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8_30FAF678.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8" r:id="rId4"/>
    <p:sldMasterId id="2147483950" r:id="rId5"/>
    <p:sldMasterId id="2147483997" r:id="rId6"/>
    <p:sldMasterId id="2147484003" r:id="rId7"/>
  </p:sldMasterIdLst>
  <p:notesMasterIdLst>
    <p:notesMasterId r:id="rId35"/>
  </p:notesMasterIdLst>
  <p:handoutMasterIdLst>
    <p:handoutMasterId r:id="rId36"/>
  </p:handoutMasterIdLst>
  <p:sldIdLst>
    <p:sldId id="260" r:id="rId8"/>
    <p:sldId id="2592" r:id="rId9"/>
    <p:sldId id="262" r:id="rId10"/>
    <p:sldId id="264" r:id="rId11"/>
    <p:sldId id="265" r:id="rId12"/>
    <p:sldId id="266" r:id="rId13"/>
    <p:sldId id="2590" r:id="rId14"/>
    <p:sldId id="2588" r:id="rId15"/>
    <p:sldId id="267" r:id="rId16"/>
    <p:sldId id="2591" r:id="rId17"/>
    <p:sldId id="315" r:id="rId18"/>
    <p:sldId id="2602" r:id="rId19"/>
    <p:sldId id="2594" r:id="rId20"/>
    <p:sldId id="2606" r:id="rId21"/>
    <p:sldId id="2605" r:id="rId22"/>
    <p:sldId id="2601" r:id="rId23"/>
    <p:sldId id="2604" r:id="rId24"/>
    <p:sldId id="273" r:id="rId25"/>
    <p:sldId id="274" r:id="rId26"/>
    <p:sldId id="275" r:id="rId27"/>
    <p:sldId id="276" r:id="rId28"/>
    <p:sldId id="277" r:id="rId29"/>
    <p:sldId id="278" r:id="rId30"/>
    <p:sldId id="279" r:id="rId31"/>
    <p:sldId id="280" r:id="rId32"/>
    <p:sldId id="281" r:id="rId33"/>
    <p:sldId id="322" r:id="rId34"/>
  </p:sldIdLst>
  <p:sldSz cx="12188825" cy="6858000"/>
  <p:notesSz cx="9144000" cy="6858000"/>
  <p:defaultTex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E0C16492-3479-4917-AB5D-021C2C21F77D}">
          <p14:sldIdLst>
            <p14:sldId id="260"/>
            <p14:sldId id="2592"/>
            <p14:sldId id="262"/>
            <p14:sldId id="264"/>
            <p14:sldId id="265"/>
            <p14:sldId id="266"/>
            <p14:sldId id="2590"/>
            <p14:sldId id="2588"/>
            <p14:sldId id="267"/>
            <p14:sldId id="2591"/>
            <p14:sldId id="315"/>
            <p14:sldId id="2602"/>
            <p14:sldId id="2594"/>
            <p14:sldId id="2606"/>
            <p14:sldId id="2605"/>
            <p14:sldId id="2601"/>
            <p14:sldId id="2604"/>
            <p14:sldId id="273"/>
            <p14:sldId id="274"/>
            <p14:sldId id="275"/>
            <p14:sldId id="276"/>
            <p14:sldId id="277"/>
            <p14:sldId id="278"/>
            <p14:sldId id="279"/>
            <p14:sldId id="280"/>
            <p14:sldId id="281"/>
            <p14:sldId id="3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06B905-C8B2-5F72-150E-E387F2867E3C}" name="Liefeld, Luke" initials="LL" userId="S::Luke.Liefeld@CVSHealth.com::6f12bf3c-1ba8-4146-b718-e407056c1941" providerId="AD"/>
  <p188:author id="{C9C76F43-A867-1632-D7BE-842B2909827A}" name="Francis, Gary R" initials="FG" userId="S::gary.francis@cvshealth.com::36a1fbca-f2f7-4f4e-b79a-4f8d9f535ed1" providerId="AD"/>
  <p188:author id="{6B6EE3BF-CB53-F6BF-6AC2-4DA54B490D00}" name="Rhee, Sebastian" initials="RS" userId="S::Sebastian.Rhee@aetna.com::144bfd20-468d-4b83-8089-4686e82f3932" providerId="AD"/>
  <p188:author id="{06D6ABC9-FCD1-2638-06E2-3CCAF25F3132}" name="Liefeld, Luke W" initials="LL" userId="S::lliefeld@kpmg.com::a34043b4-440b-4def-8c3c-66e21f822ea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rown, Shelley K" initials="BSK" lastIdx="6" clrIdx="0">
    <p:extLst>
      <p:ext uri="{19B8F6BF-5375-455C-9EA6-DF929625EA0E}">
        <p15:presenceInfo xmlns:p15="http://schemas.microsoft.com/office/powerpoint/2012/main" userId="S::BrownS17@aetna.com::a4ba3ad5-6974-47f1-ad5f-cc4c3e428943" providerId="AD"/>
      </p:ext>
    </p:extLst>
  </p:cmAuthor>
  <p:cmAuthor id="2" name="Malhotra, Nidhi" initials="MN" lastIdx="10" clrIdx="1">
    <p:extLst>
      <p:ext uri="{19B8F6BF-5375-455C-9EA6-DF929625EA0E}">
        <p15:presenceInfo xmlns:p15="http://schemas.microsoft.com/office/powerpoint/2012/main" userId="S::MalhotraN1@aetna.com::cc07d14a-f33a-4c83-9c94-808eb70661c7" providerId="AD"/>
      </p:ext>
    </p:extLst>
  </p:cmAuthor>
  <p:cmAuthor id="3" name="Scott" initials="S" lastIdx="2" clrIdx="2">
    <p:extLst>
      <p:ext uri="{19B8F6BF-5375-455C-9EA6-DF929625EA0E}">
        <p15:presenceInfo xmlns:p15="http://schemas.microsoft.com/office/powerpoint/2012/main" userId="S::Scott.Davis3@CVSHealth.com::cbaf7703-d0d5-492d-9d43-8a5eda984ce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4FF"/>
    <a:srgbClr val="0A4B8C"/>
    <a:srgbClr val="00A48B"/>
    <a:srgbClr val="0B4581"/>
    <a:srgbClr val="063D80"/>
    <a:srgbClr val="C0DBF2"/>
    <a:srgbClr val="E5F0FA"/>
    <a:srgbClr val="1E629A"/>
    <a:srgbClr val="FFBEBE"/>
    <a:srgbClr val="8ED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D8A9A-78B9-4BFD-A202-FCB215E445F0}" v="11" dt="2025-12-02T19:35:32.719"/>
  </p1510:revLst>
</p1510:revInfo>
</file>

<file path=ppt/tableStyles.xml><?xml version="1.0" encoding="utf-8"?>
<a:tblStyleLst xmlns:a="http://schemas.openxmlformats.org/drawingml/2006/main" def="{9F4BECD3-1946-49B8-A077-205F1168E22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F4BECD3-1946-49B8-A077-205F1168E22D}" styleName="CVS Table 1">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tcStyle>
    </a:band2H>
    <a:band1V>
      <a:tcStyle>
        <a:tcBdr/>
      </a:tcStyle>
    </a:band1V>
    <a:band2V>
      <a:tcStyle>
        <a:tcBdr/>
      </a:tcStyle>
    </a:band2V>
    <a:lastCol>
      <a:tcTxStyle b="on">
        <a:fontRef idx="minor">
          <a:prstClr val="black"/>
        </a:fontRef>
        <a:schemeClr val="tx2"/>
      </a:tcTxStyle>
      <a:tcStyle>
        <a:tcBdr/>
        <a:fill>
          <a:solidFill>
            <a:srgbClr val="E9E9E9"/>
          </a:solidFill>
        </a:fill>
      </a:tcStyle>
    </a:lastCol>
    <a:firstCol>
      <a:tcTxStyle b="on">
        <a:fontRef idx="minor">
          <a:prstClr val="black"/>
        </a:fontRef>
        <a:schemeClr val="tx2"/>
      </a:tcTxStyle>
      <a:tcStyle>
        <a:tcBdr/>
      </a:tcStyle>
    </a:firstCol>
    <a:lastRow>
      <a:tcTxStyle b="on">
        <a:fontRef idx="minor">
          <a:prstClr val="black"/>
        </a:fontRef>
        <a:schemeClr val="tx2"/>
      </a:tcTxStyle>
      <a:tcStyle>
        <a:tcBdr/>
        <a:fill>
          <a:solidFill>
            <a:srgbClr val="E9E9E9"/>
          </a:solidFill>
        </a:fill>
      </a:tcStyle>
    </a:lastRow>
    <a:firstRow>
      <a:tcTxStyle b="on">
        <a:fontRef idx="minor">
          <a:prstClr val="black"/>
        </a:fontRef>
        <a:schemeClr val="tx2"/>
      </a:tcTxStyle>
      <a:tcStyle>
        <a:tcBdr>
          <a:bottom>
            <a:ln w="12700" cmpd="sng">
              <a:solidFill>
                <a:schemeClr val="accent6"/>
              </a:solidFill>
            </a:ln>
          </a:bottom>
        </a:tcBdr>
      </a:tcStyle>
    </a:firstRow>
  </a:tblStyle>
  <a:tblStyle styleId="{C0B4EDBA-67D5-4435-A0B7-D5753C67F26B}" styleName="CVS Table 2">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tcStyle>
    </a:band2H>
    <a:band1V>
      <a:tcStyle>
        <a:tcBdr/>
      </a:tcStyle>
    </a:band1V>
    <a:band2V>
      <a:tcStyle>
        <a:tcBdr/>
      </a:tcStyle>
    </a:band2V>
    <a:lastCol>
      <a:tcTxStyle b="on">
        <a:fontRef idx="minor">
          <a:prstClr val="black"/>
        </a:fontRef>
        <a:schemeClr val="tx2"/>
      </a:tcTxStyle>
      <a:tcStyle>
        <a:tcBdr/>
        <a:fill>
          <a:solidFill>
            <a:srgbClr val="E9E9E9"/>
          </a:solidFill>
        </a:fill>
      </a:tcStyle>
    </a:lastCol>
    <a:firstCol>
      <a:tcTxStyle b="on">
        <a:fontRef idx="minor">
          <a:prstClr val="black"/>
        </a:fontRef>
        <a:schemeClr val="tx2"/>
      </a:tcTxStyle>
      <a:tcStyle>
        <a:tcBdr/>
      </a:tcStyle>
    </a:firstCol>
    <a:lastRow>
      <a:tcTxStyle b="on">
        <a:fontRef idx="minor">
          <a:prstClr val="black"/>
        </a:fontRef>
        <a:schemeClr val="tx2"/>
      </a:tcTxStyle>
      <a:tcStyle>
        <a:tcBdr/>
        <a:fill>
          <a:solidFill>
            <a:srgbClr val="E9E9E9"/>
          </a:solidFill>
        </a:fill>
      </a:tcStyle>
    </a:lastRow>
    <a:firstRow>
      <a:tcTxStyle b="on">
        <a:fontRef idx="minor">
          <a:prstClr val="black"/>
        </a:fontRef>
        <a:schemeClr val="tx2"/>
      </a:tcTxStyle>
      <a:tcStyle>
        <a:tcBdr>
          <a:bottom>
            <a:ln w="12700" cmpd="sng">
              <a:solidFill>
                <a:schemeClr val="accent2"/>
              </a:solidFill>
            </a:ln>
          </a:bottom>
        </a:tcBdr>
      </a:tcStyle>
    </a:firstRow>
  </a:tblStyle>
  <a:tblStyle styleId="{16486439-AC5F-4A27-B78C-A0BE22C8523E}" styleName="CVS Table 3">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tcStyle>
    </a:band2H>
    <a:band1V>
      <a:tcStyle>
        <a:tcBdr/>
      </a:tcStyle>
    </a:band1V>
    <a:band2V>
      <a:tcStyle>
        <a:tcBdr/>
      </a:tcStyle>
    </a:band2V>
    <a:lastCol>
      <a:tcTxStyle b="on">
        <a:fontRef idx="minor">
          <a:prstClr val="black"/>
        </a:fontRef>
        <a:schemeClr val="tx2"/>
      </a:tcTxStyle>
      <a:tcStyle>
        <a:tcBdr/>
        <a:fill>
          <a:solidFill>
            <a:srgbClr val="E9E9E9"/>
          </a:solidFill>
        </a:fill>
      </a:tcStyle>
    </a:lastCol>
    <a:firstCol>
      <a:tcTxStyle b="on">
        <a:fontRef idx="minor">
          <a:prstClr val="black"/>
        </a:fontRef>
        <a:schemeClr val="tx2"/>
      </a:tcTxStyle>
      <a:tcStyle>
        <a:tcBdr/>
      </a:tcStyle>
    </a:firstCol>
    <a:lastRow>
      <a:tcTxStyle b="on">
        <a:fontRef idx="minor">
          <a:prstClr val="black"/>
        </a:fontRef>
        <a:schemeClr val="tx2"/>
      </a:tcTxStyle>
      <a:tcStyle>
        <a:tcBdr/>
        <a:fill>
          <a:solidFill>
            <a:srgbClr val="E9E9E9"/>
          </a:solidFill>
        </a:fill>
      </a:tcStyle>
    </a:lastRow>
    <a:firstRow>
      <a:tcTxStyle b="on">
        <a:fontRef idx="minor">
          <a:prstClr val="red"/>
        </a:fontRef>
        <a:schemeClr val="accent2"/>
      </a:tcTxStyle>
      <a:tcStyle>
        <a:tcBdr>
          <a:bottom>
            <a:ln w="12700" cmpd="sng">
              <a:solidFill>
                <a:schemeClr val="accent6"/>
              </a:solidFill>
            </a:ln>
          </a:bottom>
        </a:tcBdr>
      </a:tcStyle>
    </a:firstRow>
  </a:tblStyle>
  <a:tblStyle styleId="{45550388-6236-4824-97A7-F25172F56FC5}" styleName="CVS Table 4">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tcStyle>
    </a:band2H>
    <a:band1V>
      <a:tcStyle>
        <a:tcBdr/>
      </a:tcStyle>
    </a:band1V>
    <a:band2V>
      <a:tcStyle>
        <a:tcBdr/>
      </a:tcStyle>
    </a:band2V>
    <a:lastCol>
      <a:tcTxStyle b="on">
        <a:fontRef idx="minor">
          <a:prstClr val="black"/>
        </a:fontRef>
        <a:schemeClr val="tx2"/>
      </a:tcTxStyle>
      <a:tcStyle>
        <a:tcBdr/>
        <a:fill>
          <a:solidFill>
            <a:srgbClr val="E9E9E9"/>
          </a:solidFill>
        </a:fill>
      </a:tcStyle>
    </a:lastCol>
    <a:firstCol>
      <a:tcTxStyle b="on">
        <a:fontRef idx="minor">
          <a:prstClr val="black"/>
        </a:fontRef>
        <a:schemeClr val="tx2"/>
      </a:tcTxStyle>
      <a:tcStyle>
        <a:tcBdr/>
      </a:tcStyle>
    </a:firstCol>
    <a:lastRow>
      <a:tcTxStyle b="on">
        <a:fontRef idx="minor">
          <a:prstClr val="black"/>
        </a:fontRef>
        <a:schemeClr val="tx2"/>
      </a:tcTxStyle>
      <a:tcStyle>
        <a:tcBdr/>
        <a:fill>
          <a:solidFill>
            <a:srgbClr val="E9E9E9"/>
          </a:solidFill>
        </a:fill>
      </a:tcStyle>
    </a:lastRow>
    <a:firstRow>
      <a:tcTxStyle b="on">
        <a:fontRef idx="minor">
          <a:prstClr val="blue"/>
        </a:fontRef>
        <a:srgbClr val="0A4B8C"/>
      </a:tcTxStyle>
      <a:tcStyle>
        <a:tcBdr>
          <a:bottom>
            <a:ln w="12700" cmpd="sng">
              <a:solidFill>
                <a:schemeClr val="accent6"/>
              </a:solidFill>
            </a:ln>
          </a:bottom>
        </a:tcBdr>
      </a:tcStyle>
    </a:firstRow>
  </a:tblStyle>
  <a:tblStyle styleId="{2268F375-FF24-489F-8BCC-F0714B050B05}" styleName="CVS Table 5">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fill>
          <a:solidFill>
            <a:srgbClr val="E9E9E9"/>
          </a:solidFill>
        </a:fill>
      </a:tcStyle>
    </a:band2H>
    <a:band1V>
      <a:tcStyle>
        <a:tcBdr/>
      </a:tcStyle>
    </a:band1V>
    <a:band2V>
      <a:tcStyle>
        <a:tcBdr/>
        <a:fill>
          <a:solidFill>
            <a:srgbClr val="E9E9E9"/>
          </a:solidFill>
        </a:fill>
      </a:tcStyle>
    </a:band2V>
    <a:lastCol>
      <a:tcStyle>
        <a:tcBdr/>
      </a:tcStyle>
    </a:lastCol>
    <a:firstCol>
      <a:tcTxStyle b="on">
        <a:fontRef idx="minor">
          <a:prstClr val="black"/>
        </a:fontRef>
        <a:schemeClr val="tx2"/>
      </a:tcTxStyle>
      <a:tcStyle>
        <a:tcBdr/>
      </a:tcStyle>
    </a:firstCol>
    <a:lastRow>
      <a:tcTxStyle b="on">
        <a:fontRef idx="minor">
          <a:prstClr val="brown"/>
        </a:fontRef>
        <a:schemeClr val="accent1"/>
      </a:tcTxStyle>
      <a:tcStyle>
        <a:tcBdr/>
      </a:tcStyle>
    </a:lastRow>
    <a:firstRow>
      <a:tcTxStyle b="on">
        <a:fontRef idx="minor">
          <a:prstClr val="black"/>
        </a:fontRef>
        <a:schemeClr val="tx2"/>
      </a:tcTxStyle>
      <a:tcStyle>
        <a:tcBdr>
          <a:bottom>
            <a:ln w="12700" cmpd="sng">
              <a:solidFill>
                <a:schemeClr val="accent6"/>
              </a:solidFill>
            </a:ln>
          </a:bottom>
        </a:tcBdr>
        <a:fill>
          <a:solidFill>
            <a:srgbClr val="E9E9E9"/>
          </a:solidFill>
        </a:fill>
      </a:tcStyle>
    </a:firstRow>
  </a:tblStyle>
  <a:tblStyle styleId="{5B16CA05-3835-4193-AC71-686F5E0D2453}" styleName="CVS Table 6">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fill>
          <a:solidFill>
            <a:srgbClr val="E9E9E9"/>
          </a:solidFill>
        </a:fill>
      </a:tcStyle>
    </a:band2H>
    <a:band1V>
      <a:tcStyle>
        <a:tcBdr/>
      </a:tcStyle>
    </a:band1V>
    <a:band2V>
      <a:tcStyle>
        <a:tcBdr/>
        <a:fill>
          <a:solidFill>
            <a:srgbClr val="E9E9E9"/>
          </a:solidFill>
        </a:fill>
      </a:tcStyle>
    </a:band2V>
    <a:lastCol>
      <a:tcStyle>
        <a:tcBdr/>
      </a:tcStyle>
    </a:lastCol>
    <a:firstCol>
      <a:tcTxStyle b="on">
        <a:fontRef idx="minor">
          <a:prstClr val="black"/>
        </a:fontRef>
        <a:schemeClr val="tx2"/>
      </a:tcTxStyle>
      <a:tcStyle>
        <a:tcBdr/>
      </a:tcStyle>
    </a:firstCol>
    <a:lastRow>
      <a:tcTxStyle b="on">
        <a:fontRef idx="minor">
          <a:prstClr val="black"/>
        </a:fontRef>
        <a:schemeClr val="tx2"/>
      </a:tcTxStyle>
      <a:tcStyle>
        <a:tcBdr/>
      </a:tcStyle>
    </a:lastRow>
    <a:firstRow>
      <a:tcTxStyle b="on">
        <a:fontRef idx="minor">
          <a:prstClr val="black"/>
        </a:fontRef>
        <a:schemeClr val="tx2"/>
      </a:tcTxStyle>
      <a:tcStyle>
        <a:tcBdr>
          <a:bottom>
            <a:ln w="12700" cmpd="sng">
              <a:solidFill>
                <a:schemeClr val="accent2"/>
              </a:solidFill>
            </a:ln>
          </a:bottom>
        </a:tcBdr>
        <a:fill>
          <a:solidFill>
            <a:srgbClr val="E9E9E9"/>
          </a:solidFill>
        </a:fill>
      </a:tcStyle>
    </a:firstRow>
  </a:tblStyle>
  <a:tblStyle styleId="{FA0B3A61-A383-473F-9F12-C45DFEE99176}" styleName="CVS Table 7">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fill>
          <a:solidFill>
            <a:srgbClr val="E9E9E9"/>
          </a:solidFill>
        </a:fill>
      </a:tcStyle>
    </a:band2H>
    <a:band1V>
      <a:tcStyle>
        <a:tcBdr/>
      </a:tcStyle>
    </a:band1V>
    <a:band2V>
      <a:tcStyle>
        <a:tcBdr/>
        <a:fill>
          <a:solidFill>
            <a:srgbClr val="E9E9E9"/>
          </a:solidFill>
        </a:fill>
      </a:tcStyle>
    </a:band2V>
    <a:lastCol>
      <a:tcStyle>
        <a:tcBdr/>
      </a:tcStyle>
    </a:lastCol>
    <a:firstCol>
      <a:tcTxStyle b="on">
        <a:fontRef idx="minor">
          <a:prstClr val="black"/>
        </a:fontRef>
        <a:schemeClr val="tx2"/>
      </a:tcTxStyle>
      <a:tcStyle>
        <a:tcBdr/>
      </a:tcStyle>
    </a:firstCol>
    <a:lastRow>
      <a:tcTxStyle b="on">
        <a:fontRef idx="minor">
          <a:prstClr val="black"/>
        </a:fontRef>
        <a:schemeClr val="tx2"/>
      </a:tcTxStyle>
      <a:tcStyle>
        <a:tcBdr/>
      </a:tcStyle>
    </a:lastRow>
    <a:firstRow>
      <a:tcTxStyle b="on">
        <a:fontRef idx="minor">
          <a:prstClr val="blue"/>
        </a:fontRef>
        <a:srgbClr val="0A4B8C"/>
      </a:tcTxStyle>
      <a:tcStyle>
        <a:tcBdr>
          <a:bottom>
            <a:ln w="12700" cmpd="sng">
              <a:solidFill>
                <a:schemeClr val="accent6"/>
              </a:solidFill>
            </a:ln>
          </a:bottom>
        </a:tcBdr>
        <a:fill>
          <a:solidFill>
            <a:srgbClr val="E9E9E9"/>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comments/modernComment_108_30FAF678.xml><?xml version="1.0" encoding="utf-8"?>
<p188:cmLst xmlns:a="http://schemas.openxmlformats.org/drawingml/2006/main" xmlns:r="http://schemas.openxmlformats.org/officeDocument/2006/relationships" xmlns:p188="http://schemas.microsoft.com/office/powerpoint/2018/8/main">
  <p188:cm id="{534DB08E-9232-4D3C-A9F5-06C2F01910AC}" authorId="{C9C76F43-A867-1632-D7BE-842B2909827A}" status="resolved" created="2025-11-14T11:11:56.179">
    <ac:txMkLst xmlns:ac="http://schemas.microsoft.com/office/drawing/2013/main/command">
      <pc:docMk xmlns:pc="http://schemas.microsoft.com/office/powerpoint/2013/main/command"/>
      <pc:sldMk xmlns:pc="http://schemas.microsoft.com/office/powerpoint/2013/main/command" cId="3938113353" sldId="298"/>
      <ac:spMk id="30" creationId="{0983740E-D4A6-B0ED-A257-2B249A2C0664}"/>
      <ac:txMk cp="138" len="38">
        <ac:context len="177" hash="211733571"/>
      </ac:txMk>
    </ac:txMkLst>
    <p188:txBody>
      <a:bodyPr/>
      <a:lstStyle/>
      <a:p>
        <a:r>
          <a:rPr lang="en-US"/>
          <a:t>I would consider restating this to reflect reduced reliance on manual processes.</a:t>
        </a:r>
      </a:p>
    </p188:txBody>
  </p188:cm>
  <p188:cm id="{E3C99A28-B315-45E1-9CE6-A38C57A3B47D}" authorId="{C9C76F43-A867-1632-D7BE-842B2909827A}" status="resolved" created="2025-11-14T11:15:07.904">
    <ac:txMkLst xmlns:ac="http://schemas.microsoft.com/office/drawing/2013/main/command">
      <pc:docMk xmlns:pc="http://schemas.microsoft.com/office/powerpoint/2013/main/command"/>
      <pc:sldMk xmlns:pc="http://schemas.microsoft.com/office/powerpoint/2013/main/command" cId="821753464" sldId="264"/>
      <ac:spMk id="5" creationId="{89D3BEC0-A337-4AA4-5145-EC2C4CA2149E}"/>
      <ac:txMk cp="0" len="33">
        <ac:context len="34" hash="4117287734"/>
      </ac:txMk>
    </ac:txMkLst>
    <p188:pos x="5156810" y="115584"/>
    <p188:txBody>
      <a:bodyPr/>
      <a:lstStyle/>
      <a:p>
        <a:r>
          <a:rPr lang="en-US"/>
          <a:t>Additional benefit that should be called out is centralized visibility and management of 3rd party connections.  One of main issues for SOC is to quickly understand where 3rd party connections reside and disable when 3rd parties have cyber events to isolate CVS from the 3rd party.</a:t>
        </a:r>
      </a:p>
    </p188:txBody>
  </p188:cm>
  <p188:cm id="{4F6883BE-9BF3-4A83-98E4-4E66E376685E}" authorId="{C9C76F43-A867-1632-D7BE-842B2909827A}" status="resolved" created="2025-11-17T15:45:12.148" complete="100000">
    <ac:txMkLst xmlns:ac="http://schemas.microsoft.com/office/drawing/2013/main/command">
      <pc:docMk xmlns:pc="http://schemas.microsoft.com/office/powerpoint/2013/main/command"/>
      <pc:sldMk xmlns:pc="http://schemas.microsoft.com/office/powerpoint/2013/main/command" cId="821753464" sldId="264"/>
      <ac:spMk id="26" creationId="{8B516CEA-56AF-B1BF-E4BF-ECEA920686E8}"/>
      <ac:txMk cp="0" len="1">
        <ac:context len="48" hash="577768872"/>
      </ac:txMk>
    </ac:txMkLst>
    <p188:pos x="1827515" y="501410"/>
    <p188:txBody>
      <a:bodyPr/>
      <a:lstStyle/>
      <a:p>
        <a:r>
          <a:rPr lang="en-US"/>
          <a:t>Revise to reflect Self Service to support Technical and Non-tech users.  Discussed with Javier, he is planning to update.</a:t>
        </a:r>
      </a:p>
    </p188:txBody>
  </p188:cm>
  <p188:cm id="{A26AB0B2-43CB-4EB1-A7C5-1914C9539FE9}" authorId="{C9C76F43-A867-1632-D7BE-842B2909827A}" status="resolved" created="2025-11-17T15:46:20.998" complete="100000">
    <ac:txMkLst xmlns:ac="http://schemas.microsoft.com/office/drawing/2013/main/command">
      <pc:docMk xmlns:pc="http://schemas.microsoft.com/office/powerpoint/2013/main/command"/>
      <pc:sldMk xmlns:pc="http://schemas.microsoft.com/office/powerpoint/2013/main/command" cId="821753464" sldId="264"/>
      <ac:spMk id="27" creationId="{AAD338AA-FAC0-876A-6CDA-2FF0AFC05E12}"/>
      <ac:txMk cp="0" len="1">
        <ac:context len="51" hash="2479299837"/>
      </ac:txMk>
    </ac:txMkLst>
    <p188:pos x="1369288" y="506801"/>
    <p188:txBody>
      <a:bodyPr/>
      <a:lstStyle/>
      <a:p>
        <a:r>
          <a:rPr lang="en-US"/>
          <a:t>Revise to reflect Risk Reduction by moving 3rd party policy enforcement away from CVS core network.  Discussed with Javier, he is planning to update</a:t>
        </a:r>
      </a:p>
    </p188:txBody>
  </p188:cm>
  <p188:cm id="{E3DA8983-115D-48DE-A17A-6F4F81CAECF2}" authorId="{C9C76F43-A867-1632-D7BE-842B2909827A}" status="resolved" created="2025-11-17T15:57:00.349" complete="100000">
    <ac:deMkLst xmlns:ac="http://schemas.microsoft.com/office/drawing/2013/main/command">
      <pc:docMk xmlns:pc="http://schemas.microsoft.com/office/powerpoint/2013/main/command"/>
      <pc:sldMk xmlns:pc="http://schemas.microsoft.com/office/powerpoint/2013/main/command" cId="821753464" sldId="264"/>
      <ac:spMk id="33" creationId="{5C3F13CC-89B8-6F8D-1EB6-F7FC11E27708}"/>
    </ac:deMkLst>
    <p188:txBody>
      <a:bodyPr/>
      <a:lstStyle/>
      <a:p>
        <a:r>
          <a:rPr lang="en-US"/>
          <a:t>Please reword to reflect the revised 5 main headings.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sz="1000">
              <a:cs typeface="Arial" panose="020B0604020202020204" pitchFamily="34" charset="0"/>
            </a:endParaRPr>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82541AEF-3112-6549-914A-E0D9B60F40EA}" type="datetimeFigureOut">
              <a:rPr lang="en-US" sz="1000" smtClean="0">
                <a:cs typeface="Arial" panose="020B0604020202020204" pitchFamily="34" charset="0"/>
              </a:rPr>
              <a:t>12/11/2025</a:t>
            </a:fld>
            <a:endParaRPr lang="en-US" sz="1000">
              <a:cs typeface="Arial" panose="020B0604020202020204" pitchFamily="34" charset="0"/>
            </a:endParaRPr>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sz="1000">
              <a:cs typeface="Arial" panose="020B0604020202020204" pitchFamily="34" charset="0"/>
            </a:endParaRPr>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BF293638-C25A-9844-8D5B-B0309EC5F961}" type="slidenum">
              <a:rPr lang="en-US" sz="1000" smtClean="0">
                <a:cs typeface="Arial" panose="020B0604020202020204" pitchFamily="34" charset="0"/>
              </a:rPr>
              <a:t>‹#›</a:t>
            </a:fld>
            <a:endParaRPr lang="en-US" sz="1000">
              <a:cs typeface="Arial" panose="020B0604020202020204" pitchFamily="34" charset="0"/>
            </a:endParaRPr>
          </a:p>
        </p:txBody>
      </p:sp>
    </p:spTree>
    <p:extLst>
      <p:ext uri="{BB962C8B-B14F-4D97-AF65-F5344CB8AC3E}">
        <p14:creationId xmlns:p14="http://schemas.microsoft.com/office/powerpoint/2010/main" val="347683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000">
                <a:solidFill>
                  <a:schemeClr val="tx2"/>
                </a:solidFill>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000">
                <a:solidFill>
                  <a:schemeClr val="tx2"/>
                </a:solidFill>
                <a:latin typeface="+mn-lt"/>
                <a:cs typeface="Arial" panose="020B0604020202020204" pitchFamily="34" charset="0"/>
              </a:defRPr>
            </a:lvl1pPr>
          </a:lstStyle>
          <a:p>
            <a:fld id="{EC2C7003-A6A9-A249-88AD-8CFDA7DED64B}" type="datetimeFigureOut">
              <a:rPr lang="en-US" smtClean="0"/>
              <a:pPr/>
              <a:t>12/11/2025</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schemeClr val="accent6"/>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000">
                <a:solidFill>
                  <a:schemeClr val="tx2"/>
                </a:solidFill>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000">
                <a:solidFill>
                  <a:schemeClr val="tx2"/>
                </a:solidFill>
                <a:latin typeface="+mn-lt"/>
                <a:cs typeface="Arial" panose="020B0604020202020204" pitchFamily="34" charset="0"/>
              </a:defRPr>
            </a:lvl1pPr>
          </a:lstStyle>
          <a:p>
            <a:fld id="{50AD15A5-6128-B84F-818D-8AA5BDD9AF9D}" type="slidenum">
              <a:rPr lang="en-US" smtClean="0"/>
              <a:pPr/>
              <a:t>‹#›</a:t>
            </a:fld>
            <a:endParaRPr lang="en-US"/>
          </a:p>
        </p:txBody>
      </p:sp>
    </p:spTree>
    <p:extLst>
      <p:ext uri="{BB962C8B-B14F-4D97-AF65-F5344CB8AC3E}">
        <p14:creationId xmlns:p14="http://schemas.microsoft.com/office/powerpoint/2010/main" val="35262699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2"/>
        </a:solidFill>
        <a:latin typeface="+mn-lt"/>
        <a:ea typeface="+mn-ea"/>
        <a:cs typeface="Arial" panose="020B0604020202020204" pitchFamily="34" charset="0"/>
      </a:defRPr>
    </a:lvl1pPr>
    <a:lvl2pPr marL="457200" algn="l" defTabSz="457200" rtl="0" eaLnBrk="1" latinLnBrk="0" hangingPunct="1">
      <a:defRPr sz="1200" kern="1200">
        <a:solidFill>
          <a:schemeClr val="tx2"/>
        </a:solidFill>
        <a:latin typeface="+mn-lt"/>
        <a:ea typeface="+mn-ea"/>
        <a:cs typeface="Arial" panose="020B0604020202020204" pitchFamily="34" charset="0"/>
      </a:defRPr>
    </a:lvl2pPr>
    <a:lvl3pPr marL="914400" algn="l" defTabSz="457200" rtl="0" eaLnBrk="1" latinLnBrk="0" hangingPunct="1">
      <a:defRPr sz="1200" kern="1200">
        <a:solidFill>
          <a:schemeClr val="tx2"/>
        </a:solidFill>
        <a:latin typeface="+mn-lt"/>
        <a:ea typeface="+mn-ea"/>
        <a:cs typeface="Arial" panose="020B0604020202020204" pitchFamily="34" charset="0"/>
      </a:defRPr>
    </a:lvl3pPr>
    <a:lvl4pPr marL="1371600" algn="l" defTabSz="457200" rtl="0" eaLnBrk="1" latinLnBrk="0" hangingPunct="1">
      <a:defRPr sz="1200" kern="1200">
        <a:solidFill>
          <a:schemeClr val="tx2"/>
        </a:solidFill>
        <a:latin typeface="+mn-lt"/>
        <a:ea typeface="+mn-ea"/>
        <a:cs typeface="Arial" panose="020B0604020202020204" pitchFamily="34" charset="0"/>
      </a:defRPr>
    </a:lvl4pPr>
    <a:lvl5pPr marL="1828800" algn="l" defTabSz="457200" rtl="0" eaLnBrk="1" latinLnBrk="0" hangingPunct="1">
      <a:defRPr sz="1200" kern="1200">
        <a:solidFill>
          <a:schemeClr val="tx2"/>
        </a:solidFill>
        <a:latin typeface="+mn-lt"/>
        <a:ea typeface="+mn-ea"/>
        <a:cs typeface="Arial" panose="020B0604020202020204"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AD15A5-6128-B84F-818D-8AA5BDD9AF9D}" type="slidenum">
              <a:rPr lang="en-US" smtClean="0"/>
              <a:pPr/>
              <a:t>3</a:t>
            </a:fld>
            <a:endParaRPr lang="en-US"/>
          </a:p>
        </p:txBody>
      </p:sp>
    </p:spTree>
    <p:extLst>
      <p:ext uri="{BB962C8B-B14F-4D97-AF65-F5344CB8AC3E}">
        <p14:creationId xmlns:p14="http://schemas.microsoft.com/office/powerpoint/2010/main" val="1114534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AD15A5-6128-B84F-818D-8AA5BDD9AF9D}" type="slidenum">
              <a:rPr lang="en-US" smtClean="0"/>
              <a:pPr/>
              <a:t>4</a:t>
            </a:fld>
            <a:endParaRPr lang="en-US"/>
          </a:p>
        </p:txBody>
      </p:sp>
    </p:spTree>
    <p:extLst>
      <p:ext uri="{BB962C8B-B14F-4D97-AF65-F5344CB8AC3E}">
        <p14:creationId xmlns:p14="http://schemas.microsoft.com/office/powerpoint/2010/main" val="87731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19</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273730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20</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409039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21</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2113086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22</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2995630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23</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3093592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51CDE-771F-A789-E41F-B2C6841B8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6B8665-FBC1-2237-D8EB-C6FD70089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4B675-98DC-4F5C-A276-D1CF1FB8D0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809099-D8F0-8112-A307-266A68AC0AB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24</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53669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7F28F-D90A-681B-F831-773EE35A4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2B4C3-FDD3-1927-B50F-1BE35D3F5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DCFD6-FD3F-0D8A-216A-D70B5803BA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649AE0-36F4-332F-9C51-64A3E750FFF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26</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5059958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2.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 Id="rId5" Type="http://schemas.openxmlformats.org/officeDocument/2006/relationships/image" Target="../media/image31.svg"/><Relationship Id="rId4" Type="http://schemas.openxmlformats.org/officeDocument/2006/relationships/image" Target="../media/image30.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sv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21.png"/><Relationship Id="rId11" Type="http://schemas.openxmlformats.org/officeDocument/2006/relationships/image" Target="../media/image25.svg"/><Relationship Id="rId5" Type="http://schemas.openxmlformats.org/officeDocument/2006/relationships/image" Target="../media/image2.svg"/><Relationship Id="rId10" Type="http://schemas.openxmlformats.org/officeDocument/2006/relationships/image" Target="../media/image24.png"/><Relationship Id="rId4" Type="http://schemas.openxmlformats.org/officeDocument/2006/relationships/image" Target="../media/image1.png"/><Relationship Id="rId9" Type="http://schemas.microsoft.com/office/2007/relationships/hdphoto" Target="../media/hdphoto2.wdp"/></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1.png"/><Relationship Id="rId11" Type="http://schemas.openxmlformats.org/officeDocument/2006/relationships/image" Target="../media/image27.svg"/><Relationship Id="rId5" Type="http://schemas.microsoft.com/office/2007/relationships/hdphoto" Target="../media/hdphoto2.wdp"/><Relationship Id="rId10" Type="http://schemas.openxmlformats.org/officeDocument/2006/relationships/image" Target="../media/image26.png"/><Relationship Id="rId4" Type="http://schemas.openxmlformats.org/officeDocument/2006/relationships/image" Target="../media/image23.png"/><Relationship Id="rId9" Type="http://schemas.openxmlformats.org/officeDocument/2006/relationships/image" Target="../media/image25.svg"/></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1.png"/><Relationship Id="rId11" Type="http://schemas.openxmlformats.org/officeDocument/2006/relationships/image" Target="../media/image29.svg"/><Relationship Id="rId5" Type="http://schemas.microsoft.com/office/2007/relationships/hdphoto" Target="../media/hdphoto2.wdp"/><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5.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descr="A close-up of a logo&#10;&#10;AI-generated content may be incorrect.">
            <a:extLst>
              <a:ext uri="{FF2B5EF4-FFF2-40B4-BE49-F238E27FC236}">
                <a16:creationId xmlns:a16="http://schemas.microsoft.com/office/drawing/2014/main" id="{D5361FFF-7E45-75E5-DD76-5EADC9BFD970}"/>
              </a:ext>
            </a:extLst>
          </p:cNvPr>
          <p:cNvPicPr>
            <a:picLocks noChangeAspect="1"/>
          </p:cNvPicPr>
          <p:nvPr userDrawn="1"/>
        </p:nvPicPr>
        <p:blipFill>
          <a:blip r:embed="rId2"/>
          <a:srcRect l="1086" t="378" r="10720" b="384"/>
          <a:stretch>
            <a:fillRect/>
          </a:stretch>
        </p:blipFill>
        <p:spPr>
          <a:xfrm flipH="1">
            <a:off x="-1" y="0"/>
            <a:ext cx="12189604" cy="6858001"/>
          </a:xfrm>
          <a:prstGeom prst="rect">
            <a:avLst/>
          </a:prstGeom>
        </p:spPr>
      </p:pic>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784" y="4379002"/>
            <a:ext cx="3582017"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2230787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61DB31-BA0E-469A-88AC-4C37BFB0BE7E}"/>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Agenda</a:t>
            </a:r>
          </a:p>
        </p:txBody>
      </p:sp>
      <p:sp>
        <p:nvSpPr>
          <p:cNvPr id="4" name="Text Placeholder 19">
            <a:extLst>
              <a:ext uri="{FF2B5EF4-FFF2-40B4-BE49-F238E27FC236}">
                <a16:creationId xmlns:a16="http://schemas.microsoft.com/office/drawing/2014/main" id="{CD3DA619-C657-4377-909C-6D3A110F550F}"/>
              </a:ext>
            </a:extLst>
          </p:cNvPr>
          <p:cNvSpPr>
            <a:spLocks noGrp="1"/>
          </p:cNvSpPr>
          <p:nvPr>
            <p:ph type="body" sz="quarter" idx="10" hasCustomPrompt="1"/>
          </p:nvPr>
        </p:nvSpPr>
        <p:spPr>
          <a:xfrm>
            <a:off x="1513257" y="1756548"/>
            <a:ext cx="3913633"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6" name="Text Placeholder 19">
            <a:extLst>
              <a:ext uri="{FF2B5EF4-FFF2-40B4-BE49-F238E27FC236}">
                <a16:creationId xmlns:a16="http://schemas.microsoft.com/office/drawing/2014/main" id="{99D62640-4C2F-4EEE-8702-E19D55A9718A}"/>
              </a:ext>
            </a:extLst>
          </p:cNvPr>
          <p:cNvSpPr>
            <a:spLocks noGrp="1"/>
          </p:cNvSpPr>
          <p:nvPr>
            <p:ph type="body" sz="quarter" idx="11" hasCustomPrompt="1"/>
          </p:nvPr>
        </p:nvSpPr>
        <p:spPr>
          <a:xfrm>
            <a:off x="6291452" y="1756548"/>
            <a:ext cx="3911512"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Tree>
    <p:extLst>
      <p:ext uri="{BB962C8B-B14F-4D97-AF65-F5344CB8AC3E}">
        <p14:creationId xmlns:p14="http://schemas.microsoft.com/office/powerpoint/2010/main" val="235466578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Key message or 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0" y="0"/>
            <a:ext cx="12188825" cy="4019562"/>
          </a:xfrm>
          <a:prstGeom prst="rect">
            <a:avLst/>
          </a:prstGeom>
          <a:gradFill flip="none" rotWithShape="1">
            <a:gsLst>
              <a:gs pos="0">
                <a:srgbClr val="CCE6FF">
                  <a:alpha val="85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063" y="389319"/>
            <a:ext cx="909866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5880" y="1167898"/>
            <a:ext cx="3684705" cy="890028"/>
          </a:xfrm>
        </p:spPr>
        <p:txBody>
          <a:bodyPr anchor="b">
            <a:noAutofit/>
          </a:bodyPr>
          <a:lstStyle>
            <a:lvl1pPr>
              <a:defRPr sz="3200" b="0" i="0">
                <a:solidFill>
                  <a:schemeClr val="tx2"/>
                </a:solidFill>
                <a:latin typeface="CVS Health Sans Medium" panose="020B0504020202020204" pitchFamily="34" charset="0"/>
              </a:defRPr>
            </a:lvl1pPr>
          </a:lstStyle>
          <a:p>
            <a:r>
              <a:rPr lang="en-US"/>
              <a:t>Key message</a:t>
            </a:r>
          </a:p>
        </p:txBody>
      </p:sp>
      <p:sp>
        <p:nvSpPr>
          <p:cNvPr id="9" name="Text Placeholder 8"/>
          <p:cNvSpPr>
            <a:spLocks noGrp="1"/>
          </p:cNvSpPr>
          <p:nvPr>
            <p:ph type="body" sz="quarter" idx="16" hasCustomPrompt="1"/>
          </p:nvPr>
        </p:nvSpPr>
        <p:spPr>
          <a:xfrm>
            <a:off x="1125879" y="2620104"/>
            <a:ext cx="3681473"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0834" y="1024128"/>
            <a:ext cx="5804928"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2098" y="1612912"/>
            <a:ext cx="3681412" cy="240665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grpSp>
        <p:nvGrpSpPr>
          <p:cNvPr id="27" name="Group 26">
            <a:extLst>
              <a:ext uri="{FF2B5EF4-FFF2-40B4-BE49-F238E27FC236}">
                <a16:creationId xmlns:a16="http://schemas.microsoft.com/office/drawing/2014/main" id="{9A48984A-E73F-D327-2EF3-EE8AC908FE1E}"/>
              </a:ext>
            </a:extLst>
          </p:cNvPr>
          <p:cNvGrpSpPr/>
          <p:nvPr userDrawn="1"/>
        </p:nvGrpSpPr>
        <p:grpSpPr>
          <a:xfrm>
            <a:off x="599937" y="5644358"/>
            <a:ext cx="348481" cy="280103"/>
            <a:chOff x="599937" y="5644358"/>
            <a:chExt cx="348481" cy="280103"/>
          </a:xfrm>
        </p:grpSpPr>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310" y="5646608"/>
              <a:ext cx="348108" cy="277853"/>
            </a:xfrm>
            <a:prstGeom prst="rect">
              <a:avLst/>
            </a:prstGeom>
          </p:spPr>
        </p:pic>
        <p:pic>
          <p:nvPicPr>
            <p:cNvPr id="26" name="Graphic 25">
              <a:extLst>
                <a:ext uri="{FF2B5EF4-FFF2-40B4-BE49-F238E27FC236}">
                  <a16:creationId xmlns:a16="http://schemas.microsoft.com/office/drawing/2014/main" id="{9A4BDE7F-FE0B-DFD4-A1B2-6EFCCB66446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599937" y="5644358"/>
              <a:ext cx="337373" cy="280103"/>
            </a:xfrm>
            <a:custGeom>
              <a:avLst/>
              <a:gdLst>
                <a:gd name="connsiteX0" fmla="*/ 543464 w 1078699"/>
                <a:gd name="connsiteY0" fmla="*/ 0 h 895586"/>
                <a:gd name="connsiteX1" fmla="*/ 1078699 w 1078699"/>
                <a:gd name="connsiteY1" fmla="*/ 0 h 895586"/>
                <a:gd name="connsiteX2" fmla="*/ 1078699 w 1078699"/>
                <a:gd name="connsiteY2" fmla="*/ 895586 h 895586"/>
                <a:gd name="connsiteX3" fmla="*/ 543464 w 1078699"/>
                <a:gd name="connsiteY3" fmla="*/ 895586 h 895586"/>
                <a:gd name="connsiteX4" fmla="*/ 0 w 1078699"/>
                <a:gd name="connsiteY4" fmla="*/ 0 h 895586"/>
                <a:gd name="connsiteX5" fmla="*/ 2103 w 1078699"/>
                <a:gd name="connsiteY5" fmla="*/ 0 h 895586"/>
                <a:gd name="connsiteX6" fmla="*/ 2103 w 1078699"/>
                <a:gd name="connsiteY6" fmla="*/ 895586 h 895586"/>
                <a:gd name="connsiteX7" fmla="*/ 0 w 1078699"/>
                <a:gd name="connsiteY7" fmla="*/ 895586 h 8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9" h="895586">
                  <a:moveTo>
                    <a:pt x="543464" y="0"/>
                  </a:moveTo>
                  <a:lnTo>
                    <a:pt x="1078699" y="0"/>
                  </a:lnTo>
                  <a:lnTo>
                    <a:pt x="1078699" y="895586"/>
                  </a:lnTo>
                  <a:lnTo>
                    <a:pt x="543464" y="895586"/>
                  </a:lnTo>
                  <a:close/>
                  <a:moveTo>
                    <a:pt x="0" y="0"/>
                  </a:moveTo>
                  <a:lnTo>
                    <a:pt x="2103" y="0"/>
                  </a:lnTo>
                  <a:lnTo>
                    <a:pt x="2103" y="895586"/>
                  </a:lnTo>
                  <a:lnTo>
                    <a:pt x="0" y="895586"/>
                  </a:lnTo>
                  <a:close/>
                </a:path>
              </a:pathLst>
            </a:custGeom>
          </p:spPr>
        </p:pic>
      </p:grpSp>
    </p:spTree>
    <p:extLst>
      <p:ext uri="{BB962C8B-B14F-4D97-AF65-F5344CB8AC3E}">
        <p14:creationId xmlns:p14="http://schemas.microsoft.com/office/powerpoint/2010/main" val="1769017048"/>
      </p:ext>
    </p:extLst>
  </p:cSld>
  <p:clrMapOvr>
    <a:masterClrMapping/>
  </p:clrMapOvr>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xecuitv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0" y="0"/>
            <a:ext cx="12188825" cy="4019562"/>
          </a:xfrm>
          <a:prstGeom prst="rect">
            <a:avLst/>
          </a:prstGeom>
          <a:gradFill flip="none" rotWithShape="1">
            <a:gsLst>
              <a:gs pos="0">
                <a:srgbClr val="CCE6FF">
                  <a:alpha val="85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063" y="389319"/>
            <a:ext cx="11437937"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364" y="838190"/>
            <a:ext cx="4144620" cy="444348"/>
          </a:xfrm>
        </p:spPr>
        <p:txBody>
          <a:bodyPr anchor="b">
            <a:noAutofit/>
          </a:bodyPr>
          <a:lstStyle>
            <a:lvl1pPr>
              <a:defRPr sz="3200" b="0" i="0">
                <a:solidFill>
                  <a:schemeClr val="tx2"/>
                </a:solidFill>
                <a:latin typeface="CVS Health Sans Medium"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774364" y="1603450"/>
            <a:ext cx="3681473"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0407" y="605610"/>
            <a:ext cx="348108" cy="277853"/>
          </a:xfrm>
          <a:prstGeom prst="rect">
            <a:avLst/>
          </a:prstGeom>
        </p:spPr>
      </p:pic>
      <p:grpSp>
        <p:nvGrpSpPr>
          <p:cNvPr id="2" name="Group 1">
            <a:extLst>
              <a:ext uri="{FF2B5EF4-FFF2-40B4-BE49-F238E27FC236}">
                <a16:creationId xmlns:a16="http://schemas.microsoft.com/office/drawing/2014/main" id="{C34632FB-DA86-9636-9364-13994C68D12C}"/>
              </a:ext>
            </a:extLst>
          </p:cNvPr>
          <p:cNvGrpSpPr/>
          <p:nvPr userDrawn="1"/>
        </p:nvGrpSpPr>
        <p:grpSpPr>
          <a:xfrm>
            <a:off x="11240034" y="603360"/>
            <a:ext cx="348481" cy="280103"/>
            <a:chOff x="599937" y="5644358"/>
            <a:chExt cx="348481" cy="280103"/>
          </a:xfrm>
        </p:grpSpPr>
        <p:pic>
          <p:nvPicPr>
            <p:cNvPr id="5" name="Graphic 4" descr="CVS Health logo">
              <a:extLst>
                <a:ext uri="{FF2B5EF4-FFF2-40B4-BE49-F238E27FC236}">
                  <a16:creationId xmlns:a16="http://schemas.microsoft.com/office/drawing/2014/main" id="{EDD319A7-1F5D-E96A-3B2B-9C6F583332F2}"/>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310" y="5646608"/>
              <a:ext cx="348108" cy="277853"/>
            </a:xfrm>
            <a:prstGeom prst="rect">
              <a:avLst/>
            </a:prstGeom>
          </p:spPr>
        </p:pic>
        <p:pic>
          <p:nvPicPr>
            <p:cNvPr id="6" name="Graphic 5">
              <a:extLst>
                <a:ext uri="{FF2B5EF4-FFF2-40B4-BE49-F238E27FC236}">
                  <a16:creationId xmlns:a16="http://schemas.microsoft.com/office/drawing/2014/main" id="{D643E7EC-3E30-4054-9056-9FE4D00054E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599937" y="5644358"/>
              <a:ext cx="337373" cy="280103"/>
            </a:xfrm>
            <a:custGeom>
              <a:avLst/>
              <a:gdLst>
                <a:gd name="connsiteX0" fmla="*/ 543464 w 1078699"/>
                <a:gd name="connsiteY0" fmla="*/ 0 h 895586"/>
                <a:gd name="connsiteX1" fmla="*/ 1078699 w 1078699"/>
                <a:gd name="connsiteY1" fmla="*/ 0 h 895586"/>
                <a:gd name="connsiteX2" fmla="*/ 1078699 w 1078699"/>
                <a:gd name="connsiteY2" fmla="*/ 895586 h 895586"/>
                <a:gd name="connsiteX3" fmla="*/ 543464 w 1078699"/>
                <a:gd name="connsiteY3" fmla="*/ 895586 h 895586"/>
                <a:gd name="connsiteX4" fmla="*/ 0 w 1078699"/>
                <a:gd name="connsiteY4" fmla="*/ 0 h 895586"/>
                <a:gd name="connsiteX5" fmla="*/ 2103 w 1078699"/>
                <a:gd name="connsiteY5" fmla="*/ 0 h 895586"/>
                <a:gd name="connsiteX6" fmla="*/ 2103 w 1078699"/>
                <a:gd name="connsiteY6" fmla="*/ 895586 h 895586"/>
                <a:gd name="connsiteX7" fmla="*/ 0 w 1078699"/>
                <a:gd name="connsiteY7" fmla="*/ 895586 h 8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9" h="895586">
                  <a:moveTo>
                    <a:pt x="543464" y="0"/>
                  </a:moveTo>
                  <a:lnTo>
                    <a:pt x="1078699" y="0"/>
                  </a:lnTo>
                  <a:lnTo>
                    <a:pt x="1078699" y="895586"/>
                  </a:lnTo>
                  <a:lnTo>
                    <a:pt x="543464" y="895586"/>
                  </a:lnTo>
                  <a:close/>
                  <a:moveTo>
                    <a:pt x="0" y="0"/>
                  </a:moveTo>
                  <a:lnTo>
                    <a:pt x="2103" y="0"/>
                  </a:lnTo>
                  <a:lnTo>
                    <a:pt x="2103" y="895586"/>
                  </a:lnTo>
                  <a:lnTo>
                    <a:pt x="0" y="895586"/>
                  </a:lnTo>
                  <a:close/>
                </a:path>
              </a:pathLst>
            </a:custGeom>
          </p:spPr>
        </p:pic>
      </p:grpSp>
    </p:spTree>
    <p:extLst>
      <p:ext uri="{BB962C8B-B14F-4D97-AF65-F5344CB8AC3E}">
        <p14:creationId xmlns:p14="http://schemas.microsoft.com/office/powerpoint/2010/main" val="2026245906"/>
      </p:ext>
    </p:extLst>
  </p:cSld>
  <p:clrMapOvr>
    <a:masterClrMapping/>
  </p:clrMapOvr>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trategic questi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0" y="0"/>
            <a:ext cx="12188825" cy="4019562"/>
          </a:xfrm>
          <a:prstGeom prst="rect">
            <a:avLst/>
          </a:prstGeom>
          <a:gradFill flip="none" rotWithShape="1">
            <a:gsLst>
              <a:gs pos="0">
                <a:srgbClr val="CCE6FF">
                  <a:alpha val="60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5800" y="389319"/>
            <a:ext cx="7315200"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5818" y="2669661"/>
            <a:ext cx="2832436" cy="1003138"/>
          </a:xfrm>
        </p:spPr>
        <p:txBody>
          <a:bodyPr anchor="b">
            <a:noAutofit/>
          </a:bodyPr>
          <a:lstStyle>
            <a:lvl1pPr>
              <a:defRPr sz="3200" b="0" i="0">
                <a:solidFill>
                  <a:schemeClr val="tx2"/>
                </a:solidFill>
                <a:latin typeface="CVS Health Sans Medium"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5485" y="844075"/>
            <a:ext cx="3681473"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0407" y="605610"/>
            <a:ext cx="348108" cy="277853"/>
          </a:xfrm>
          <a:prstGeom prst="rect">
            <a:avLst/>
          </a:prstGeom>
        </p:spPr>
      </p:pic>
      <p:grpSp>
        <p:nvGrpSpPr>
          <p:cNvPr id="10" name="Group 9">
            <a:extLst>
              <a:ext uri="{FF2B5EF4-FFF2-40B4-BE49-F238E27FC236}">
                <a16:creationId xmlns:a16="http://schemas.microsoft.com/office/drawing/2014/main" id="{A2F0D9B8-CD46-3025-C5AB-0367C33FC599}"/>
              </a:ext>
            </a:extLst>
          </p:cNvPr>
          <p:cNvGrpSpPr/>
          <p:nvPr userDrawn="1"/>
        </p:nvGrpSpPr>
        <p:grpSpPr>
          <a:xfrm>
            <a:off x="11240034" y="603360"/>
            <a:ext cx="348481" cy="280103"/>
            <a:chOff x="599937" y="5644358"/>
            <a:chExt cx="348481" cy="280103"/>
          </a:xfrm>
        </p:grpSpPr>
        <p:pic>
          <p:nvPicPr>
            <p:cNvPr id="12" name="Graphic 11" descr="CVS Health logo">
              <a:extLst>
                <a:ext uri="{FF2B5EF4-FFF2-40B4-BE49-F238E27FC236}">
                  <a16:creationId xmlns:a16="http://schemas.microsoft.com/office/drawing/2014/main" id="{AB50F02F-7C97-E870-7DBE-0C6AFDBEA3C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310" y="5646608"/>
              <a:ext cx="348108" cy="277853"/>
            </a:xfrm>
            <a:prstGeom prst="rect">
              <a:avLst/>
            </a:prstGeom>
          </p:spPr>
        </p:pic>
        <p:pic>
          <p:nvPicPr>
            <p:cNvPr id="13" name="Graphic 12">
              <a:extLst>
                <a:ext uri="{FF2B5EF4-FFF2-40B4-BE49-F238E27FC236}">
                  <a16:creationId xmlns:a16="http://schemas.microsoft.com/office/drawing/2014/main" id="{94CFD469-0338-EDC1-A6BD-30BB62AC443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599937" y="5644358"/>
              <a:ext cx="337373" cy="280103"/>
            </a:xfrm>
            <a:custGeom>
              <a:avLst/>
              <a:gdLst>
                <a:gd name="connsiteX0" fmla="*/ 543464 w 1078699"/>
                <a:gd name="connsiteY0" fmla="*/ 0 h 895586"/>
                <a:gd name="connsiteX1" fmla="*/ 1078699 w 1078699"/>
                <a:gd name="connsiteY1" fmla="*/ 0 h 895586"/>
                <a:gd name="connsiteX2" fmla="*/ 1078699 w 1078699"/>
                <a:gd name="connsiteY2" fmla="*/ 895586 h 895586"/>
                <a:gd name="connsiteX3" fmla="*/ 543464 w 1078699"/>
                <a:gd name="connsiteY3" fmla="*/ 895586 h 895586"/>
                <a:gd name="connsiteX4" fmla="*/ 0 w 1078699"/>
                <a:gd name="connsiteY4" fmla="*/ 0 h 895586"/>
                <a:gd name="connsiteX5" fmla="*/ 2103 w 1078699"/>
                <a:gd name="connsiteY5" fmla="*/ 0 h 895586"/>
                <a:gd name="connsiteX6" fmla="*/ 2103 w 1078699"/>
                <a:gd name="connsiteY6" fmla="*/ 895586 h 895586"/>
                <a:gd name="connsiteX7" fmla="*/ 0 w 1078699"/>
                <a:gd name="connsiteY7" fmla="*/ 895586 h 8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9" h="895586">
                  <a:moveTo>
                    <a:pt x="543464" y="0"/>
                  </a:moveTo>
                  <a:lnTo>
                    <a:pt x="1078699" y="0"/>
                  </a:lnTo>
                  <a:lnTo>
                    <a:pt x="1078699" y="895586"/>
                  </a:lnTo>
                  <a:lnTo>
                    <a:pt x="543464" y="895586"/>
                  </a:lnTo>
                  <a:close/>
                  <a:moveTo>
                    <a:pt x="0" y="0"/>
                  </a:moveTo>
                  <a:lnTo>
                    <a:pt x="2103" y="0"/>
                  </a:lnTo>
                  <a:lnTo>
                    <a:pt x="2103" y="895586"/>
                  </a:lnTo>
                  <a:lnTo>
                    <a:pt x="0" y="895586"/>
                  </a:lnTo>
                  <a:close/>
                </a:path>
              </a:pathLst>
            </a:custGeom>
          </p:spPr>
        </p:pic>
      </p:grpSp>
    </p:spTree>
    <p:extLst>
      <p:ext uri="{BB962C8B-B14F-4D97-AF65-F5344CB8AC3E}">
        <p14:creationId xmlns:p14="http://schemas.microsoft.com/office/powerpoint/2010/main" val="1475271498"/>
      </p:ext>
    </p:extLst>
  </p:cSld>
  <p:clrMapOvr>
    <a:masterClrMapping/>
  </p:clrMapOvr>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0" y="0"/>
            <a:ext cx="12188825" cy="4019562"/>
          </a:xfrm>
          <a:prstGeom prst="rect">
            <a:avLst/>
          </a:prstGeom>
          <a:gradFill flip="none" rotWithShape="1">
            <a:gsLst>
              <a:gs pos="0">
                <a:srgbClr val="CCE6FF">
                  <a:alpha val="60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063" y="389319"/>
            <a:ext cx="11436078"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092" y="744536"/>
            <a:ext cx="8470664" cy="448644"/>
          </a:xfrm>
        </p:spPr>
        <p:txBody>
          <a:bodyPr anchor="t">
            <a:noAutofit/>
          </a:bodyPr>
          <a:lstStyle>
            <a:lvl1pPr>
              <a:defRPr sz="2600" b="0" i="0">
                <a:solidFill>
                  <a:schemeClr val="tx2"/>
                </a:solidFill>
                <a:latin typeface="CVS Health Sans Medium"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092" y="2609385"/>
            <a:ext cx="2505456"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7126" y="2609385"/>
            <a:ext cx="2505456"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5160" y="2609385"/>
            <a:ext cx="2505456"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5100">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3194" y="2609385"/>
            <a:ext cx="2505456"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5100">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38650" y="605610"/>
            <a:ext cx="348108"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663" y="1266999"/>
            <a:ext cx="8470900" cy="958850"/>
          </a:xfrm>
        </p:spPr>
        <p:txBody>
          <a:bodyPr/>
          <a:lstStyle>
            <a:lvl1pPr>
              <a:defRPr sz="1800"/>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1888" y="0"/>
            <a:ext cx="5222375" cy="6858000"/>
          </a:xfrm>
          <a:prstGeom prst="rect">
            <a:avLst/>
          </a:prstGeom>
        </p:spPr>
      </p:pic>
      <p:grpSp>
        <p:nvGrpSpPr>
          <p:cNvPr id="2" name="Group 1">
            <a:extLst>
              <a:ext uri="{FF2B5EF4-FFF2-40B4-BE49-F238E27FC236}">
                <a16:creationId xmlns:a16="http://schemas.microsoft.com/office/drawing/2014/main" id="{A2D976AF-E9D7-3F6D-1BC3-B5BD395ED077}"/>
              </a:ext>
            </a:extLst>
          </p:cNvPr>
          <p:cNvGrpSpPr/>
          <p:nvPr userDrawn="1"/>
        </p:nvGrpSpPr>
        <p:grpSpPr>
          <a:xfrm>
            <a:off x="11240034" y="603360"/>
            <a:ext cx="348481" cy="280103"/>
            <a:chOff x="599937" y="5644358"/>
            <a:chExt cx="348481" cy="280103"/>
          </a:xfrm>
        </p:grpSpPr>
        <p:pic>
          <p:nvPicPr>
            <p:cNvPr id="5" name="Graphic 4" descr="CVS Health logo">
              <a:extLst>
                <a:ext uri="{FF2B5EF4-FFF2-40B4-BE49-F238E27FC236}">
                  <a16:creationId xmlns:a16="http://schemas.microsoft.com/office/drawing/2014/main" id="{03006803-666F-9BCA-ADB8-547E3F1AE13D}"/>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310" y="5646608"/>
              <a:ext cx="348108" cy="277853"/>
            </a:xfrm>
            <a:prstGeom prst="rect">
              <a:avLst/>
            </a:prstGeom>
          </p:spPr>
        </p:pic>
        <p:pic>
          <p:nvPicPr>
            <p:cNvPr id="9" name="Graphic 8">
              <a:extLst>
                <a:ext uri="{FF2B5EF4-FFF2-40B4-BE49-F238E27FC236}">
                  <a16:creationId xmlns:a16="http://schemas.microsoft.com/office/drawing/2014/main" id="{A64D63D9-D80A-6468-54B6-EED5D0D8ADB1}"/>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a:fillRect/>
            </a:stretch>
          </p:blipFill>
          <p:spPr>
            <a:xfrm>
              <a:off x="599937" y="5644358"/>
              <a:ext cx="337373" cy="280103"/>
            </a:xfrm>
            <a:custGeom>
              <a:avLst/>
              <a:gdLst>
                <a:gd name="connsiteX0" fmla="*/ 543464 w 1078699"/>
                <a:gd name="connsiteY0" fmla="*/ 0 h 895586"/>
                <a:gd name="connsiteX1" fmla="*/ 1078699 w 1078699"/>
                <a:gd name="connsiteY1" fmla="*/ 0 h 895586"/>
                <a:gd name="connsiteX2" fmla="*/ 1078699 w 1078699"/>
                <a:gd name="connsiteY2" fmla="*/ 895586 h 895586"/>
                <a:gd name="connsiteX3" fmla="*/ 543464 w 1078699"/>
                <a:gd name="connsiteY3" fmla="*/ 895586 h 895586"/>
                <a:gd name="connsiteX4" fmla="*/ 0 w 1078699"/>
                <a:gd name="connsiteY4" fmla="*/ 0 h 895586"/>
                <a:gd name="connsiteX5" fmla="*/ 2103 w 1078699"/>
                <a:gd name="connsiteY5" fmla="*/ 0 h 895586"/>
                <a:gd name="connsiteX6" fmla="*/ 2103 w 1078699"/>
                <a:gd name="connsiteY6" fmla="*/ 895586 h 895586"/>
                <a:gd name="connsiteX7" fmla="*/ 0 w 1078699"/>
                <a:gd name="connsiteY7" fmla="*/ 895586 h 8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9" h="895586">
                  <a:moveTo>
                    <a:pt x="543464" y="0"/>
                  </a:moveTo>
                  <a:lnTo>
                    <a:pt x="1078699" y="0"/>
                  </a:lnTo>
                  <a:lnTo>
                    <a:pt x="1078699" y="895586"/>
                  </a:lnTo>
                  <a:lnTo>
                    <a:pt x="543464" y="895586"/>
                  </a:lnTo>
                  <a:close/>
                  <a:moveTo>
                    <a:pt x="0" y="0"/>
                  </a:moveTo>
                  <a:lnTo>
                    <a:pt x="2103" y="0"/>
                  </a:lnTo>
                  <a:lnTo>
                    <a:pt x="2103" y="895586"/>
                  </a:lnTo>
                  <a:lnTo>
                    <a:pt x="0" y="895586"/>
                  </a:lnTo>
                  <a:close/>
                </a:path>
              </a:pathLst>
            </a:custGeom>
          </p:spPr>
        </p:pic>
      </p:grpSp>
    </p:spTree>
    <p:extLst>
      <p:ext uri="{BB962C8B-B14F-4D97-AF65-F5344CB8AC3E}">
        <p14:creationId xmlns:p14="http://schemas.microsoft.com/office/powerpoint/2010/main" val="275130064"/>
      </p:ext>
    </p:extLst>
  </p:cSld>
  <p:clrMapOvr>
    <a:masterClrMapping/>
  </p:clrMapOvr>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iograph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0" y="0"/>
            <a:ext cx="12188825" cy="4019562"/>
          </a:xfrm>
          <a:prstGeom prst="rect">
            <a:avLst/>
          </a:prstGeom>
          <a:gradFill flip="none" rotWithShape="1">
            <a:gsLst>
              <a:gs pos="0">
                <a:srgbClr val="CCE6FF">
                  <a:alpha val="60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6215" y="389319"/>
            <a:ext cx="3902925"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38650" y="605610"/>
            <a:ext cx="348108"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4637" y="3910676"/>
            <a:ext cx="2926080"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6908" y="1538288"/>
            <a:ext cx="2141538" cy="2049462"/>
          </a:xfrm>
          <a:prstGeom prst="roundRect">
            <a:avLst>
              <a:gd name="adj" fmla="val 5785"/>
            </a:avLst>
          </a:prstGeom>
        </p:spPr>
        <p:txBody>
          <a:bodyPr/>
          <a:lstStyle/>
          <a:p>
            <a:r>
              <a:rPr lang="en-US"/>
              <a:t>Click icon to add picture</a:t>
            </a:r>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217" y="1628775"/>
            <a:ext cx="6854825"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6928" y="685800"/>
            <a:ext cx="9665208" cy="713232"/>
          </a:xfrm>
        </p:spPr>
        <p:txBody>
          <a:bodyPr/>
          <a:lstStyle>
            <a:lvl1pPr>
              <a:defRPr sz="2600" b="0" i="0">
                <a:solidFill>
                  <a:schemeClr val="tx2"/>
                </a:solidFill>
                <a:latin typeface="CVS Health Sans Medium" panose="020B0504020202020204" pitchFamily="34" charset="0"/>
              </a:defRPr>
            </a:lvl1pPr>
          </a:lstStyle>
          <a:p>
            <a:r>
              <a:rPr lang="en-US"/>
              <a:t>Click to add title for this biography layout</a:t>
            </a:r>
          </a:p>
        </p:txBody>
      </p:sp>
      <p:grpSp>
        <p:nvGrpSpPr>
          <p:cNvPr id="4" name="Group 3">
            <a:extLst>
              <a:ext uri="{FF2B5EF4-FFF2-40B4-BE49-F238E27FC236}">
                <a16:creationId xmlns:a16="http://schemas.microsoft.com/office/drawing/2014/main" id="{E939F0C6-7394-E7E9-765D-33D9C8D6F33F}"/>
              </a:ext>
            </a:extLst>
          </p:cNvPr>
          <p:cNvGrpSpPr/>
          <p:nvPr userDrawn="1"/>
        </p:nvGrpSpPr>
        <p:grpSpPr>
          <a:xfrm>
            <a:off x="11240034" y="603360"/>
            <a:ext cx="348481" cy="280103"/>
            <a:chOff x="599937" y="5644358"/>
            <a:chExt cx="348481" cy="280103"/>
          </a:xfrm>
        </p:grpSpPr>
        <p:pic>
          <p:nvPicPr>
            <p:cNvPr id="6" name="Graphic 5" descr="CVS Health logo">
              <a:extLst>
                <a:ext uri="{FF2B5EF4-FFF2-40B4-BE49-F238E27FC236}">
                  <a16:creationId xmlns:a16="http://schemas.microsoft.com/office/drawing/2014/main" id="{527B2D0B-E147-3B01-326C-AA87F679E72F}"/>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310" y="5646608"/>
              <a:ext cx="348108" cy="277853"/>
            </a:xfrm>
            <a:prstGeom prst="rect">
              <a:avLst/>
            </a:prstGeom>
          </p:spPr>
        </p:pic>
        <p:pic>
          <p:nvPicPr>
            <p:cNvPr id="7" name="Graphic 6">
              <a:extLst>
                <a:ext uri="{FF2B5EF4-FFF2-40B4-BE49-F238E27FC236}">
                  <a16:creationId xmlns:a16="http://schemas.microsoft.com/office/drawing/2014/main" id="{2DE413D6-2882-BB46-C686-80D4930F59A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599937" y="5644358"/>
              <a:ext cx="337373" cy="280103"/>
            </a:xfrm>
            <a:custGeom>
              <a:avLst/>
              <a:gdLst>
                <a:gd name="connsiteX0" fmla="*/ 543464 w 1078699"/>
                <a:gd name="connsiteY0" fmla="*/ 0 h 895586"/>
                <a:gd name="connsiteX1" fmla="*/ 1078699 w 1078699"/>
                <a:gd name="connsiteY1" fmla="*/ 0 h 895586"/>
                <a:gd name="connsiteX2" fmla="*/ 1078699 w 1078699"/>
                <a:gd name="connsiteY2" fmla="*/ 895586 h 895586"/>
                <a:gd name="connsiteX3" fmla="*/ 543464 w 1078699"/>
                <a:gd name="connsiteY3" fmla="*/ 895586 h 895586"/>
                <a:gd name="connsiteX4" fmla="*/ 0 w 1078699"/>
                <a:gd name="connsiteY4" fmla="*/ 0 h 895586"/>
                <a:gd name="connsiteX5" fmla="*/ 2103 w 1078699"/>
                <a:gd name="connsiteY5" fmla="*/ 0 h 895586"/>
                <a:gd name="connsiteX6" fmla="*/ 2103 w 1078699"/>
                <a:gd name="connsiteY6" fmla="*/ 895586 h 895586"/>
                <a:gd name="connsiteX7" fmla="*/ 0 w 1078699"/>
                <a:gd name="connsiteY7" fmla="*/ 895586 h 8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9" h="895586">
                  <a:moveTo>
                    <a:pt x="543464" y="0"/>
                  </a:moveTo>
                  <a:lnTo>
                    <a:pt x="1078699" y="0"/>
                  </a:lnTo>
                  <a:lnTo>
                    <a:pt x="1078699" y="895586"/>
                  </a:lnTo>
                  <a:lnTo>
                    <a:pt x="543464" y="895586"/>
                  </a:lnTo>
                  <a:close/>
                  <a:moveTo>
                    <a:pt x="0" y="0"/>
                  </a:moveTo>
                  <a:lnTo>
                    <a:pt x="2103" y="0"/>
                  </a:lnTo>
                  <a:lnTo>
                    <a:pt x="2103" y="895586"/>
                  </a:lnTo>
                  <a:lnTo>
                    <a:pt x="0" y="895586"/>
                  </a:lnTo>
                  <a:close/>
                </a:path>
              </a:pathLst>
            </a:custGeom>
          </p:spPr>
        </p:pic>
      </p:grpSp>
    </p:spTree>
    <p:extLst>
      <p:ext uri="{BB962C8B-B14F-4D97-AF65-F5344CB8AC3E}">
        <p14:creationId xmlns:p14="http://schemas.microsoft.com/office/powerpoint/2010/main" val="884724133"/>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0" y="0"/>
            <a:ext cx="12188825" cy="4019562"/>
          </a:xfrm>
          <a:prstGeom prst="rect">
            <a:avLst/>
          </a:prstGeom>
          <a:gradFill flip="none" rotWithShape="1">
            <a:gsLst>
              <a:gs pos="0">
                <a:srgbClr val="CCE6FF">
                  <a:alpha val="60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1898" y="466683"/>
            <a:ext cx="348108"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69913" y="1773936"/>
            <a:ext cx="6651422" cy="3977640"/>
          </a:xfrm>
          <a:prstGeom prst="rect">
            <a:avLst/>
          </a:prstGeom>
        </p:spPr>
        <p:txBody>
          <a:bodyPr vert="horz" lIns="0" tIns="0" rIns="0" bIns="0" rtlCol="0">
            <a:noAutofit/>
          </a:bodyPr>
          <a:lstStyle>
            <a:lvl1pPr>
              <a:defRPr sz="1800" b="0" i="0">
                <a:latin typeface="CVS Health Sans Medium" panose="020B050402020202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6927" y="685800"/>
            <a:ext cx="9982791" cy="713232"/>
          </a:xfrm>
        </p:spPr>
        <p:txBody>
          <a:bodyPr/>
          <a:lstStyle>
            <a:lvl1pPr>
              <a:defRPr sz="2600" b="0" i="0">
                <a:solidFill>
                  <a:schemeClr val="tx2"/>
                </a:solidFill>
                <a:latin typeface="CVS Health Sans Medium" panose="020B0504020202020204" pitchFamily="34" charset="0"/>
              </a:defRPr>
            </a:lvl1pPr>
          </a:lstStyle>
          <a:p>
            <a:r>
              <a:rPr lang="en-US"/>
              <a:t>Click to add title for one-column layout with graphic</a:t>
            </a:r>
          </a:p>
        </p:txBody>
      </p:sp>
      <p:grpSp>
        <p:nvGrpSpPr>
          <p:cNvPr id="4" name="Group 3">
            <a:extLst>
              <a:ext uri="{FF2B5EF4-FFF2-40B4-BE49-F238E27FC236}">
                <a16:creationId xmlns:a16="http://schemas.microsoft.com/office/drawing/2014/main" id="{029937B4-7D57-4142-D5E7-94F6533F4D01}"/>
              </a:ext>
            </a:extLst>
          </p:cNvPr>
          <p:cNvGrpSpPr/>
          <p:nvPr userDrawn="1"/>
        </p:nvGrpSpPr>
        <p:grpSpPr>
          <a:xfrm>
            <a:off x="11371525" y="462844"/>
            <a:ext cx="348481" cy="280103"/>
            <a:chOff x="599937" y="5644358"/>
            <a:chExt cx="348481" cy="280103"/>
          </a:xfrm>
        </p:grpSpPr>
        <p:pic>
          <p:nvPicPr>
            <p:cNvPr id="5" name="Graphic 4" descr="CVS Health logo">
              <a:extLst>
                <a:ext uri="{FF2B5EF4-FFF2-40B4-BE49-F238E27FC236}">
                  <a16:creationId xmlns:a16="http://schemas.microsoft.com/office/drawing/2014/main" id="{8C70E25E-C6E8-5848-EFF7-86012A7EE004}"/>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310" y="5646608"/>
              <a:ext cx="348108" cy="277853"/>
            </a:xfrm>
            <a:prstGeom prst="rect">
              <a:avLst/>
            </a:prstGeom>
          </p:spPr>
        </p:pic>
        <p:pic>
          <p:nvPicPr>
            <p:cNvPr id="6" name="Graphic 5">
              <a:extLst>
                <a:ext uri="{FF2B5EF4-FFF2-40B4-BE49-F238E27FC236}">
                  <a16:creationId xmlns:a16="http://schemas.microsoft.com/office/drawing/2014/main" id="{5784B654-11E5-6B22-BF3C-6B3E07A1F44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599937" y="5644358"/>
              <a:ext cx="337373" cy="280103"/>
            </a:xfrm>
            <a:custGeom>
              <a:avLst/>
              <a:gdLst>
                <a:gd name="connsiteX0" fmla="*/ 543464 w 1078699"/>
                <a:gd name="connsiteY0" fmla="*/ 0 h 895586"/>
                <a:gd name="connsiteX1" fmla="*/ 1078699 w 1078699"/>
                <a:gd name="connsiteY1" fmla="*/ 0 h 895586"/>
                <a:gd name="connsiteX2" fmla="*/ 1078699 w 1078699"/>
                <a:gd name="connsiteY2" fmla="*/ 895586 h 895586"/>
                <a:gd name="connsiteX3" fmla="*/ 543464 w 1078699"/>
                <a:gd name="connsiteY3" fmla="*/ 895586 h 895586"/>
                <a:gd name="connsiteX4" fmla="*/ 0 w 1078699"/>
                <a:gd name="connsiteY4" fmla="*/ 0 h 895586"/>
                <a:gd name="connsiteX5" fmla="*/ 2103 w 1078699"/>
                <a:gd name="connsiteY5" fmla="*/ 0 h 895586"/>
                <a:gd name="connsiteX6" fmla="*/ 2103 w 1078699"/>
                <a:gd name="connsiteY6" fmla="*/ 895586 h 895586"/>
                <a:gd name="connsiteX7" fmla="*/ 0 w 1078699"/>
                <a:gd name="connsiteY7" fmla="*/ 895586 h 8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9" h="895586">
                  <a:moveTo>
                    <a:pt x="543464" y="0"/>
                  </a:moveTo>
                  <a:lnTo>
                    <a:pt x="1078699" y="0"/>
                  </a:lnTo>
                  <a:lnTo>
                    <a:pt x="1078699" y="895586"/>
                  </a:lnTo>
                  <a:lnTo>
                    <a:pt x="543464" y="895586"/>
                  </a:lnTo>
                  <a:close/>
                  <a:moveTo>
                    <a:pt x="0" y="0"/>
                  </a:moveTo>
                  <a:lnTo>
                    <a:pt x="2103" y="0"/>
                  </a:lnTo>
                  <a:lnTo>
                    <a:pt x="2103" y="895586"/>
                  </a:lnTo>
                  <a:lnTo>
                    <a:pt x="0" y="895586"/>
                  </a:lnTo>
                  <a:close/>
                </a:path>
              </a:pathLst>
            </a:custGeom>
          </p:spPr>
        </p:pic>
      </p:grpSp>
    </p:spTree>
    <p:extLst>
      <p:ext uri="{BB962C8B-B14F-4D97-AF65-F5344CB8AC3E}">
        <p14:creationId xmlns:p14="http://schemas.microsoft.com/office/powerpoint/2010/main" val="3407527326"/>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0" y="0"/>
            <a:ext cx="12188825" cy="4019562"/>
          </a:xfrm>
          <a:prstGeom prst="rect">
            <a:avLst/>
          </a:prstGeom>
          <a:gradFill flip="none" rotWithShape="1">
            <a:gsLst>
              <a:gs pos="0">
                <a:srgbClr val="CCE6FF">
                  <a:alpha val="60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1898" y="466683"/>
            <a:ext cx="348108"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69913" y="1773936"/>
            <a:ext cx="5302567" cy="3977640"/>
          </a:xfrm>
          <a:prstGeom prst="rect">
            <a:avLst/>
          </a:prstGeom>
        </p:spPr>
        <p:txBody>
          <a:bodyPr vert="horz" lIns="0" tIns="0" rIns="0" bIns="0" rtlCol="0">
            <a:noAutofit/>
          </a:bodyPr>
          <a:lstStyle>
            <a:lvl1pPr>
              <a:defRPr sz="1800" b="0" i="0">
                <a:latin typeface="CVS Health Sans Medium" panose="020B050402020202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6927" y="685800"/>
            <a:ext cx="9982791" cy="713232"/>
          </a:xfrm>
        </p:spPr>
        <p:txBody>
          <a:bodyPr/>
          <a:lstStyle>
            <a:lvl1pPr>
              <a:defRPr sz="2600" b="0" i="0">
                <a:solidFill>
                  <a:schemeClr val="tx2"/>
                </a:solidFill>
                <a:latin typeface="CVS Health Sans Medium" panose="020B0504020202020204" pitchFamily="34" charset="0"/>
              </a:defRPr>
            </a:lvl1pPr>
          </a:lstStyle>
          <a:p>
            <a:r>
              <a:rPr lang="en-US"/>
              <a:t>Click to add title for two-column layout</a:t>
            </a:r>
          </a:p>
        </p:txBody>
      </p:sp>
      <p:sp>
        <p:nvSpPr>
          <p:cNvPr id="4" name="Text Placeholder 2">
            <a:extLst>
              <a:ext uri="{FF2B5EF4-FFF2-40B4-BE49-F238E27FC236}">
                <a16:creationId xmlns:a16="http://schemas.microsoft.com/office/drawing/2014/main" id="{B573699B-0DBB-C819-AD96-54106A47C966}"/>
              </a:ext>
            </a:extLst>
          </p:cNvPr>
          <p:cNvSpPr>
            <a:spLocks noGrp="1"/>
          </p:cNvSpPr>
          <p:nvPr>
            <p:ph idx="10"/>
          </p:nvPr>
        </p:nvSpPr>
        <p:spPr bwMode="gray">
          <a:xfrm>
            <a:off x="6316346" y="1771650"/>
            <a:ext cx="5302567" cy="3977640"/>
          </a:xfrm>
          <a:prstGeom prst="rect">
            <a:avLst/>
          </a:prstGeom>
        </p:spPr>
        <p:txBody>
          <a:bodyPr vert="horz" lIns="0" tIns="0" rIns="0" bIns="0" rtlCol="0">
            <a:noAutofit/>
          </a:bodyPr>
          <a:lstStyle>
            <a:lvl1pPr>
              <a:defRPr sz="1800" b="0" i="0">
                <a:latin typeface="CVS Health Sans Medium" panose="020B050402020202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a:extLst>
              <a:ext uri="{FF2B5EF4-FFF2-40B4-BE49-F238E27FC236}">
                <a16:creationId xmlns:a16="http://schemas.microsoft.com/office/drawing/2014/main" id="{CD22F6C2-A719-6F3D-9B0B-E3A85BBE9ADA}"/>
              </a:ext>
            </a:extLst>
          </p:cNvPr>
          <p:cNvGrpSpPr/>
          <p:nvPr userDrawn="1"/>
        </p:nvGrpSpPr>
        <p:grpSpPr>
          <a:xfrm>
            <a:off x="11371898" y="462844"/>
            <a:ext cx="348481" cy="280103"/>
            <a:chOff x="599937" y="5644358"/>
            <a:chExt cx="348481" cy="280103"/>
          </a:xfrm>
        </p:grpSpPr>
        <p:pic>
          <p:nvPicPr>
            <p:cNvPr id="6" name="Graphic 5" descr="CVS Health logo">
              <a:extLst>
                <a:ext uri="{FF2B5EF4-FFF2-40B4-BE49-F238E27FC236}">
                  <a16:creationId xmlns:a16="http://schemas.microsoft.com/office/drawing/2014/main" id="{612964F8-D30E-0C01-FFEF-1F4C05D509E5}"/>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310" y="5646608"/>
              <a:ext cx="348108" cy="277853"/>
            </a:xfrm>
            <a:prstGeom prst="rect">
              <a:avLst/>
            </a:prstGeom>
          </p:spPr>
        </p:pic>
        <p:pic>
          <p:nvPicPr>
            <p:cNvPr id="7" name="Graphic 6">
              <a:extLst>
                <a:ext uri="{FF2B5EF4-FFF2-40B4-BE49-F238E27FC236}">
                  <a16:creationId xmlns:a16="http://schemas.microsoft.com/office/drawing/2014/main" id="{22867B92-4BF7-DEAA-BDF0-E8E8204B75BC}"/>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599937" y="5644358"/>
              <a:ext cx="337373" cy="280103"/>
            </a:xfrm>
            <a:custGeom>
              <a:avLst/>
              <a:gdLst>
                <a:gd name="connsiteX0" fmla="*/ 543464 w 1078699"/>
                <a:gd name="connsiteY0" fmla="*/ 0 h 895586"/>
                <a:gd name="connsiteX1" fmla="*/ 1078699 w 1078699"/>
                <a:gd name="connsiteY1" fmla="*/ 0 h 895586"/>
                <a:gd name="connsiteX2" fmla="*/ 1078699 w 1078699"/>
                <a:gd name="connsiteY2" fmla="*/ 895586 h 895586"/>
                <a:gd name="connsiteX3" fmla="*/ 543464 w 1078699"/>
                <a:gd name="connsiteY3" fmla="*/ 895586 h 895586"/>
                <a:gd name="connsiteX4" fmla="*/ 0 w 1078699"/>
                <a:gd name="connsiteY4" fmla="*/ 0 h 895586"/>
                <a:gd name="connsiteX5" fmla="*/ 2103 w 1078699"/>
                <a:gd name="connsiteY5" fmla="*/ 0 h 895586"/>
                <a:gd name="connsiteX6" fmla="*/ 2103 w 1078699"/>
                <a:gd name="connsiteY6" fmla="*/ 895586 h 895586"/>
                <a:gd name="connsiteX7" fmla="*/ 0 w 1078699"/>
                <a:gd name="connsiteY7" fmla="*/ 895586 h 8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9" h="895586">
                  <a:moveTo>
                    <a:pt x="543464" y="0"/>
                  </a:moveTo>
                  <a:lnTo>
                    <a:pt x="1078699" y="0"/>
                  </a:lnTo>
                  <a:lnTo>
                    <a:pt x="1078699" y="895586"/>
                  </a:lnTo>
                  <a:lnTo>
                    <a:pt x="543464" y="895586"/>
                  </a:lnTo>
                  <a:close/>
                  <a:moveTo>
                    <a:pt x="0" y="0"/>
                  </a:moveTo>
                  <a:lnTo>
                    <a:pt x="2103" y="0"/>
                  </a:lnTo>
                  <a:lnTo>
                    <a:pt x="2103" y="895586"/>
                  </a:lnTo>
                  <a:lnTo>
                    <a:pt x="0" y="895586"/>
                  </a:lnTo>
                  <a:close/>
                </a:path>
              </a:pathLst>
            </a:custGeom>
          </p:spPr>
        </p:pic>
      </p:grpSp>
    </p:spTree>
    <p:extLst>
      <p:ext uri="{BB962C8B-B14F-4D97-AF65-F5344CB8AC3E}">
        <p14:creationId xmlns:p14="http://schemas.microsoft.com/office/powerpoint/2010/main" val="4245841951"/>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layout no hear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0" y="0"/>
            <a:ext cx="12188825" cy="4019562"/>
          </a:xfrm>
          <a:prstGeom prst="rect">
            <a:avLst/>
          </a:prstGeom>
          <a:gradFill flip="none" rotWithShape="1">
            <a:gsLst>
              <a:gs pos="0">
                <a:srgbClr val="CCE6FF">
                  <a:alpha val="60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69913" y="1773936"/>
            <a:ext cx="5302567" cy="3977640"/>
          </a:xfrm>
          <a:prstGeom prst="rect">
            <a:avLst/>
          </a:prstGeom>
        </p:spPr>
        <p:txBody>
          <a:bodyPr vert="horz" lIns="0" tIns="0" rIns="0" bIns="0" rtlCol="0">
            <a:noAutofit/>
          </a:bodyPr>
          <a:lstStyle>
            <a:lvl1pPr>
              <a:defRPr sz="1800" b="0" i="0">
                <a:latin typeface="CVS Health Sans Medium" panose="020B050402020202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6927" y="685800"/>
            <a:ext cx="9982791" cy="713232"/>
          </a:xfrm>
        </p:spPr>
        <p:txBody>
          <a:bodyPr/>
          <a:lstStyle>
            <a:lvl1pPr>
              <a:defRPr sz="2600" b="0" i="0">
                <a:solidFill>
                  <a:schemeClr val="tx2"/>
                </a:solidFill>
                <a:latin typeface="CVS Health Sans Medium" panose="020B0504020202020204" pitchFamily="34" charset="0"/>
              </a:defRPr>
            </a:lvl1pPr>
          </a:lstStyle>
          <a:p>
            <a:r>
              <a:rPr lang="en-US"/>
              <a:t>Click to add title for two-column layout</a:t>
            </a:r>
          </a:p>
        </p:txBody>
      </p:sp>
      <p:sp>
        <p:nvSpPr>
          <p:cNvPr id="4" name="Text Placeholder 2">
            <a:extLst>
              <a:ext uri="{FF2B5EF4-FFF2-40B4-BE49-F238E27FC236}">
                <a16:creationId xmlns:a16="http://schemas.microsoft.com/office/drawing/2014/main" id="{B573699B-0DBB-C819-AD96-54106A47C966}"/>
              </a:ext>
            </a:extLst>
          </p:cNvPr>
          <p:cNvSpPr>
            <a:spLocks noGrp="1"/>
          </p:cNvSpPr>
          <p:nvPr>
            <p:ph idx="10"/>
          </p:nvPr>
        </p:nvSpPr>
        <p:spPr bwMode="gray">
          <a:xfrm>
            <a:off x="6316346" y="1771650"/>
            <a:ext cx="5302567" cy="3977640"/>
          </a:xfrm>
          <a:prstGeom prst="rect">
            <a:avLst/>
          </a:prstGeom>
        </p:spPr>
        <p:txBody>
          <a:bodyPr vert="horz" lIns="0" tIns="0" rIns="0" bIns="0" rtlCol="0">
            <a:noAutofit/>
          </a:bodyPr>
          <a:lstStyle>
            <a:lvl1pPr>
              <a:defRPr sz="1800" b="0" i="0">
                <a:latin typeface="CVS Health Sans Medium" panose="020B050402020202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118961"/>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One column layout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0" y="0"/>
            <a:ext cx="12188825" cy="4019562"/>
          </a:xfrm>
          <a:prstGeom prst="rect">
            <a:avLst/>
          </a:prstGeom>
          <a:gradFill flip="none" rotWithShape="1">
            <a:gsLst>
              <a:gs pos="0">
                <a:srgbClr val="CCE6FF">
                  <a:alpha val="60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69913" y="1773936"/>
            <a:ext cx="6651422" cy="3977640"/>
          </a:xfrm>
          <a:prstGeom prst="rect">
            <a:avLst/>
          </a:prstGeom>
        </p:spPr>
        <p:txBody>
          <a:bodyPr vert="horz" lIns="0" tIns="0" rIns="0" bIns="0" rtlCol="0">
            <a:noAutofit/>
          </a:bodyPr>
          <a:lstStyle>
            <a:lvl1pPr>
              <a:defRPr sz="1800" b="0" i="0">
                <a:latin typeface="CVS Health Sans Medium" panose="020B050402020202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6927" y="685800"/>
            <a:ext cx="10091973" cy="713232"/>
          </a:xfrm>
        </p:spPr>
        <p:txBody>
          <a:bodyPr/>
          <a:lstStyle>
            <a:lvl1pPr>
              <a:defRPr sz="2600" b="0" i="0">
                <a:solidFill>
                  <a:schemeClr val="tx2"/>
                </a:solidFill>
                <a:latin typeface="CVS Health Sans Medium" panose="020B0504020202020204" pitchFamily="34" charset="0"/>
              </a:defRPr>
            </a:lvl1pPr>
          </a:lstStyle>
          <a:p>
            <a:r>
              <a:rPr lang="en-US"/>
              <a:t>Click to add title for one-column layout with graphic</a:t>
            </a:r>
          </a:p>
        </p:txBody>
      </p:sp>
    </p:spTree>
    <p:extLst>
      <p:ext uri="{BB962C8B-B14F-4D97-AF65-F5344CB8AC3E}">
        <p14:creationId xmlns:p14="http://schemas.microsoft.com/office/powerpoint/2010/main" val="388896669"/>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One column layout w/call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0" y="0"/>
            <a:ext cx="12188825" cy="4019562"/>
          </a:xfrm>
          <a:prstGeom prst="rect">
            <a:avLst/>
          </a:prstGeom>
          <a:gradFill flip="none" rotWithShape="1">
            <a:gsLst>
              <a:gs pos="0">
                <a:srgbClr val="CCE6FF">
                  <a:alpha val="60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6215" y="1773935"/>
            <a:ext cx="3902925"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1898" y="466683"/>
            <a:ext cx="348108"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69913" y="1773936"/>
            <a:ext cx="6651422" cy="3977640"/>
          </a:xfrm>
          <a:prstGeom prst="rect">
            <a:avLst/>
          </a:prstGeom>
        </p:spPr>
        <p:txBody>
          <a:bodyPr vert="horz" lIns="0" tIns="0" rIns="0" bIns="0" rtlCol="0">
            <a:noAutofit/>
          </a:bodyPr>
          <a:lstStyle>
            <a:lvl1pPr>
              <a:defRPr sz="1800" b="0" i="0">
                <a:latin typeface="CVS Health Sans Medium" panose="020B050402020202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3473" y="2009780"/>
            <a:ext cx="3256259"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6927" y="685800"/>
            <a:ext cx="10336151" cy="713232"/>
          </a:xfrm>
        </p:spPr>
        <p:txBody>
          <a:bodyPr/>
          <a:lstStyle>
            <a:lvl1pPr>
              <a:defRPr sz="2600" b="0" i="0">
                <a:solidFill>
                  <a:schemeClr val="tx2"/>
                </a:solidFill>
                <a:latin typeface="CVS Health Sans Medium" panose="020B0504020202020204" pitchFamily="34" charset="0"/>
              </a:defRPr>
            </a:lvl1pPr>
          </a:lstStyle>
          <a:p>
            <a:r>
              <a:rPr lang="en-US"/>
              <a:t>Click to add title for one-column layout with callout</a:t>
            </a:r>
          </a:p>
        </p:txBody>
      </p:sp>
      <p:grpSp>
        <p:nvGrpSpPr>
          <p:cNvPr id="6" name="Group 5">
            <a:extLst>
              <a:ext uri="{FF2B5EF4-FFF2-40B4-BE49-F238E27FC236}">
                <a16:creationId xmlns:a16="http://schemas.microsoft.com/office/drawing/2014/main" id="{BC270085-53D9-3028-D787-06FCD7EB1AAA}"/>
              </a:ext>
            </a:extLst>
          </p:cNvPr>
          <p:cNvGrpSpPr/>
          <p:nvPr userDrawn="1"/>
        </p:nvGrpSpPr>
        <p:grpSpPr>
          <a:xfrm>
            <a:off x="11371525" y="464433"/>
            <a:ext cx="348481" cy="280103"/>
            <a:chOff x="599937" y="5644358"/>
            <a:chExt cx="348481" cy="280103"/>
          </a:xfrm>
        </p:grpSpPr>
        <p:pic>
          <p:nvPicPr>
            <p:cNvPr id="7" name="Graphic 6" descr="CVS Health logo">
              <a:extLst>
                <a:ext uri="{FF2B5EF4-FFF2-40B4-BE49-F238E27FC236}">
                  <a16:creationId xmlns:a16="http://schemas.microsoft.com/office/drawing/2014/main" id="{0F4BAB9C-E8A9-2F80-2201-C8C8383253DD}"/>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310" y="5646608"/>
              <a:ext cx="348108" cy="277853"/>
            </a:xfrm>
            <a:prstGeom prst="rect">
              <a:avLst/>
            </a:prstGeom>
          </p:spPr>
        </p:pic>
        <p:pic>
          <p:nvPicPr>
            <p:cNvPr id="9" name="Graphic 8">
              <a:extLst>
                <a:ext uri="{FF2B5EF4-FFF2-40B4-BE49-F238E27FC236}">
                  <a16:creationId xmlns:a16="http://schemas.microsoft.com/office/drawing/2014/main" id="{6E5AFC05-24FD-125A-E81F-0A1A594B7401}"/>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599937" y="5644358"/>
              <a:ext cx="337373" cy="280103"/>
            </a:xfrm>
            <a:custGeom>
              <a:avLst/>
              <a:gdLst>
                <a:gd name="connsiteX0" fmla="*/ 543464 w 1078699"/>
                <a:gd name="connsiteY0" fmla="*/ 0 h 895586"/>
                <a:gd name="connsiteX1" fmla="*/ 1078699 w 1078699"/>
                <a:gd name="connsiteY1" fmla="*/ 0 h 895586"/>
                <a:gd name="connsiteX2" fmla="*/ 1078699 w 1078699"/>
                <a:gd name="connsiteY2" fmla="*/ 895586 h 895586"/>
                <a:gd name="connsiteX3" fmla="*/ 543464 w 1078699"/>
                <a:gd name="connsiteY3" fmla="*/ 895586 h 895586"/>
                <a:gd name="connsiteX4" fmla="*/ 0 w 1078699"/>
                <a:gd name="connsiteY4" fmla="*/ 0 h 895586"/>
                <a:gd name="connsiteX5" fmla="*/ 2103 w 1078699"/>
                <a:gd name="connsiteY5" fmla="*/ 0 h 895586"/>
                <a:gd name="connsiteX6" fmla="*/ 2103 w 1078699"/>
                <a:gd name="connsiteY6" fmla="*/ 895586 h 895586"/>
                <a:gd name="connsiteX7" fmla="*/ 0 w 1078699"/>
                <a:gd name="connsiteY7" fmla="*/ 895586 h 8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9" h="895586">
                  <a:moveTo>
                    <a:pt x="543464" y="0"/>
                  </a:moveTo>
                  <a:lnTo>
                    <a:pt x="1078699" y="0"/>
                  </a:lnTo>
                  <a:lnTo>
                    <a:pt x="1078699" y="895586"/>
                  </a:lnTo>
                  <a:lnTo>
                    <a:pt x="543464" y="895586"/>
                  </a:lnTo>
                  <a:close/>
                  <a:moveTo>
                    <a:pt x="0" y="0"/>
                  </a:moveTo>
                  <a:lnTo>
                    <a:pt x="2103" y="0"/>
                  </a:lnTo>
                  <a:lnTo>
                    <a:pt x="2103" y="895586"/>
                  </a:lnTo>
                  <a:lnTo>
                    <a:pt x="0" y="895586"/>
                  </a:lnTo>
                  <a:close/>
                </a:path>
              </a:pathLst>
            </a:custGeom>
          </p:spPr>
        </p:pic>
      </p:grpSp>
    </p:spTree>
    <p:extLst>
      <p:ext uri="{BB962C8B-B14F-4D97-AF65-F5344CB8AC3E}">
        <p14:creationId xmlns:p14="http://schemas.microsoft.com/office/powerpoint/2010/main" val="566675366"/>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a:defRPr sz="3200" b="1">
                <a:solidFill>
                  <a:schemeClr val="accent2"/>
                </a:solidFill>
                <a:latin typeface="+mj-lt"/>
              </a:defRPr>
            </a:lvl1pPr>
          </a:lstStyle>
          <a:p>
            <a:r>
              <a:rPr lang="en-US"/>
              <a:t>Click to edit title for divider</a:t>
            </a:r>
          </a:p>
        </p:txBody>
      </p:sp>
    </p:spTree>
    <p:extLst>
      <p:ext uri="{BB962C8B-B14F-4D97-AF65-F5344CB8AC3E}">
        <p14:creationId xmlns:p14="http://schemas.microsoft.com/office/powerpoint/2010/main" val="19389946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One column layout w/callou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0" y="0"/>
            <a:ext cx="12188825" cy="4019562"/>
          </a:xfrm>
          <a:prstGeom prst="rect">
            <a:avLst/>
          </a:prstGeom>
          <a:gradFill flip="none" rotWithShape="1">
            <a:gsLst>
              <a:gs pos="0">
                <a:srgbClr val="CCE6FF">
                  <a:alpha val="60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1898" y="466683"/>
            <a:ext cx="348108"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69913" y="1773936"/>
            <a:ext cx="6651422" cy="3977640"/>
          </a:xfrm>
          <a:prstGeom prst="rect">
            <a:avLst/>
          </a:prstGeom>
        </p:spPr>
        <p:txBody>
          <a:bodyPr vert="horz" lIns="0" tIns="0" rIns="0" bIns="0" rtlCol="0">
            <a:noAutofit/>
          </a:bodyPr>
          <a:lstStyle>
            <a:lvl1pPr>
              <a:defRPr sz="1800" b="0" i="0">
                <a:latin typeface="CVS Health Sans Medium" panose="020B0504020202020204"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6540" y="1771650"/>
            <a:ext cx="3256259"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6928" y="685800"/>
            <a:ext cx="10521782" cy="713232"/>
          </a:xfrm>
        </p:spPr>
        <p:txBody>
          <a:bodyPr/>
          <a:lstStyle>
            <a:lvl1pPr>
              <a:defRPr sz="2600" b="0" i="0">
                <a:solidFill>
                  <a:schemeClr val="tx2"/>
                </a:solidFill>
                <a:latin typeface="CVS Health Sans Medium" panose="020B0504020202020204" pitchFamily="34" charset="0"/>
              </a:defRPr>
            </a:lvl1pPr>
          </a:lstStyle>
          <a:p>
            <a:r>
              <a:rPr lang="en-US"/>
              <a:t>Click to add title for one-column layout with callout</a:t>
            </a:r>
          </a:p>
        </p:txBody>
      </p:sp>
      <p:grpSp>
        <p:nvGrpSpPr>
          <p:cNvPr id="5" name="Group 4">
            <a:extLst>
              <a:ext uri="{FF2B5EF4-FFF2-40B4-BE49-F238E27FC236}">
                <a16:creationId xmlns:a16="http://schemas.microsoft.com/office/drawing/2014/main" id="{93122400-5F31-0873-F7D5-4948620A31DA}"/>
              </a:ext>
            </a:extLst>
          </p:cNvPr>
          <p:cNvGrpSpPr/>
          <p:nvPr userDrawn="1"/>
        </p:nvGrpSpPr>
        <p:grpSpPr>
          <a:xfrm>
            <a:off x="11371525" y="464433"/>
            <a:ext cx="348481" cy="280103"/>
            <a:chOff x="599937" y="5644358"/>
            <a:chExt cx="348481" cy="280103"/>
          </a:xfrm>
        </p:grpSpPr>
        <p:pic>
          <p:nvPicPr>
            <p:cNvPr id="6" name="Graphic 5" descr="CVS Health logo">
              <a:extLst>
                <a:ext uri="{FF2B5EF4-FFF2-40B4-BE49-F238E27FC236}">
                  <a16:creationId xmlns:a16="http://schemas.microsoft.com/office/drawing/2014/main" id="{1FFA111E-87E0-379A-55D8-6B659ACCB6E5}"/>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310" y="5646608"/>
              <a:ext cx="348108" cy="277853"/>
            </a:xfrm>
            <a:prstGeom prst="rect">
              <a:avLst/>
            </a:prstGeom>
          </p:spPr>
        </p:pic>
        <p:pic>
          <p:nvPicPr>
            <p:cNvPr id="7" name="Graphic 6">
              <a:extLst>
                <a:ext uri="{FF2B5EF4-FFF2-40B4-BE49-F238E27FC236}">
                  <a16:creationId xmlns:a16="http://schemas.microsoft.com/office/drawing/2014/main" id="{82CF6839-CEC0-DB85-BBD8-131C1022FBEF}"/>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599937" y="5644358"/>
              <a:ext cx="337373" cy="280103"/>
            </a:xfrm>
            <a:custGeom>
              <a:avLst/>
              <a:gdLst>
                <a:gd name="connsiteX0" fmla="*/ 543464 w 1078699"/>
                <a:gd name="connsiteY0" fmla="*/ 0 h 895586"/>
                <a:gd name="connsiteX1" fmla="*/ 1078699 w 1078699"/>
                <a:gd name="connsiteY1" fmla="*/ 0 h 895586"/>
                <a:gd name="connsiteX2" fmla="*/ 1078699 w 1078699"/>
                <a:gd name="connsiteY2" fmla="*/ 895586 h 895586"/>
                <a:gd name="connsiteX3" fmla="*/ 543464 w 1078699"/>
                <a:gd name="connsiteY3" fmla="*/ 895586 h 895586"/>
                <a:gd name="connsiteX4" fmla="*/ 0 w 1078699"/>
                <a:gd name="connsiteY4" fmla="*/ 0 h 895586"/>
                <a:gd name="connsiteX5" fmla="*/ 2103 w 1078699"/>
                <a:gd name="connsiteY5" fmla="*/ 0 h 895586"/>
                <a:gd name="connsiteX6" fmla="*/ 2103 w 1078699"/>
                <a:gd name="connsiteY6" fmla="*/ 895586 h 895586"/>
                <a:gd name="connsiteX7" fmla="*/ 0 w 1078699"/>
                <a:gd name="connsiteY7" fmla="*/ 895586 h 8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9" h="895586">
                  <a:moveTo>
                    <a:pt x="543464" y="0"/>
                  </a:moveTo>
                  <a:lnTo>
                    <a:pt x="1078699" y="0"/>
                  </a:lnTo>
                  <a:lnTo>
                    <a:pt x="1078699" y="895586"/>
                  </a:lnTo>
                  <a:lnTo>
                    <a:pt x="543464" y="895586"/>
                  </a:lnTo>
                  <a:close/>
                  <a:moveTo>
                    <a:pt x="0" y="0"/>
                  </a:moveTo>
                  <a:lnTo>
                    <a:pt x="2103" y="0"/>
                  </a:lnTo>
                  <a:lnTo>
                    <a:pt x="2103" y="895586"/>
                  </a:lnTo>
                  <a:lnTo>
                    <a:pt x="0" y="895586"/>
                  </a:lnTo>
                  <a:close/>
                </a:path>
              </a:pathLst>
            </a:custGeom>
          </p:spPr>
        </p:pic>
      </p:grpSp>
    </p:spTree>
    <p:extLst>
      <p:ext uri="{BB962C8B-B14F-4D97-AF65-F5344CB8AC3E}">
        <p14:creationId xmlns:p14="http://schemas.microsoft.com/office/powerpoint/2010/main" val="1177495488"/>
      </p:ext>
    </p:extLst>
  </p:cSld>
  <p:clrMapOvr>
    <a:masterClrMapping/>
  </p:clrMapOvr>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colum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0" y="0"/>
            <a:ext cx="12188825" cy="4019562"/>
          </a:xfrm>
          <a:prstGeom prst="rect">
            <a:avLst/>
          </a:prstGeom>
          <a:gradFill flip="none" rotWithShape="1">
            <a:gsLst>
              <a:gs pos="0">
                <a:srgbClr val="CCE6FF">
                  <a:alpha val="60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1898" y="466683"/>
            <a:ext cx="348108" cy="277853"/>
          </a:xfrm>
          <a:prstGeom prst="rect">
            <a:avLst/>
          </a:prstGeom>
        </p:spPr>
      </p:pic>
      <p:sp>
        <p:nvSpPr>
          <p:cNvPr id="2" name="Title 1"/>
          <p:cNvSpPr>
            <a:spLocks noGrp="1"/>
          </p:cNvSpPr>
          <p:nvPr>
            <p:ph type="title" hasCustomPrompt="1"/>
          </p:nvPr>
        </p:nvSpPr>
        <p:spPr>
          <a:xfrm>
            <a:off x="566928" y="685800"/>
            <a:ext cx="9665208" cy="713232"/>
          </a:xfrm>
        </p:spPr>
        <p:txBody>
          <a:bodyPr/>
          <a:lstStyle>
            <a:lvl1pPr>
              <a:defRPr sz="2600" b="0" i="0">
                <a:solidFill>
                  <a:schemeClr val="tx2"/>
                </a:solidFill>
                <a:latin typeface="CVS Health Sans Medium"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784" y="1764317"/>
            <a:ext cx="2505456"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09675" y="1764317"/>
            <a:ext cx="2505456"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1566" y="1764317"/>
            <a:ext cx="2505456"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3457" y="1764317"/>
            <a:ext cx="2505456"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grpSp>
        <p:nvGrpSpPr>
          <p:cNvPr id="5" name="Group 4">
            <a:extLst>
              <a:ext uri="{FF2B5EF4-FFF2-40B4-BE49-F238E27FC236}">
                <a16:creationId xmlns:a16="http://schemas.microsoft.com/office/drawing/2014/main" id="{D3375F1A-0B7B-7496-D075-B6823F9F836D}"/>
              </a:ext>
            </a:extLst>
          </p:cNvPr>
          <p:cNvGrpSpPr/>
          <p:nvPr userDrawn="1"/>
        </p:nvGrpSpPr>
        <p:grpSpPr>
          <a:xfrm>
            <a:off x="11371525" y="462004"/>
            <a:ext cx="348481" cy="280103"/>
            <a:chOff x="599937" y="5644358"/>
            <a:chExt cx="348481" cy="280103"/>
          </a:xfrm>
        </p:grpSpPr>
        <p:pic>
          <p:nvPicPr>
            <p:cNvPr id="7" name="Graphic 6" descr="CVS Health logo">
              <a:extLst>
                <a:ext uri="{FF2B5EF4-FFF2-40B4-BE49-F238E27FC236}">
                  <a16:creationId xmlns:a16="http://schemas.microsoft.com/office/drawing/2014/main" id="{36A33B82-ECAA-8EE4-C07D-21A0C744C6C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310" y="5646608"/>
              <a:ext cx="348108" cy="277853"/>
            </a:xfrm>
            <a:prstGeom prst="rect">
              <a:avLst/>
            </a:prstGeom>
          </p:spPr>
        </p:pic>
        <p:pic>
          <p:nvPicPr>
            <p:cNvPr id="10" name="Graphic 9">
              <a:extLst>
                <a:ext uri="{FF2B5EF4-FFF2-40B4-BE49-F238E27FC236}">
                  <a16:creationId xmlns:a16="http://schemas.microsoft.com/office/drawing/2014/main" id="{5822E76F-1ADB-58C3-D178-C5C9539BD08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599937" y="5644358"/>
              <a:ext cx="337373" cy="280103"/>
            </a:xfrm>
            <a:custGeom>
              <a:avLst/>
              <a:gdLst>
                <a:gd name="connsiteX0" fmla="*/ 543464 w 1078699"/>
                <a:gd name="connsiteY0" fmla="*/ 0 h 895586"/>
                <a:gd name="connsiteX1" fmla="*/ 1078699 w 1078699"/>
                <a:gd name="connsiteY1" fmla="*/ 0 h 895586"/>
                <a:gd name="connsiteX2" fmla="*/ 1078699 w 1078699"/>
                <a:gd name="connsiteY2" fmla="*/ 895586 h 895586"/>
                <a:gd name="connsiteX3" fmla="*/ 543464 w 1078699"/>
                <a:gd name="connsiteY3" fmla="*/ 895586 h 895586"/>
                <a:gd name="connsiteX4" fmla="*/ 0 w 1078699"/>
                <a:gd name="connsiteY4" fmla="*/ 0 h 895586"/>
                <a:gd name="connsiteX5" fmla="*/ 2103 w 1078699"/>
                <a:gd name="connsiteY5" fmla="*/ 0 h 895586"/>
                <a:gd name="connsiteX6" fmla="*/ 2103 w 1078699"/>
                <a:gd name="connsiteY6" fmla="*/ 895586 h 895586"/>
                <a:gd name="connsiteX7" fmla="*/ 0 w 1078699"/>
                <a:gd name="connsiteY7" fmla="*/ 895586 h 8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9" h="895586">
                  <a:moveTo>
                    <a:pt x="543464" y="0"/>
                  </a:moveTo>
                  <a:lnTo>
                    <a:pt x="1078699" y="0"/>
                  </a:lnTo>
                  <a:lnTo>
                    <a:pt x="1078699" y="895586"/>
                  </a:lnTo>
                  <a:lnTo>
                    <a:pt x="543464" y="895586"/>
                  </a:lnTo>
                  <a:close/>
                  <a:moveTo>
                    <a:pt x="0" y="0"/>
                  </a:moveTo>
                  <a:lnTo>
                    <a:pt x="2103" y="0"/>
                  </a:lnTo>
                  <a:lnTo>
                    <a:pt x="2103" y="895586"/>
                  </a:lnTo>
                  <a:lnTo>
                    <a:pt x="0" y="895586"/>
                  </a:lnTo>
                  <a:close/>
                </a:path>
              </a:pathLst>
            </a:custGeom>
          </p:spPr>
        </p:pic>
      </p:grpSp>
    </p:spTree>
    <p:extLst>
      <p:ext uri="{BB962C8B-B14F-4D97-AF65-F5344CB8AC3E}">
        <p14:creationId xmlns:p14="http://schemas.microsoft.com/office/powerpoint/2010/main" val="12202614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column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0" y="0"/>
            <a:ext cx="12188825" cy="4019562"/>
          </a:xfrm>
          <a:prstGeom prst="rect">
            <a:avLst/>
          </a:prstGeom>
          <a:gradFill flip="none" rotWithShape="1">
            <a:gsLst>
              <a:gs pos="0">
                <a:srgbClr val="CCE6FF">
                  <a:alpha val="60000"/>
                </a:srgbClr>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1898" y="466683"/>
            <a:ext cx="348108" cy="277853"/>
          </a:xfrm>
          <a:prstGeom prst="rect">
            <a:avLst/>
          </a:prstGeom>
        </p:spPr>
      </p:pic>
      <p:sp>
        <p:nvSpPr>
          <p:cNvPr id="2" name="Title 1"/>
          <p:cNvSpPr>
            <a:spLocks noGrp="1"/>
          </p:cNvSpPr>
          <p:nvPr>
            <p:ph type="title" hasCustomPrompt="1"/>
          </p:nvPr>
        </p:nvSpPr>
        <p:spPr>
          <a:xfrm>
            <a:off x="566928" y="685800"/>
            <a:ext cx="9665208" cy="713232"/>
          </a:xfrm>
        </p:spPr>
        <p:txBody>
          <a:bodyPr/>
          <a:lstStyle>
            <a:lvl1pPr>
              <a:defRPr sz="2600" b="0" i="0">
                <a:solidFill>
                  <a:schemeClr val="tx2"/>
                </a:solidFill>
                <a:latin typeface="CVS Health Sans Medium" panose="020B0504020202020204" pitchFamily="34" charset="0"/>
              </a:defRPr>
            </a:lvl1pPr>
          </a:lstStyle>
          <a:p>
            <a:r>
              <a:rPr lang="en-US"/>
              <a:t>Click to add title for three-column layout</a:t>
            </a:r>
          </a:p>
        </p:txBody>
      </p:sp>
      <p:sp>
        <p:nvSpPr>
          <p:cNvPr id="6" name="Content Placeholder 2"/>
          <p:cNvSpPr>
            <a:spLocks noGrp="1"/>
          </p:cNvSpPr>
          <p:nvPr>
            <p:ph sz="half" idx="1" hasCustomPrompt="1"/>
          </p:nvPr>
        </p:nvSpPr>
        <p:spPr bwMode="gray">
          <a:xfrm>
            <a:off x="557783" y="1764317"/>
            <a:ext cx="342885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4379983" y="1764317"/>
            <a:ext cx="342885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8202183" y="1764317"/>
            <a:ext cx="342885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grpSp>
        <p:nvGrpSpPr>
          <p:cNvPr id="5" name="Group 4">
            <a:extLst>
              <a:ext uri="{FF2B5EF4-FFF2-40B4-BE49-F238E27FC236}">
                <a16:creationId xmlns:a16="http://schemas.microsoft.com/office/drawing/2014/main" id="{32CFD832-410E-2B9C-5A94-009A9B8293E7}"/>
              </a:ext>
            </a:extLst>
          </p:cNvPr>
          <p:cNvGrpSpPr/>
          <p:nvPr userDrawn="1"/>
        </p:nvGrpSpPr>
        <p:grpSpPr>
          <a:xfrm>
            <a:off x="11371898" y="462004"/>
            <a:ext cx="348481" cy="280103"/>
            <a:chOff x="599937" y="5644358"/>
            <a:chExt cx="348481" cy="280103"/>
          </a:xfrm>
        </p:grpSpPr>
        <p:pic>
          <p:nvPicPr>
            <p:cNvPr id="7" name="Graphic 6" descr="CVS Health logo">
              <a:extLst>
                <a:ext uri="{FF2B5EF4-FFF2-40B4-BE49-F238E27FC236}">
                  <a16:creationId xmlns:a16="http://schemas.microsoft.com/office/drawing/2014/main" id="{0357BFD5-840D-A340-CDA7-CA7368CC034E}"/>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310" y="5646608"/>
              <a:ext cx="348108" cy="277853"/>
            </a:xfrm>
            <a:prstGeom prst="rect">
              <a:avLst/>
            </a:prstGeom>
          </p:spPr>
        </p:pic>
        <p:pic>
          <p:nvPicPr>
            <p:cNvPr id="10" name="Graphic 9">
              <a:extLst>
                <a:ext uri="{FF2B5EF4-FFF2-40B4-BE49-F238E27FC236}">
                  <a16:creationId xmlns:a16="http://schemas.microsoft.com/office/drawing/2014/main" id="{721E89BA-2777-2EB8-CB15-A0A12AF70FC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599937" y="5644358"/>
              <a:ext cx="337373" cy="280103"/>
            </a:xfrm>
            <a:custGeom>
              <a:avLst/>
              <a:gdLst>
                <a:gd name="connsiteX0" fmla="*/ 543464 w 1078699"/>
                <a:gd name="connsiteY0" fmla="*/ 0 h 895586"/>
                <a:gd name="connsiteX1" fmla="*/ 1078699 w 1078699"/>
                <a:gd name="connsiteY1" fmla="*/ 0 h 895586"/>
                <a:gd name="connsiteX2" fmla="*/ 1078699 w 1078699"/>
                <a:gd name="connsiteY2" fmla="*/ 895586 h 895586"/>
                <a:gd name="connsiteX3" fmla="*/ 543464 w 1078699"/>
                <a:gd name="connsiteY3" fmla="*/ 895586 h 895586"/>
                <a:gd name="connsiteX4" fmla="*/ 0 w 1078699"/>
                <a:gd name="connsiteY4" fmla="*/ 0 h 895586"/>
                <a:gd name="connsiteX5" fmla="*/ 2103 w 1078699"/>
                <a:gd name="connsiteY5" fmla="*/ 0 h 895586"/>
                <a:gd name="connsiteX6" fmla="*/ 2103 w 1078699"/>
                <a:gd name="connsiteY6" fmla="*/ 895586 h 895586"/>
                <a:gd name="connsiteX7" fmla="*/ 0 w 1078699"/>
                <a:gd name="connsiteY7" fmla="*/ 895586 h 89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699" h="895586">
                  <a:moveTo>
                    <a:pt x="543464" y="0"/>
                  </a:moveTo>
                  <a:lnTo>
                    <a:pt x="1078699" y="0"/>
                  </a:lnTo>
                  <a:lnTo>
                    <a:pt x="1078699" y="895586"/>
                  </a:lnTo>
                  <a:lnTo>
                    <a:pt x="543464" y="895586"/>
                  </a:lnTo>
                  <a:close/>
                  <a:moveTo>
                    <a:pt x="0" y="0"/>
                  </a:moveTo>
                  <a:lnTo>
                    <a:pt x="2103" y="0"/>
                  </a:lnTo>
                  <a:lnTo>
                    <a:pt x="2103" y="895586"/>
                  </a:lnTo>
                  <a:lnTo>
                    <a:pt x="0" y="895586"/>
                  </a:lnTo>
                  <a:close/>
                </a:path>
              </a:pathLst>
            </a:custGeom>
          </p:spPr>
        </p:pic>
      </p:grpSp>
    </p:spTree>
    <p:extLst>
      <p:ext uri="{BB962C8B-B14F-4D97-AF65-F5344CB8AC3E}">
        <p14:creationId xmlns:p14="http://schemas.microsoft.com/office/powerpoint/2010/main" val="211432570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a:defRPr sz="3200" b="0" i="0">
                <a:solidFill>
                  <a:srgbClr val="0A4B8C"/>
                </a:solidFill>
                <a:latin typeface="CVS Health Sans Medium"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0" y="-1"/>
            <a:ext cx="12188825" cy="6858001"/>
          </a:xfrm>
          <a:prstGeom prst="rect">
            <a:avLst/>
          </a:prstGeom>
        </p:spPr>
      </p:pic>
    </p:spTree>
    <p:extLst>
      <p:ext uri="{BB962C8B-B14F-4D97-AF65-F5344CB8AC3E}">
        <p14:creationId xmlns:p14="http://schemas.microsoft.com/office/powerpoint/2010/main" val="36374461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ivider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0" y="0"/>
            <a:ext cx="12188825" cy="6858000"/>
          </a:xfrm>
          <a:prstGeom prst="rect">
            <a:avLst/>
          </a:prstGeom>
          <a:solidFill>
            <a:srgbClr val="CCE6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43000"/>
          </a:blip>
          <a:srcRect l="1911" t="1336" r="1595" b="2145"/>
          <a:stretch/>
        </p:blipFill>
        <p:spPr>
          <a:xfrm>
            <a:off x="0" y="0"/>
            <a:ext cx="12188825"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0" i="0" kern="1200" dirty="0">
                <a:solidFill>
                  <a:srgbClr val="0B315E"/>
                </a:solidFill>
                <a:latin typeface="CVS Health Sans Medium"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76562206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0" y="0"/>
            <a:ext cx="12188825"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1197" b="2145"/>
          <a:stretch/>
        </p:blipFill>
        <p:spPr>
          <a:xfrm>
            <a:off x="0" y="-1"/>
            <a:ext cx="12188825"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0" i="0" kern="1200" dirty="0">
                <a:solidFill>
                  <a:schemeClr val="bg1"/>
                </a:solidFill>
                <a:latin typeface="CVS Health Sans Medium"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6998741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784" y="-347472"/>
            <a:ext cx="9665208"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5496" y="3026664"/>
            <a:ext cx="6537960" cy="797851"/>
          </a:xfrm>
          <a:prstGeom prst="rect">
            <a:avLst/>
          </a:prstGeom>
        </p:spPr>
      </p:pic>
    </p:spTree>
    <p:extLst>
      <p:ext uri="{BB962C8B-B14F-4D97-AF65-F5344CB8AC3E}">
        <p14:creationId xmlns:p14="http://schemas.microsoft.com/office/powerpoint/2010/main" val="341090875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1" y="0"/>
            <a:ext cx="12188825"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1898" y="466685"/>
            <a:ext cx="348108"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69913" y="1773936"/>
            <a:ext cx="6651422"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6928" y="685800"/>
            <a:ext cx="9665208"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08671389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0" y="0"/>
            <a:ext cx="121888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287977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0" y="0"/>
            <a:ext cx="12188825"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070277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userDrawn="1"/>
        </p:nvPicPr>
        <p:blipFill rotWithShape="1">
          <a:blip r:embed="rId2"/>
          <a:srcRect l="444" t="-1" b="507"/>
          <a:stretch/>
        </p:blipFill>
        <p:spPr>
          <a:xfrm>
            <a:off x="-64" y="0"/>
            <a:ext cx="12188952"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accent2"/>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1981205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dark">
    <p:spTree>
      <p:nvGrpSpPr>
        <p:cNvPr id="1" name=""/>
        <p:cNvGrpSpPr/>
        <p:nvPr/>
      </p:nvGrpSpPr>
      <p:grpSpPr>
        <a:xfrm>
          <a:off x="0" y="0"/>
          <a:ext cx="0" cy="0"/>
          <a:chOff x="0" y="0"/>
          <a:chExt cx="0" cy="0"/>
        </a:xfrm>
      </p:grpSpPr>
      <p:pic>
        <p:nvPicPr>
          <p:cNvPr id="3" name="Picture 2" descr="Dark heart pattern background.">
            <a:extLst>
              <a:ext uri="{FF2B5EF4-FFF2-40B4-BE49-F238E27FC236}">
                <a16:creationId xmlns:a16="http://schemas.microsoft.com/office/drawing/2014/main" id="{A370D62A-AB1A-457C-AF9D-8363B2583D12}"/>
              </a:ext>
            </a:extLst>
          </p:cNvPr>
          <p:cNvPicPr>
            <a:picLocks noChangeAspect="1"/>
          </p:cNvPicPr>
          <p:nvPr userDrawn="1"/>
        </p:nvPicPr>
        <p:blipFill>
          <a:blip r:embed="rId2"/>
          <a:stretch>
            <a:fillRect/>
          </a:stretch>
        </p:blipFill>
        <p:spPr>
          <a:xfrm>
            <a:off x="-15469" y="-9144"/>
            <a:ext cx="12219762" cy="6876288"/>
          </a:xfrm>
          <a:prstGeom prst="rect">
            <a:avLst/>
          </a:prstGeom>
        </p:spPr>
      </p:pic>
      <p:sp>
        <p:nvSpPr>
          <p:cNvPr id="4" name="Title 1">
            <a:extLst>
              <a:ext uri="{FF2B5EF4-FFF2-40B4-BE49-F238E27FC236}">
                <a16:creationId xmlns:a16="http://schemas.microsoft.com/office/drawing/2014/main" id="{ABD1AEB8-3322-4E67-A702-83F309202013}"/>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971546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784" y="1767532"/>
            <a:ext cx="8586216" cy="3977640"/>
          </a:xfrm>
        </p:spPr>
        <p:txBody>
          <a:bodyPr/>
          <a:lstStyle>
            <a:lvl1pPr>
              <a:defRPr cap="none" baseline="0">
                <a:solidFill>
                  <a:schemeClr val="tx2"/>
                </a:solidFill>
              </a:defRPr>
            </a:lvl1pPr>
            <a:lvl2pPr>
              <a:defRPr>
                <a:solidFill>
                  <a:schemeClr val="tx2"/>
                </a:solidFill>
              </a:defRPr>
            </a:lvl2pPr>
            <a:lvl3pPr>
              <a:defRPr baseline="0">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4099297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784" y="1767532"/>
            <a:ext cx="8586216" cy="3977640"/>
          </a:xfrm>
        </p:spPr>
        <p:txBody>
          <a:bodyPr/>
          <a:lstStyle>
            <a:lvl1pPr>
              <a:lnSpc>
                <a:spcPct val="100000"/>
              </a:lnSpc>
              <a:buClr>
                <a:schemeClr val="tx1"/>
              </a:buClr>
              <a:defRPr sz="1800" b="1" cap="none" baseline="0">
                <a:solidFill>
                  <a:schemeClr val="tx2"/>
                </a:solidFill>
                <a:latin typeface="+mn-lt"/>
              </a:defRPr>
            </a:lvl1pPr>
            <a:lvl2pPr marL="0" indent="0">
              <a:buClr>
                <a:schemeClr val="tx1"/>
              </a:buClr>
              <a:buNone/>
              <a:defRPr sz="1300" baseline="0">
                <a:solidFill>
                  <a:schemeClr val="tx2"/>
                </a:solidFill>
              </a:defRPr>
            </a:lvl2pPr>
            <a:lvl3pPr marL="171450" indent="-171450">
              <a:spcBef>
                <a:spcPts val="1200"/>
              </a:spcBef>
              <a:buClr>
                <a:schemeClr val="tx1"/>
              </a:buClr>
              <a:buFont typeface="Arial" panose="020B0604020202020204" pitchFamily="34" charset="0"/>
              <a:buChar char="•"/>
              <a:defRPr sz="1300" baseline="0">
                <a:solidFill>
                  <a:schemeClr val="tx2"/>
                </a:solidFill>
              </a:defRPr>
            </a:lvl3pPr>
            <a:lvl4pPr marL="342900" indent="-171450">
              <a:buClr>
                <a:schemeClr val="tx1"/>
              </a:buClr>
              <a:buFont typeface="Arial" panose="020B0604020202020204" pitchFamily="34" charset="0"/>
              <a:buChar char="–"/>
              <a:defRPr sz="1300" baseline="0">
                <a:solidFill>
                  <a:schemeClr val="tx2"/>
                </a:solidFill>
              </a:defRPr>
            </a:lvl4pPr>
            <a:lvl5pPr marL="515938" indent="-173038">
              <a:buClr>
                <a:schemeClr val="tx1"/>
              </a:buClr>
              <a:buFont typeface="Arial" panose="020B0604020202020204" pitchFamily="34" charset="0"/>
              <a:buChar char="•"/>
              <a:defRPr sz="1300">
                <a:solidFill>
                  <a:schemeClr val="tx2"/>
                </a:solidFill>
              </a:defRPr>
            </a:lvl5pPr>
            <a:lvl6pPr marL="687388"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42469984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two-column layout</a:t>
            </a:r>
          </a:p>
        </p:txBody>
      </p:sp>
      <p:sp>
        <p:nvSpPr>
          <p:cNvPr id="3" name="Content Placeholder 2"/>
          <p:cNvSpPr>
            <a:spLocks noGrp="1"/>
          </p:cNvSpPr>
          <p:nvPr>
            <p:ph sz="half" idx="1" hasCustomPrompt="1"/>
          </p:nvPr>
        </p:nvSpPr>
        <p:spPr bwMode="gray">
          <a:xfrm>
            <a:off x="557784" y="1767532"/>
            <a:ext cx="5237114"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Content Placeholder 2"/>
          <p:cNvSpPr>
            <a:spLocks noGrp="1"/>
          </p:cNvSpPr>
          <p:nvPr>
            <p:ph sz="half" idx="10" hasCustomPrompt="1"/>
          </p:nvPr>
        </p:nvSpPr>
        <p:spPr bwMode="gray">
          <a:xfrm>
            <a:off x="6382512" y="1767532"/>
            <a:ext cx="5237114"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3939978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three-column layout</a:t>
            </a:r>
          </a:p>
        </p:txBody>
      </p:sp>
      <p:sp>
        <p:nvSpPr>
          <p:cNvPr id="3" name="Content Placeholder 2"/>
          <p:cNvSpPr>
            <a:spLocks noGrp="1"/>
          </p:cNvSpPr>
          <p:nvPr>
            <p:ph sz="half" idx="1" hasCustomPrompt="1"/>
          </p:nvPr>
        </p:nvSpPr>
        <p:spPr bwMode="gray">
          <a:xfrm>
            <a:off x="557784"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6" name="Content Placeholder 2"/>
          <p:cNvSpPr>
            <a:spLocks noGrp="1"/>
          </p:cNvSpPr>
          <p:nvPr>
            <p:ph sz="half" idx="10" hasCustomPrompt="1"/>
          </p:nvPr>
        </p:nvSpPr>
        <p:spPr bwMode="gray">
          <a:xfrm>
            <a:off x="4370832"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1" hasCustomPrompt="1"/>
          </p:nvPr>
        </p:nvSpPr>
        <p:spPr bwMode="gray">
          <a:xfrm>
            <a:off x="8183880"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920309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238582-F012-35E7-B634-A0291ED8AD2E}"/>
              </a:ext>
            </a:extLst>
          </p:cNvPr>
          <p:cNvPicPr>
            <a:picLocks noChangeAspect="1"/>
          </p:cNvPicPr>
          <p:nvPr userDrawn="1"/>
        </p:nvPicPr>
        <p:blipFill>
          <a:blip r:embed="rId2"/>
          <a:srcRect l="19440" r="9462"/>
          <a:stretch>
            <a:fillRect/>
          </a:stretch>
        </p:blipFill>
        <p:spPr>
          <a:xfrm>
            <a:off x="-1" y="0"/>
            <a:ext cx="12189604" cy="6858001"/>
          </a:xfrm>
          <a:prstGeom prst="rect">
            <a:avLst/>
          </a:prstGeom>
        </p:spPr>
      </p:pic>
      <p:sp>
        <p:nvSpPr>
          <p:cNvPr id="2" name="Title 1"/>
          <p:cNvSpPr>
            <a:spLocks noGrp="1"/>
          </p:cNvSpPr>
          <p:nvPr>
            <p:ph type="ctrTitle" hasCustomPrompt="1"/>
          </p:nvPr>
        </p:nvSpPr>
        <p:spPr>
          <a:xfrm>
            <a:off x="557786" y="2130386"/>
            <a:ext cx="4680000" cy="2012400"/>
          </a:xfrm>
        </p:spPr>
        <p:txBody>
          <a:bodyPr lIns="0" tIns="0" rIns="0" bIns="0" anchor="b" anchorCtr="0"/>
          <a:lstStyle>
            <a:lvl1pPr>
              <a:lnSpc>
                <a:spcPct val="90000"/>
              </a:lnSpc>
              <a:defRPr sz="4000">
                <a:solidFill>
                  <a:schemeClr val="bg1"/>
                </a:solidFill>
              </a:defRPr>
            </a:lvl1pPr>
          </a:lstStyle>
          <a:p>
            <a:r>
              <a:rPr lang="en-US"/>
              <a:t>Click to add title</a:t>
            </a:r>
          </a:p>
        </p:txBody>
      </p:sp>
      <p:sp>
        <p:nvSpPr>
          <p:cNvPr id="22" name="Text Placeholder 4"/>
          <p:cNvSpPr>
            <a:spLocks noGrp="1"/>
          </p:cNvSpPr>
          <p:nvPr>
            <p:ph type="body" sz="quarter" idx="16" hasCustomPrompt="1"/>
          </p:nvPr>
        </p:nvSpPr>
        <p:spPr>
          <a:xfrm>
            <a:off x="557784" y="4379002"/>
            <a:ext cx="3582017" cy="1262324"/>
          </a:xfrm>
        </p:spPr>
        <p:txBody>
          <a:bodyPr/>
          <a:lstStyle>
            <a:lvl1pPr>
              <a:defRPr sz="1500" b="1">
                <a:solidFill>
                  <a:schemeClr val="bg1"/>
                </a:solidFill>
                <a:latin typeface="+mn-lt"/>
              </a:defRPr>
            </a:lvl1pPr>
            <a:lvl2pPr marL="0" indent="0">
              <a:spcBef>
                <a:spcPts val="0"/>
              </a:spcBef>
              <a:spcAft>
                <a:spcPts val="2400"/>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784" y="430701"/>
            <a:ext cx="2862000" cy="349261"/>
          </a:xfrm>
          <a:prstGeom prst="rect">
            <a:avLst/>
          </a:prstGeom>
        </p:spPr>
      </p:pic>
    </p:spTree>
    <p:extLst>
      <p:ext uri="{BB962C8B-B14F-4D97-AF65-F5344CB8AC3E}">
        <p14:creationId xmlns:p14="http://schemas.microsoft.com/office/powerpoint/2010/main" val="2178921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four-column layout</a:t>
            </a:r>
          </a:p>
        </p:txBody>
      </p:sp>
      <p:sp>
        <p:nvSpPr>
          <p:cNvPr id="3" name="Content Placeholder 2"/>
          <p:cNvSpPr>
            <a:spLocks noGrp="1"/>
          </p:cNvSpPr>
          <p:nvPr>
            <p:ph sz="half" idx="1" hasCustomPrompt="1"/>
          </p:nvPr>
        </p:nvSpPr>
        <p:spPr bwMode="gray">
          <a:xfrm>
            <a:off x="557784"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0" hasCustomPrompt="1"/>
          </p:nvPr>
        </p:nvSpPr>
        <p:spPr bwMode="gray">
          <a:xfrm>
            <a:off x="3410712"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8" name="Content Placeholder 2"/>
          <p:cNvSpPr>
            <a:spLocks noGrp="1"/>
          </p:cNvSpPr>
          <p:nvPr>
            <p:ph sz="half" idx="11" hasCustomPrompt="1"/>
          </p:nvPr>
        </p:nvSpPr>
        <p:spPr bwMode="gray">
          <a:xfrm>
            <a:off x="6254496"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9" name="Content Placeholder 2"/>
          <p:cNvSpPr>
            <a:spLocks noGrp="1"/>
          </p:cNvSpPr>
          <p:nvPr>
            <p:ph sz="half" idx="12" hasCustomPrompt="1"/>
          </p:nvPr>
        </p:nvSpPr>
        <p:spPr bwMode="gray">
          <a:xfrm>
            <a:off x="9098280"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1268968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ntent Journ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five-column journey layout</a:t>
            </a:r>
          </a:p>
        </p:txBody>
      </p:sp>
      <p:sp>
        <p:nvSpPr>
          <p:cNvPr id="8" name="Content Placeholder 2"/>
          <p:cNvSpPr>
            <a:spLocks noGrp="1"/>
          </p:cNvSpPr>
          <p:nvPr>
            <p:ph sz="half" idx="1" hasCustomPrompt="1"/>
          </p:nvPr>
        </p:nvSpPr>
        <p:spPr bwMode="gray">
          <a:xfrm>
            <a:off x="1064664"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9" name="Content Placeholder 2"/>
          <p:cNvSpPr>
            <a:spLocks noGrp="1"/>
          </p:cNvSpPr>
          <p:nvPr>
            <p:ph sz="half" idx="10" hasCustomPrompt="1"/>
          </p:nvPr>
        </p:nvSpPr>
        <p:spPr bwMode="gray">
          <a:xfrm>
            <a:off x="3152826"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1" name="Content Placeholder 2"/>
          <p:cNvSpPr>
            <a:spLocks noGrp="1"/>
          </p:cNvSpPr>
          <p:nvPr>
            <p:ph sz="half" idx="11" hasCustomPrompt="1"/>
          </p:nvPr>
        </p:nvSpPr>
        <p:spPr bwMode="gray">
          <a:xfrm>
            <a:off x="5240988"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2" name="Content Placeholder 2"/>
          <p:cNvSpPr>
            <a:spLocks noGrp="1"/>
          </p:cNvSpPr>
          <p:nvPr>
            <p:ph sz="half" idx="12" hasCustomPrompt="1"/>
          </p:nvPr>
        </p:nvSpPr>
        <p:spPr bwMode="gray">
          <a:xfrm>
            <a:off x="7329150"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4" name="Content Placeholder 2"/>
          <p:cNvSpPr>
            <a:spLocks noGrp="1"/>
          </p:cNvSpPr>
          <p:nvPr>
            <p:ph sz="half" idx="13" hasCustomPrompt="1"/>
          </p:nvPr>
        </p:nvSpPr>
        <p:spPr bwMode="gray">
          <a:xfrm>
            <a:off x="9417312"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Tree>
    <p:extLst>
      <p:ext uri="{BB962C8B-B14F-4D97-AF65-F5344CB8AC3E}">
        <p14:creationId xmlns:p14="http://schemas.microsoft.com/office/powerpoint/2010/main" val="3646062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pag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layout</a:t>
            </a:r>
          </a:p>
        </p:txBody>
      </p:sp>
      <p:sp>
        <p:nvSpPr>
          <p:cNvPr id="9"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1569625" y="1752600"/>
            <a:ext cx="9049575" cy="2975735"/>
          </a:xfrm>
        </p:spPr>
        <p:txBody>
          <a:bodyPr/>
          <a:lstStyle>
            <a:lvl1pPr>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553747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with text layout</a:t>
            </a:r>
          </a:p>
        </p:txBody>
      </p:sp>
      <p:sp>
        <p:nvSpPr>
          <p:cNvPr id="13" name="Content Placeholder 2"/>
          <p:cNvSpPr>
            <a:spLocks noGrp="1"/>
          </p:cNvSpPr>
          <p:nvPr>
            <p:ph idx="1" hasCustomPrompt="1"/>
          </p:nvPr>
        </p:nvSpPr>
        <p:spPr bwMode="gray">
          <a:xfrm>
            <a:off x="557783" y="1767531"/>
            <a:ext cx="3438144" cy="297180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None/>
              <a:defRPr baseline="0">
                <a:solidFill>
                  <a:schemeClr val="tx2"/>
                </a:solidFill>
              </a:defRPr>
            </a:lvl2pPr>
            <a:lvl3pPr marL="177800" indent="-177800">
              <a:spcBef>
                <a:spcPts val="1200"/>
              </a:spcBef>
              <a:buClrTx/>
              <a:buFont typeface="Arial" panose="020B0604020202020204" pitchFamily="34" charset="0"/>
              <a:buChar char="•"/>
              <a:defRPr sz="1300" baseline="0">
                <a:solidFill>
                  <a:schemeClr val="tx2"/>
                </a:solidFill>
              </a:defRPr>
            </a:lvl3pPr>
            <a:lvl4pPr marL="342900" indent="-165100">
              <a:buClrTx/>
              <a:buFont typeface="Arial" panose="020B0604020202020204" pitchFamily="34" charset="0"/>
              <a:buChar char="–"/>
              <a:defRPr sz="1300">
                <a:solidFill>
                  <a:schemeClr val="tx2"/>
                </a:solidFill>
              </a:defRPr>
            </a:lvl4pPr>
            <a:lvl5pPr marL="515938" indent="-173038">
              <a:buClrTx/>
              <a:buFont typeface="Arial" panose="020B0604020202020204" pitchFamily="34" charset="0"/>
              <a:buChar char="•"/>
              <a:defRPr sz="1300">
                <a:solidFill>
                  <a:schemeClr val="tx2"/>
                </a:solidFill>
              </a:defRPr>
            </a:lvl5pPr>
            <a:lvl6pPr marL="687388" indent="-171450">
              <a:buClrTx/>
              <a:buFont typeface="Arial" panose="020B0604020202020204" pitchFamily="34" charset="0"/>
              <a:buChar char="–"/>
              <a:defRPr sz="1300">
                <a:solidFill>
                  <a:schemeClr val="tx2"/>
                </a:solidFill>
              </a:defRPr>
            </a:lvl6pPr>
            <a:lvl7pPr marL="860425" indent="-173038">
              <a:buClrTx/>
              <a:buFont typeface="Arial" panose="020B0604020202020204" pitchFamily="34" charset="0"/>
              <a:buChar char="•"/>
              <a:defRPr sz="1300"/>
            </a:lvl7pPr>
            <a:lvl8pPr marL="1031875" indent="-171450">
              <a:buClrTx/>
              <a:buFont typeface="Arial" panose="020B0604020202020204" pitchFamily="34" charset="0"/>
              <a:buChar char="–"/>
              <a:defRPr sz="1300"/>
            </a:lvl8pPr>
            <a:lvl9pPr marL="1203325" indent="-171450">
              <a:buClrTx/>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4446495" y="1764792"/>
            <a:ext cx="7172418" cy="2975735"/>
          </a:xfrm>
        </p:spPr>
        <p:txBody>
          <a:bodyPr>
            <a:noAutofit/>
          </a:bodyPr>
          <a:lstStyle>
            <a:lvl1pPr>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62880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comparison slide</a:t>
            </a:r>
          </a:p>
        </p:txBody>
      </p:sp>
      <p:sp>
        <p:nvSpPr>
          <p:cNvPr id="15" name="Content Placeholder 3"/>
          <p:cNvSpPr>
            <a:spLocks noGrp="1"/>
          </p:cNvSpPr>
          <p:nvPr>
            <p:ph sz="half" idx="2" hasCustomPrompt="1"/>
          </p:nvPr>
        </p:nvSpPr>
        <p:spPr>
          <a:xfrm>
            <a:off x="1253148" y="3718011"/>
            <a:ext cx="349300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404813" indent="-173038">
              <a:spcBef>
                <a:spcPts val="600"/>
              </a:spcBef>
              <a:buClrTx/>
              <a:buFont typeface="Arial" panose="020B0604020202020204" pitchFamily="34" charset="0"/>
              <a:buChar char="•"/>
              <a:defRPr sz="1600">
                <a:solidFill>
                  <a:schemeClr val="tx2"/>
                </a:solidFill>
              </a:defRPr>
            </a:lvl3pPr>
            <a:lvl4pPr marL="631825" indent="-174625">
              <a:spcBef>
                <a:spcPts val="600"/>
              </a:spcBef>
              <a:buClrTx/>
              <a:buFont typeface="Arial" panose="020B0604020202020204" pitchFamily="34" charset="0"/>
              <a:buChar char="•"/>
              <a:defRPr sz="1600">
                <a:solidFill>
                  <a:schemeClr val="tx2"/>
                </a:solidFill>
              </a:defRPr>
            </a:lvl4pPr>
            <a:lvl5pPr marL="804863" indent="-173038">
              <a:spcBef>
                <a:spcPts val="600"/>
              </a:spcBef>
              <a:buClrTx/>
              <a:buFont typeface="Arial" panose="020B0604020202020204" pitchFamily="34" charset="0"/>
              <a:buChar char="–"/>
              <a:defRPr sz="1600">
                <a:solidFill>
                  <a:schemeClr val="tx2"/>
                </a:solidFill>
              </a:defRPr>
            </a:lvl5pPr>
            <a:lvl6pPr marL="977900" indent="-177800">
              <a:buClrTx/>
              <a:defRPr sz="1600"/>
            </a:lvl6pPr>
            <a:lvl7pPr marL="1143000" indent="-165100">
              <a:buClrTx/>
              <a:defRPr sz="1600"/>
            </a:lvl7pPr>
            <a:lvl8pPr marL="1320800" indent="-177800">
              <a:buClrTx/>
              <a:defRPr sz="1600"/>
            </a:lvl8pPr>
            <a:lvl9pPr>
              <a:defRPr sz="1600"/>
            </a:lvl9pPr>
          </a:lstStyle>
          <a:p>
            <a:pPr lvl="0"/>
            <a:r>
              <a:rPr lang="en-US"/>
              <a:t>Header</a:t>
            </a:r>
          </a:p>
          <a:p>
            <a:pPr lvl="1"/>
            <a:r>
              <a:rPr lang="en-US"/>
              <a:t>First-level</a:t>
            </a:r>
          </a:p>
        </p:txBody>
      </p:sp>
      <p:sp>
        <p:nvSpPr>
          <p:cNvPr id="11" name="Rectangle 10">
            <a:extLst>
              <a:ext uri="{FF2B5EF4-FFF2-40B4-BE49-F238E27FC236}">
                <a16:creationId xmlns:a16="http://schemas.microsoft.com/office/drawing/2014/main" id="{65139F72-CEC0-495F-8477-192D60A880E2}"/>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6" name="Content Placeholder 5"/>
          <p:cNvSpPr>
            <a:spLocks noGrp="1"/>
          </p:cNvSpPr>
          <p:nvPr>
            <p:ph sz="quarter" idx="4" hasCustomPrompt="1"/>
          </p:nvPr>
        </p:nvSpPr>
        <p:spPr>
          <a:xfrm>
            <a:off x="7378375" y="3718011"/>
            <a:ext cx="349300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231775" indent="0">
              <a:spcBef>
                <a:spcPts val="600"/>
              </a:spcBef>
              <a:buClrTx/>
              <a:buFont typeface="Arial" panose="020B0604020202020204" pitchFamily="34" charset="0"/>
              <a:buNone/>
              <a:defRPr sz="1600">
                <a:solidFill>
                  <a:schemeClr val="bg1"/>
                </a:solidFill>
              </a:defRPr>
            </a:lvl3pPr>
            <a:lvl4pPr marL="631825" indent="-174625">
              <a:spcBef>
                <a:spcPts val="600"/>
              </a:spcBef>
              <a:buClrTx/>
              <a:buFont typeface="Arial" panose="020B0604020202020204" pitchFamily="34" charset="0"/>
              <a:buChar char="•"/>
              <a:defRPr sz="1600">
                <a:solidFill>
                  <a:schemeClr val="bg1"/>
                </a:solidFill>
              </a:defRPr>
            </a:lvl4pPr>
            <a:lvl5pPr marL="804863" indent="-173038">
              <a:spcBef>
                <a:spcPts val="600"/>
              </a:spcBef>
              <a:buClrTx/>
              <a:buFont typeface="Arial" panose="020B0604020202020204" pitchFamily="34" charset="0"/>
              <a:buChar char="–"/>
              <a:defRPr sz="1600">
                <a:solidFill>
                  <a:schemeClr val="bg1"/>
                </a:solidFill>
              </a:defRPr>
            </a:lvl5pPr>
            <a:lvl6pPr>
              <a:spcBef>
                <a:spcPts val="600"/>
              </a:spcBef>
              <a:buClrTx/>
              <a:defRPr sz="1600">
                <a:solidFill>
                  <a:schemeClr val="bg1"/>
                </a:solidFill>
              </a:defRPr>
            </a:lvl6pPr>
            <a:lvl7pPr>
              <a:spcBef>
                <a:spcPts val="600"/>
              </a:spcBef>
              <a:buClrTx/>
              <a:defRPr sz="1600">
                <a:solidFill>
                  <a:schemeClr val="bg1"/>
                </a:solidFill>
              </a:defRPr>
            </a:lvl7pPr>
            <a:lvl8pPr>
              <a:spcBef>
                <a:spcPts val="600"/>
              </a:spcBef>
              <a:buClrTx/>
              <a:defRPr sz="1600">
                <a:solidFill>
                  <a:schemeClr val="bg1"/>
                </a:solidFill>
              </a:defRPr>
            </a:lvl8pPr>
            <a:lvl9pPr>
              <a:defRPr sz="1600"/>
            </a:lvl9pPr>
          </a:lstStyle>
          <a:p>
            <a:pPr lvl="0"/>
            <a:r>
              <a:rPr lang="en-US"/>
              <a:t>Header</a:t>
            </a:r>
          </a:p>
          <a:p>
            <a:pPr lvl="1"/>
            <a:r>
              <a:rPr lang="en-US"/>
              <a:t>First-level</a:t>
            </a:r>
          </a:p>
        </p:txBody>
      </p:sp>
      <p:pic>
        <p:nvPicPr>
          <p:cNvPr id="7" name="Graphic 6" descr="CVS Health logo.">
            <a:extLst>
              <a:ext uri="{FF2B5EF4-FFF2-40B4-BE49-F238E27FC236}">
                <a16:creationId xmlns:a16="http://schemas.microsoft.com/office/drawing/2014/main" id="{99394496-8368-4B56-8235-99713340C2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567775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One pane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F4177E-CDDD-476F-9590-4FA690787A3F}"/>
              </a:ext>
            </a:extLst>
          </p:cNvPr>
          <p:cNvSpPr/>
          <p:nvPr userDrawn="1"/>
        </p:nvSpPr>
        <p:spPr>
          <a:xfrm>
            <a:off x="0" y="0"/>
            <a:ext cx="4057094"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3" name="Title 1">
            <a:extLst>
              <a:ext uri="{FF2B5EF4-FFF2-40B4-BE49-F238E27FC236}">
                <a16:creationId xmlns:a16="http://schemas.microsoft.com/office/drawing/2014/main" id="{7C794590-BFF7-4D91-A4D6-07347CD385E0}"/>
              </a:ext>
            </a:extLst>
          </p:cNvPr>
          <p:cNvSpPr>
            <a:spLocks noGrp="1"/>
          </p:cNvSpPr>
          <p:nvPr>
            <p:ph type="title" hasCustomPrompt="1"/>
          </p:nvPr>
        </p:nvSpPr>
        <p:spPr>
          <a:xfrm>
            <a:off x="579556" y="0"/>
            <a:ext cx="2958302" cy="6425581"/>
          </a:xfrm>
        </p:spPr>
        <p:txBody>
          <a:bodyPr anchor="ctr"/>
          <a:lstStyle>
            <a:lvl1pPr>
              <a:defRPr>
                <a:solidFill>
                  <a:schemeClr val="tx2"/>
                </a:solidFill>
              </a:defRPr>
            </a:lvl1pPr>
          </a:lstStyle>
          <a:p>
            <a:r>
              <a:rPr lang="en-US"/>
              <a:t>Click to add title </a:t>
            </a:r>
            <a:br>
              <a:rPr lang="en-US"/>
            </a:br>
            <a:r>
              <a:rPr lang="en-US"/>
              <a:t>here for one panel comparison slide</a:t>
            </a:r>
          </a:p>
        </p:txBody>
      </p:sp>
      <p:sp>
        <p:nvSpPr>
          <p:cNvPr id="7" name="Content Placeholder 3">
            <a:extLst>
              <a:ext uri="{FF2B5EF4-FFF2-40B4-BE49-F238E27FC236}">
                <a16:creationId xmlns:a16="http://schemas.microsoft.com/office/drawing/2014/main" id="{39BBBC8D-0164-48BE-8C39-97B2E9C688A7}"/>
              </a:ext>
            </a:extLst>
          </p:cNvPr>
          <p:cNvSpPr>
            <a:spLocks noGrp="1"/>
          </p:cNvSpPr>
          <p:nvPr>
            <p:ph sz="half" idx="2" hasCustomPrompt="1"/>
          </p:nvPr>
        </p:nvSpPr>
        <p:spPr bwMode="gray">
          <a:xfrm>
            <a:off x="4906236" y="2971852"/>
            <a:ext cx="2368296" cy="2592183"/>
          </a:xfrm>
        </p:spPr>
        <p:txBody>
          <a:bodyPr vert="horz" lIns="0" tIns="0" rIns="0" bIns="0" rtlCol="0">
            <a:noAutofit/>
          </a:bodyPr>
          <a:lstStyle>
            <a:lvl1pPr algn="ctr">
              <a:lnSpc>
                <a:spcPct val="100000"/>
              </a:lnSpc>
              <a:buClrTx/>
              <a:defRPr lang="en-US" sz="1800" b="1" kern="1200" cap="none" baseline="0" dirty="0">
                <a:solidFill>
                  <a:schemeClr val="accent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8" name="Content Placeholder 3">
            <a:extLst>
              <a:ext uri="{FF2B5EF4-FFF2-40B4-BE49-F238E27FC236}">
                <a16:creationId xmlns:a16="http://schemas.microsoft.com/office/drawing/2014/main" id="{E1CA36B9-1028-43DB-A308-5411C7D185BC}"/>
              </a:ext>
            </a:extLst>
          </p:cNvPr>
          <p:cNvSpPr>
            <a:spLocks noGrp="1"/>
          </p:cNvSpPr>
          <p:nvPr>
            <p:ph sz="half" idx="18" hasCustomPrompt="1"/>
          </p:nvPr>
        </p:nvSpPr>
        <p:spPr bwMode="gray">
          <a:xfrm>
            <a:off x="8969729" y="2971852"/>
            <a:ext cx="2368296" cy="2592183"/>
          </a:xfrm>
        </p:spPr>
        <p:txBody>
          <a:bodyPr vert="horz" lIns="0" tIns="0" rIns="0" bIns="0" rtlCol="0">
            <a:noAutofit/>
          </a:bodyPr>
          <a:lstStyle>
            <a:lvl1pPr algn="ctr">
              <a:lnSpc>
                <a:spcPct val="100000"/>
              </a:lnSpc>
              <a:buClrTx/>
              <a:defRPr lang="en-US" sz="1800" b="1" cap="none" baseline="0" dirty="0" smtClean="0">
                <a:solidFill>
                  <a:schemeClr val="accent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668665DB-9D44-4B88-9F03-E82A2FF5D152}"/>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0" name="Graphic 9" descr="CVS Health logo.">
            <a:extLst>
              <a:ext uri="{FF2B5EF4-FFF2-40B4-BE49-F238E27FC236}">
                <a16:creationId xmlns:a16="http://schemas.microsoft.com/office/drawing/2014/main" id="{4556B8A3-577E-4258-B8ED-A7943CC515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24470753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hree point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FACB8A6-3813-48D2-B8CE-038DD1E42B32}"/>
              </a:ext>
            </a:extLst>
          </p:cNvPr>
          <p:cNvSpPr/>
          <p:nvPr userDrawn="1"/>
        </p:nvSpPr>
        <p:spPr>
          <a:xfrm>
            <a:off x="0" y="6241774"/>
            <a:ext cx="5585791" cy="61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3" name="Rectangle 22">
            <a:extLst>
              <a:ext uri="{FF2B5EF4-FFF2-40B4-BE49-F238E27FC236}">
                <a16:creationId xmlns:a16="http://schemas.microsoft.com/office/drawing/2014/main" id="{B5FE79D5-35B2-49F2-B15D-DA1A165F3786}"/>
              </a:ext>
            </a:extLst>
          </p:cNvPr>
          <p:cNvSpPr/>
          <p:nvPr userDrawn="1"/>
        </p:nvSpPr>
        <p:spPr>
          <a:xfrm>
            <a:off x="4061837" y="0"/>
            <a:ext cx="4057094"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2" name="Rectangle 21">
            <a:extLst>
              <a:ext uri="{FF2B5EF4-FFF2-40B4-BE49-F238E27FC236}">
                <a16:creationId xmlns:a16="http://schemas.microsoft.com/office/drawing/2014/main" id="{D8E8E372-A3D9-43BC-A3BE-4011C8DA5B98}"/>
              </a:ext>
            </a:extLst>
          </p:cNvPr>
          <p:cNvSpPr/>
          <p:nvPr userDrawn="1"/>
        </p:nvSpPr>
        <p:spPr>
          <a:xfrm>
            <a:off x="8118931" y="0"/>
            <a:ext cx="406989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5" name="Title 1">
            <a:extLst>
              <a:ext uri="{FF2B5EF4-FFF2-40B4-BE49-F238E27FC236}">
                <a16:creationId xmlns:a16="http://schemas.microsoft.com/office/drawing/2014/main" id="{430E9904-95CA-4355-B234-1DDA8EC1512E}"/>
              </a:ext>
            </a:extLst>
          </p:cNvPr>
          <p:cNvSpPr>
            <a:spLocks noGrp="1"/>
          </p:cNvSpPr>
          <p:nvPr>
            <p:ph type="title" hasCustomPrompt="1"/>
          </p:nvPr>
        </p:nvSpPr>
        <p:spPr>
          <a:xfrm>
            <a:off x="579556" y="0"/>
            <a:ext cx="2958302" cy="6425581"/>
          </a:xfrm>
        </p:spPr>
        <p:txBody>
          <a:bodyPr anchor="ctr"/>
          <a:lstStyle>
            <a:lvl1pPr>
              <a:defRPr>
                <a:solidFill>
                  <a:schemeClr val="tx2"/>
                </a:solidFill>
              </a:defRPr>
            </a:lvl1pPr>
          </a:lstStyle>
          <a:p>
            <a:r>
              <a:rPr lang="en-US"/>
              <a:t>Click to add title here for two panel comparison slide</a:t>
            </a:r>
          </a:p>
        </p:txBody>
      </p:sp>
      <p:sp>
        <p:nvSpPr>
          <p:cNvPr id="21" name="Content Placeholder 3">
            <a:extLst>
              <a:ext uri="{FF2B5EF4-FFF2-40B4-BE49-F238E27FC236}">
                <a16:creationId xmlns:a16="http://schemas.microsoft.com/office/drawing/2014/main" id="{3E63A43E-9184-464B-AD62-08609C3C2EFC}"/>
              </a:ext>
            </a:extLst>
          </p:cNvPr>
          <p:cNvSpPr>
            <a:spLocks noGrp="1"/>
          </p:cNvSpPr>
          <p:nvPr>
            <p:ph sz="half" idx="2" hasCustomPrompt="1"/>
          </p:nvPr>
        </p:nvSpPr>
        <p:spPr bwMode="gray">
          <a:xfrm>
            <a:off x="4906236" y="2971852"/>
            <a:ext cx="2368296" cy="2592183"/>
          </a:xfrm>
        </p:spPr>
        <p:txBody>
          <a:bodyPr vert="horz" lIns="0" tIns="0" rIns="0" bIns="0" rtlCol="0">
            <a:noAutofit/>
          </a:bodyPr>
          <a:lstStyle>
            <a:lvl1pPr algn="ctr">
              <a:lnSpc>
                <a:spcPct val="100000"/>
              </a:lnSpc>
              <a:buClrTx/>
              <a:defRPr lang="en-US" sz="1800" b="1" kern="1200" cap="none" baseline="0" dirty="0">
                <a:solidFill>
                  <a:schemeClr val="tx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24" name="Content Placeholder 3">
            <a:extLst>
              <a:ext uri="{FF2B5EF4-FFF2-40B4-BE49-F238E27FC236}">
                <a16:creationId xmlns:a16="http://schemas.microsoft.com/office/drawing/2014/main" id="{6C89E4A5-6F21-4ECD-BCA6-5B29AF1FC1C0}"/>
              </a:ext>
            </a:extLst>
          </p:cNvPr>
          <p:cNvSpPr>
            <a:spLocks noGrp="1"/>
          </p:cNvSpPr>
          <p:nvPr>
            <p:ph sz="half" idx="18" hasCustomPrompt="1"/>
          </p:nvPr>
        </p:nvSpPr>
        <p:spPr bwMode="gray">
          <a:xfrm>
            <a:off x="8969729" y="2971852"/>
            <a:ext cx="2368296" cy="2592183"/>
          </a:xfrm>
        </p:spPr>
        <p:txBody>
          <a:bodyPr vert="horz" lIns="0" tIns="0" rIns="0" bIns="0" rtlCol="0">
            <a:noAutofit/>
          </a:bodyPr>
          <a:lstStyle>
            <a:lvl1pPr algn="ctr">
              <a:lnSpc>
                <a:spcPct val="100000"/>
              </a:lnSpc>
              <a:buClrTx/>
              <a:defRPr lang="en-US" sz="1800" b="1" cap="none" baseline="0" dirty="0" smtClean="0">
                <a:solidFill>
                  <a:schemeClr val="tx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F5E0B0A3-49E5-4641-8D2C-BC31AF6815C4}"/>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2" name="Graphic 11" descr="CVS Health logo.">
            <a:extLst>
              <a:ext uri="{FF2B5EF4-FFF2-40B4-BE49-F238E27FC236}">
                <a16:creationId xmlns:a16="http://schemas.microsoft.com/office/drawing/2014/main" id="{DE198919-F3A5-469C-A629-47C5826376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777505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557784" y="1765300"/>
            <a:ext cx="4882896" cy="3977640"/>
          </a:xfrm>
        </p:spPr>
        <p:txBody>
          <a:bodyPr/>
          <a:lstStyle>
            <a:lvl1pPr>
              <a:defRPr cap="none" baseline="0">
                <a:solidFill>
                  <a:schemeClr val="tx2"/>
                </a:solidFill>
              </a:defRPr>
            </a:lvl1pPr>
            <a:lvl2pPr>
              <a:defRPr baseline="0">
                <a:solidFill>
                  <a:schemeClr val="tx2"/>
                </a:solidFill>
              </a:defRPr>
            </a:lvl2pPr>
            <a:lvl3pPr>
              <a:defRPr>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8163FE3F-97F2-42A9-B07A-B67697B4DB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2700090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6738938" y="1765300"/>
            <a:ext cx="4882896" cy="3977640"/>
          </a:xfrm>
        </p:spPr>
        <p:txBody>
          <a:bodyPr/>
          <a:lstStyle>
            <a:lvl1pPr>
              <a:buClrTx/>
              <a:defRPr cap="none" baseline="0">
                <a:solidFill>
                  <a:schemeClr val="tx2"/>
                </a:solidFill>
              </a:defRPr>
            </a:lvl1pPr>
            <a:lvl2pPr>
              <a:buClrTx/>
              <a:defRPr>
                <a:solidFill>
                  <a:schemeClr val="tx2"/>
                </a:solidFill>
              </a:defRPr>
            </a:lvl2pPr>
            <a:lvl3pPr>
              <a:buClrTx/>
              <a:defRPr>
                <a:solidFill>
                  <a:schemeClr val="tx2"/>
                </a:solidFill>
              </a:defRPr>
            </a:lvl3pPr>
            <a:lvl4pPr>
              <a:buClrTx/>
              <a:defRPr>
                <a:solidFill>
                  <a:schemeClr val="tx2"/>
                </a:solidFill>
              </a:defRPr>
            </a:lvl4pPr>
            <a:lvl5pPr>
              <a:buClrTx/>
              <a:defRPr>
                <a:solidFill>
                  <a:schemeClr val="tx2"/>
                </a:solidFill>
              </a:defRPr>
            </a:lvl5pPr>
            <a:lvl6pPr>
              <a:buClrTx/>
              <a:defRPr/>
            </a:lvl6pPr>
            <a:lvl7pPr>
              <a:buClrTx/>
              <a:defRPr/>
            </a:lvl7pPr>
            <a:lvl8pPr>
              <a:buClrTx/>
              <a:defRPr/>
            </a:lvl8pPr>
            <a:lvl9pPr>
              <a:buClrTx/>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0"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11483263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nfographic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557784" y="1767532"/>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8" name="Rectangle 7">
            <a:extLst>
              <a:ext uri="{FF2B5EF4-FFF2-40B4-BE49-F238E27FC236}">
                <a16:creationId xmlns:a16="http://schemas.microsoft.com/office/drawing/2014/main" id="{65139F72-CEC0-495F-8477-192D60A880E2}"/>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pic>
        <p:nvPicPr>
          <p:cNvPr id="7" name="Graphic 6" descr="CVS Health logo.">
            <a:extLst>
              <a:ext uri="{FF2B5EF4-FFF2-40B4-BE49-F238E27FC236}">
                <a16:creationId xmlns:a16="http://schemas.microsoft.com/office/drawing/2014/main" id="{B59DA53D-FB46-42C9-9A73-236B2FE105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583824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6" hasCustomPrompt="1"/>
          </p:nvPr>
        </p:nvSpPr>
        <p:spPr>
          <a:xfrm>
            <a:off x="557784" y="4379002"/>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E2CF043F-8065-47E0-BB4A-3C892424CE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630707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nfographic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6738938" y="1765300"/>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7" name="Rectangle 6">
            <a:extLst>
              <a:ext uri="{FF2B5EF4-FFF2-40B4-BE49-F238E27FC236}">
                <a16:creationId xmlns:a16="http://schemas.microsoft.com/office/drawing/2014/main" id="{65139F72-CEC0-495F-8477-192D60A880E2}"/>
              </a:ext>
            </a:extLst>
          </p:cNvPr>
          <p:cNvSpPr/>
          <p:nvPr userDrawn="1"/>
        </p:nvSpPr>
        <p:spPr>
          <a:xfrm>
            <a:off x="-1"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CB4B9DEE-1CF0-47D1-934E-DB4356D62FF1}"/>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7285176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nfographic Righ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272A0B-3F66-4BE5-ABC2-DBBCAA26670E}"/>
              </a:ext>
            </a:extLst>
          </p:cNvPr>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1964CD8D-F9FC-4E28-9F6A-6AB51FF354D5}"/>
              </a:ext>
            </a:extLst>
          </p:cNvPr>
          <p:cNvSpPr>
            <a:spLocks noGrp="1"/>
          </p:cNvSpPr>
          <p:nvPr>
            <p:ph idx="1" hasCustomPrompt="1"/>
          </p:nvPr>
        </p:nvSpPr>
        <p:spPr bwMode="gray">
          <a:xfrm>
            <a:off x="557784" y="1767532"/>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2AA3D8E1-3CCE-42A5-88D6-38F615FADD4D}"/>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pic>
        <p:nvPicPr>
          <p:cNvPr id="6" name="Graphic 5" descr="CVS Health logo.">
            <a:extLst>
              <a:ext uri="{FF2B5EF4-FFF2-40B4-BE49-F238E27FC236}">
                <a16:creationId xmlns:a16="http://schemas.microsoft.com/office/drawing/2014/main" id="{C97A688A-13B1-4480-9A65-4362859F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4092899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nfographic Lef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1167E6-91BB-4319-852F-02EF2DA543CE}"/>
              </a:ext>
            </a:extLst>
          </p:cNvPr>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69A642C1-A41C-40AD-BDFB-B8D181AC8784}"/>
              </a:ext>
            </a:extLst>
          </p:cNvPr>
          <p:cNvSpPr>
            <a:spLocks noGrp="1"/>
          </p:cNvSpPr>
          <p:nvPr>
            <p:ph idx="1" hasCustomPrompt="1"/>
          </p:nvPr>
        </p:nvSpPr>
        <p:spPr bwMode="gray">
          <a:xfrm>
            <a:off x="6738938" y="1765300"/>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12FD3486-B3F5-43BE-9108-5DEA0679272C}"/>
              </a:ext>
            </a:extLst>
          </p:cNvPr>
          <p:cNvSpPr/>
          <p:nvPr userDrawn="1"/>
        </p:nvSpPr>
        <p:spPr>
          <a:xfrm>
            <a:off x="-1"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535CA040-9CF0-49AA-B5D4-DC4BFA2479C1}"/>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4288608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or high impac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1764792"/>
            <a:ext cx="4700016" cy="1463040"/>
          </a:xfrm>
        </p:spPr>
        <p:txBody>
          <a:bodyPr rIns="0" anchor="b"/>
          <a:lstStyle>
            <a:lvl1pPr marL="171450" indent="-171450">
              <a:lnSpc>
                <a:spcPct val="95000"/>
              </a:lnSpc>
              <a:tabLst>
                <a:tab pos="171450" algn="l"/>
              </a:tabLst>
              <a:defRPr>
                <a:solidFill>
                  <a:schemeClr val="tx2"/>
                </a:solidFill>
              </a:defRPr>
            </a:lvl1pPr>
          </a:lstStyle>
          <a:p>
            <a:r>
              <a:rPr lang="en-US"/>
              <a:t>“	Click to add quote with image. Image should reflect the content of the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713232" y="3590382"/>
            <a:ext cx="4572000" cy="161925"/>
          </a:xfrm>
          <a:prstGeom prst="rect">
            <a:avLst/>
          </a:prstGeom>
          <a:noFill/>
        </p:spPr>
        <p:txBody>
          <a:bodyPr>
            <a:noAutofit/>
          </a:bodyPr>
          <a:lstStyle>
            <a:lvl1pPr>
              <a:defRPr sz="1300" cap="none" baseline="0">
                <a:solidFill>
                  <a:schemeClr val="tx2"/>
                </a:solidFill>
              </a:defRPr>
            </a:lvl1pPr>
          </a:lstStyle>
          <a:p>
            <a:pPr lvl="0"/>
            <a:r>
              <a:rPr lang="en-US"/>
              <a:t>Click to add author</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5C21479B-88BC-46B4-90DB-3F9721D742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38792762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or high impa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2213" y="2180108"/>
            <a:ext cx="7168896" cy="1463040"/>
          </a:xfrm>
        </p:spPr>
        <p:txBody>
          <a:bodyPr rIns="0"/>
          <a:lstStyle>
            <a:lvl1pPr>
              <a:defRPr>
                <a:solidFill>
                  <a:schemeClr val="tx2"/>
                </a:solidFill>
              </a:defRPr>
            </a:lvl1pPr>
          </a:lstStyle>
          <a:p>
            <a:r>
              <a:rPr lang="en-US"/>
              <a:t>Click to add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2512213" y="4020921"/>
            <a:ext cx="4572000" cy="161925"/>
          </a:xfrm>
          <a:prstGeom prst="rect">
            <a:avLst/>
          </a:prstGeom>
          <a:noFill/>
        </p:spPr>
        <p:txBody>
          <a:bodyPr>
            <a:noAutofit/>
          </a:bodyPr>
          <a:lstStyle>
            <a:lvl1pPr>
              <a:defRPr sz="1300" cap="all" baseline="0">
                <a:solidFill>
                  <a:schemeClr val="tx2"/>
                </a:solidFill>
              </a:defRPr>
            </a:lvl1pPr>
          </a:lstStyle>
          <a:p>
            <a:pPr lvl="0"/>
            <a:r>
              <a:rPr lang="en-US"/>
              <a:t>click to add AUTHOR</a:t>
            </a:r>
          </a:p>
        </p:txBody>
      </p:sp>
    </p:spTree>
    <p:extLst>
      <p:ext uri="{BB962C8B-B14F-4D97-AF65-F5344CB8AC3E}">
        <p14:creationId xmlns:p14="http://schemas.microsoft.com/office/powerpoint/2010/main" val="41437736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CE5400-9551-4441-A3A1-727FA1855083}"/>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Next steps</a:t>
            </a:r>
          </a:p>
        </p:txBody>
      </p:sp>
      <p:sp>
        <p:nvSpPr>
          <p:cNvPr id="5" name="Content Placeholder 2"/>
          <p:cNvSpPr>
            <a:spLocks noGrp="1"/>
          </p:cNvSpPr>
          <p:nvPr>
            <p:ph sz="half" idx="1" hasCustomPrompt="1"/>
          </p:nvPr>
        </p:nvSpPr>
        <p:spPr bwMode="gray">
          <a:xfrm>
            <a:off x="1970122" y="2110424"/>
            <a:ext cx="2505456"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1</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6" name="Content Placeholder 2"/>
          <p:cNvSpPr>
            <a:spLocks noGrp="1"/>
          </p:cNvSpPr>
          <p:nvPr>
            <p:ph sz="half" idx="10" hasCustomPrompt="1"/>
          </p:nvPr>
        </p:nvSpPr>
        <p:spPr bwMode="gray">
          <a:xfrm>
            <a:off x="4818888" y="2110424"/>
            <a:ext cx="2505456"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2</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10" name="Content Placeholder 2"/>
          <p:cNvSpPr>
            <a:spLocks noGrp="1"/>
          </p:cNvSpPr>
          <p:nvPr>
            <p:ph sz="half" idx="11" hasCustomPrompt="1"/>
          </p:nvPr>
        </p:nvSpPr>
        <p:spPr bwMode="gray">
          <a:xfrm>
            <a:off x="7662672" y="2110424"/>
            <a:ext cx="2505456" cy="3630620"/>
          </a:xfrm>
        </p:spPr>
        <p:txBody>
          <a:bodyPr vert="horz" lIns="0" tIns="0" rIns="0" bIns="0" rtlCol="0">
            <a:noAutofit/>
          </a:bodyPr>
          <a:lstStyle>
            <a:lvl1pPr algn="ctr">
              <a:lnSpc>
                <a:spcPct val="105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3</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Tree>
    <p:extLst>
      <p:ext uri="{BB962C8B-B14F-4D97-AF65-F5344CB8AC3E}">
        <p14:creationId xmlns:p14="http://schemas.microsoft.com/office/powerpoint/2010/main" val="28816520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18200F-1EB3-4B0D-BB1C-940C25A49887}"/>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In closing</a:t>
            </a:r>
          </a:p>
        </p:txBody>
      </p:sp>
      <p:sp>
        <p:nvSpPr>
          <p:cNvPr id="4" name="Content Placeholder 2"/>
          <p:cNvSpPr>
            <a:spLocks noGrp="1"/>
          </p:cNvSpPr>
          <p:nvPr>
            <p:ph idx="1" hasCustomPrompt="1"/>
          </p:nvPr>
        </p:nvSpPr>
        <p:spPr bwMode="gray">
          <a:xfrm>
            <a:off x="557784" y="1767532"/>
            <a:ext cx="8586216" cy="397764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FontTx/>
              <a:buNone/>
              <a:defRPr baseline="0">
                <a:solidFill>
                  <a:schemeClr val="tx2"/>
                </a:solidFill>
              </a:defRPr>
            </a:lvl2pPr>
            <a:lvl3pPr marL="173038" indent="-173038">
              <a:buClrTx/>
              <a:buFont typeface="Arial" panose="020B0604020202020204" pitchFamily="34" charset="0"/>
              <a:buChar char="•"/>
              <a:defRPr baseline="0">
                <a:solidFill>
                  <a:schemeClr val="tx2"/>
                </a:solidFill>
              </a:defRPr>
            </a:lvl3pPr>
            <a:lvl4pPr marL="347663" indent="-174625">
              <a:buClrTx/>
              <a:buFont typeface="Arial" panose="020B0604020202020204" pitchFamily="34" charset="0"/>
              <a:buChar char="–"/>
              <a:defRPr>
                <a:solidFill>
                  <a:schemeClr val="tx2"/>
                </a:solidFill>
              </a:defRPr>
            </a:lvl4pPr>
            <a:lvl5pPr marL="509588" indent="-161925">
              <a:buClrTx/>
              <a:buFont typeface="Arial" panose="020B0604020202020204" pitchFamily="34" charset="0"/>
              <a:buChar char="•"/>
              <a:defRPr baseline="0">
                <a:solidFill>
                  <a:schemeClr val="tx2"/>
                </a:solidFill>
              </a:defRPr>
            </a:lvl5pPr>
            <a:lvl6pPr marL="682625" indent="-173038">
              <a:buClrTx/>
              <a:buFont typeface="Arial" panose="020B0604020202020204" pitchFamily="34" charset="0"/>
              <a:buChar char="–"/>
              <a:defRPr/>
            </a:lvl6pPr>
            <a:lvl7pPr marL="857250" indent="-174625">
              <a:buClrTx/>
              <a:buFont typeface="Arial" panose="020B0604020202020204" pitchFamily="34" charset="0"/>
              <a:buChar char="•"/>
              <a:defRPr/>
            </a:lvl7pPr>
            <a:lvl8pPr marL="1030288" indent="-173038">
              <a:buClrTx/>
              <a:buFont typeface="Arial" panose="020B0604020202020204" pitchFamily="34" charset="0"/>
              <a:buChar char="–"/>
              <a:defRPr/>
            </a:lvl8pPr>
            <a:lvl9pPr marL="1203325" indent="-173038">
              <a:buClrTx/>
              <a:buFont typeface="Arial" panose="020B0604020202020204" pitchFamily="34" charset="0"/>
              <a:buChar char="•"/>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6394344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spTree>
    <p:extLst>
      <p:ext uri="{BB962C8B-B14F-4D97-AF65-F5344CB8AC3E}">
        <p14:creationId xmlns:p14="http://schemas.microsoft.com/office/powerpoint/2010/main" val="36339160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063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1F70-C83F-4915-A55C-CF9D7C4CEB76}"/>
              </a:ext>
            </a:extLst>
          </p:cNvPr>
          <p:cNvSpPr>
            <a:spLocks noGrp="1"/>
          </p:cNvSpPr>
          <p:nvPr>
            <p:ph type="title" hasCustomPrompt="1"/>
          </p:nvPr>
        </p:nvSpPr>
        <p:spPr>
          <a:xfrm>
            <a:off x="557784" y="-344516"/>
            <a:ext cx="11023255" cy="264306"/>
          </a:xfrm>
        </p:spPr>
        <p:txBody>
          <a:bodyPr anchor="b"/>
          <a:lstStyle>
            <a:lvl1pPr>
              <a:defRPr sz="1400"/>
            </a:lvl1pPr>
          </a:lstStyle>
          <a:p>
            <a:r>
              <a:rPr lang="en-US"/>
              <a:t>Title for slide built on the blank accessibility master</a:t>
            </a:r>
          </a:p>
        </p:txBody>
      </p:sp>
    </p:spTree>
    <p:extLst>
      <p:ext uri="{BB962C8B-B14F-4D97-AF65-F5344CB8AC3E}">
        <p14:creationId xmlns:p14="http://schemas.microsoft.com/office/powerpoint/2010/main" val="2605116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8F0CF77-4F25-43F9-BB7C-C01DDDDCDF08}"/>
              </a:ext>
            </a:extLst>
          </p:cNvPr>
          <p:cNvSpPr>
            <a:spLocks noGrp="1"/>
          </p:cNvSpPr>
          <p:nvPr>
            <p:ph type="pic" sz="quarter" idx="16" hasCustomPrompt="1"/>
          </p:nvPr>
        </p:nvSpPr>
        <p:spPr>
          <a:xfrm>
            <a:off x="0" y="0"/>
            <a:ext cx="12188825"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784" y="4379002"/>
            <a:ext cx="3582017" cy="1262324"/>
          </a:xfrm>
        </p:spPr>
        <p:txBody>
          <a:bodyPr/>
          <a:lstStyle>
            <a:lvl1pPr>
              <a:defRPr sz="1500" b="1">
                <a:solidFill>
                  <a:schemeClr val="bg1"/>
                </a:solidFill>
                <a:latin typeface="+mn-lt"/>
              </a:defRPr>
            </a:lvl1pPr>
            <a:lvl2pPr marL="0" indent="0">
              <a:spcBef>
                <a:spcPts val="0"/>
              </a:spcBef>
              <a:spcAft>
                <a:spcPts val="2400"/>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in white.">
            <a:extLst>
              <a:ext uri="{FF2B5EF4-FFF2-40B4-BE49-F238E27FC236}">
                <a16:creationId xmlns:a16="http://schemas.microsoft.com/office/drawing/2014/main" id="{1A4ABFD4-BEC4-40BD-B29A-2C7FFDFAFD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6103833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D57F1C3-026C-4E29-99D9-D207AB9AE851}"/>
              </a:ext>
            </a:extLst>
          </p:cNvPr>
          <p:cNvSpPr>
            <a:spLocks noGrp="1"/>
          </p:cNvSpPr>
          <p:nvPr>
            <p:ph type="pic" sz="quarter" idx="16" hasCustomPrompt="1"/>
          </p:nvPr>
        </p:nvSpPr>
        <p:spPr>
          <a:xfrm>
            <a:off x="0" y="0"/>
            <a:ext cx="12188825"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8" name="Title 7">
            <a:extLst>
              <a:ext uri="{FF2B5EF4-FFF2-40B4-BE49-F238E27FC236}">
                <a16:creationId xmlns:a16="http://schemas.microsoft.com/office/drawing/2014/main" id="{1C551DC1-11AC-42C9-8CB3-4FB83FD45BC9}"/>
              </a:ext>
            </a:extLst>
          </p:cNvPr>
          <p:cNvSpPr>
            <a:spLocks noGrp="1"/>
          </p:cNvSpPr>
          <p:nvPr>
            <p:ph type="title" hasCustomPrompt="1"/>
          </p:nvPr>
        </p:nvSpPr>
        <p:spPr>
          <a:xfrm>
            <a:off x="847717" y="1188272"/>
            <a:ext cx="3774730" cy="713232"/>
          </a:xfrm>
        </p:spPr>
        <p:txBody>
          <a:bodyPr/>
          <a:lstStyle>
            <a:lvl1pPr>
              <a:defRPr sz="4800">
                <a:solidFill>
                  <a:schemeClr val="bg1"/>
                </a:solidFill>
              </a:defRPr>
            </a:lvl1pPr>
          </a:lstStyle>
          <a:p>
            <a:r>
              <a:rPr lang="en-US"/>
              <a:t>Closing slide</a:t>
            </a:r>
          </a:p>
        </p:txBody>
      </p:sp>
      <p:pic>
        <p:nvPicPr>
          <p:cNvPr id="4" name="Graphic 3" descr="CVS Health logo.">
            <a:extLst>
              <a:ext uri="{FF2B5EF4-FFF2-40B4-BE49-F238E27FC236}">
                <a16:creationId xmlns:a16="http://schemas.microsoft.com/office/drawing/2014/main" id="{4241CE38-4CEB-4E8B-816C-5C169EC9AE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2586694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86AF3C-6D1C-4D8B-80F4-510F140C3483}"/>
              </a:ext>
            </a:extLst>
          </p:cNvPr>
          <p:cNvSpPr>
            <a:spLocks noGrp="1"/>
          </p:cNvSpPr>
          <p:nvPr>
            <p:ph type="title" hasCustomPrompt="1"/>
          </p:nvPr>
        </p:nvSpPr>
        <p:spPr>
          <a:xfrm>
            <a:off x="1098445" y="3017954"/>
            <a:ext cx="9991935" cy="713232"/>
          </a:xfrm>
        </p:spPr>
        <p:txBody>
          <a:bodyPr/>
          <a:lstStyle>
            <a:lvl1pPr algn="ctr">
              <a:defRPr sz="5400">
                <a:solidFill>
                  <a:schemeClr val="accent2"/>
                </a:solidFill>
              </a:defRPr>
            </a:lvl1pPr>
          </a:lstStyle>
          <a:p>
            <a:r>
              <a:rPr lang="en-US"/>
              <a:t>Closing slide</a:t>
            </a:r>
          </a:p>
        </p:txBody>
      </p:sp>
    </p:spTree>
    <p:extLst>
      <p:ext uri="{BB962C8B-B14F-4D97-AF65-F5344CB8AC3E}">
        <p14:creationId xmlns:p14="http://schemas.microsoft.com/office/powerpoint/2010/main" val="35480158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VS logo on white">
    <p:spTree>
      <p:nvGrpSpPr>
        <p:cNvPr id="1" name=""/>
        <p:cNvGrpSpPr/>
        <p:nvPr/>
      </p:nvGrpSpPr>
      <p:grpSpPr>
        <a:xfrm>
          <a:off x="0" y="0"/>
          <a:ext cx="0" cy="0"/>
          <a:chOff x="0" y="0"/>
          <a:chExt cx="0" cy="0"/>
        </a:xfrm>
      </p:grpSpPr>
      <p:pic>
        <p:nvPicPr>
          <p:cNvPr id="12" name="Graphic 11" descr="CVS Health logo.">
            <a:extLst>
              <a:ext uri="{FF2B5EF4-FFF2-40B4-BE49-F238E27FC236}">
                <a16:creationId xmlns:a16="http://schemas.microsoft.com/office/drawing/2014/main" id="{3B724D08-4F05-4A11-9EB9-CD3B1FE611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5581" y="3030093"/>
            <a:ext cx="6537663" cy="797815"/>
          </a:xfrm>
          <a:prstGeom prst="rect">
            <a:avLst/>
          </a:prstGeom>
        </p:spPr>
      </p:pic>
      <p:sp>
        <p:nvSpPr>
          <p:cNvPr id="11" name="Rectangle 10">
            <a:extLst>
              <a:ext uri="{FF2B5EF4-FFF2-40B4-BE49-F238E27FC236}">
                <a16:creationId xmlns:a16="http://schemas.microsoft.com/office/drawing/2014/main" id="{E1268719-E45D-4DB9-A5CE-3920E9240B44}"/>
              </a:ext>
            </a:extLst>
          </p:cNvPr>
          <p:cNvSpPr/>
          <p:nvPr userDrawn="1"/>
        </p:nvSpPr>
        <p:spPr>
          <a:xfrm>
            <a:off x="0" y="5779008"/>
            <a:ext cx="12188825"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3" name="Title 1">
            <a:extLst>
              <a:ext uri="{FF2B5EF4-FFF2-40B4-BE49-F238E27FC236}">
                <a16:creationId xmlns:a16="http://schemas.microsoft.com/office/drawing/2014/main" id="{67519E24-EA44-44E4-8587-7A08DC99D588}"/>
              </a:ext>
            </a:extLst>
          </p:cNvPr>
          <p:cNvSpPr>
            <a:spLocks noGrp="1"/>
          </p:cNvSpPr>
          <p:nvPr>
            <p:ph type="title" hasCustomPrompt="1"/>
          </p:nvPr>
        </p:nvSpPr>
        <p:spPr>
          <a:xfrm>
            <a:off x="557784" y="-347472"/>
            <a:ext cx="11023255" cy="264306"/>
          </a:xfrm>
        </p:spPr>
        <p:txBody>
          <a:bodyPr anchor="b"/>
          <a:lstStyle>
            <a:lvl1pPr>
              <a:defRPr sz="1400">
                <a:solidFill>
                  <a:schemeClr val="tx2"/>
                </a:solidFill>
              </a:defRPr>
            </a:lvl1pPr>
          </a:lstStyle>
          <a:p>
            <a:r>
              <a:rPr lang="en-US"/>
              <a:t>CVS Health logo on white background</a:t>
            </a:r>
          </a:p>
        </p:txBody>
      </p:sp>
    </p:spTree>
    <p:extLst>
      <p:ext uri="{BB962C8B-B14F-4D97-AF65-F5344CB8AC3E}">
        <p14:creationId xmlns:p14="http://schemas.microsoft.com/office/powerpoint/2010/main" val="380413505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0" y="0"/>
            <a:ext cx="12188825"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1" name="Title 1">
            <a:extLst>
              <a:ext uri="{FF2B5EF4-FFF2-40B4-BE49-F238E27FC236}">
                <a16:creationId xmlns:a16="http://schemas.microsoft.com/office/drawing/2014/main" id="{E33B14B6-B371-42B3-8BC3-E203B9570C03}"/>
              </a:ext>
            </a:extLst>
          </p:cNvPr>
          <p:cNvSpPr>
            <a:spLocks noGrp="1"/>
          </p:cNvSpPr>
          <p:nvPr>
            <p:ph type="title" hasCustomPrompt="1"/>
          </p:nvPr>
        </p:nvSpPr>
        <p:spPr>
          <a:xfrm>
            <a:off x="557784" y="-347472"/>
            <a:ext cx="11023255" cy="264306"/>
          </a:xfrm>
        </p:spPr>
        <p:txBody>
          <a:bodyPr anchor="b"/>
          <a:lstStyle>
            <a:lvl1pPr>
              <a:defRPr sz="1400">
                <a:solidFill>
                  <a:schemeClr val="tx2"/>
                </a:solidFill>
              </a:defRPr>
            </a:lvl1pPr>
          </a:lstStyle>
          <a:p>
            <a:r>
              <a:rPr lang="en-US"/>
              <a:t>CVS Health logo on red background</a:t>
            </a:r>
          </a:p>
        </p:txBody>
      </p:sp>
      <p:pic>
        <p:nvPicPr>
          <p:cNvPr id="12" name="Graphic 11" descr="CVS Health logo in white.">
            <a:extLst>
              <a:ext uri="{FF2B5EF4-FFF2-40B4-BE49-F238E27FC236}">
                <a16:creationId xmlns:a16="http://schemas.microsoft.com/office/drawing/2014/main" id="{B559DD0B-4B08-444F-A6AA-A5A2ED1474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5581" y="3030093"/>
            <a:ext cx="6537663" cy="797815"/>
          </a:xfrm>
          <a:prstGeom prst="rect">
            <a:avLst/>
          </a:prstGeom>
        </p:spPr>
      </p:pic>
    </p:spTree>
    <p:extLst>
      <p:ext uri="{BB962C8B-B14F-4D97-AF65-F5344CB8AC3E}">
        <p14:creationId xmlns:p14="http://schemas.microsoft.com/office/powerpoint/2010/main" val="10976195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DEA0A-5779-F283-2BDC-A095694BAC02}"/>
              </a:ext>
            </a:extLst>
          </p:cNvPr>
          <p:cNvSpPr>
            <a:spLocks noGrp="1"/>
          </p:cNvSpPr>
          <p:nvPr>
            <p:ph type="title"/>
          </p:nvPr>
        </p:nvSpPr>
        <p:spPr>
          <a:xfrm>
            <a:off x="557784" y="530351"/>
            <a:ext cx="8507839" cy="713232"/>
          </a:xfrm>
        </p:spPr>
        <p:txBody>
          <a:bodyPr/>
          <a:lstStyle/>
          <a:p>
            <a:r>
              <a:rPr lang="en-US"/>
              <a:t>Click to edit Master title style</a:t>
            </a:r>
          </a:p>
        </p:txBody>
      </p:sp>
      <p:sp>
        <p:nvSpPr>
          <p:cNvPr id="4" name="Rectangle 3">
            <a:extLst>
              <a:ext uri="{FF2B5EF4-FFF2-40B4-BE49-F238E27FC236}">
                <a16:creationId xmlns:a16="http://schemas.microsoft.com/office/drawing/2014/main" id="{1DF726CB-0C8A-82ED-F8F8-B07E3E1ABDD0}"/>
              </a:ext>
            </a:extLst>
          </p:cNvPr>
          <p:cNvSpPr/>
          <p:nvPr userDrawn="1"/>
        </p:nvSpPr>
        <p:spPr bwMode="gray">
          <a:xfrm>
            <a:off x="9065623" y="0"/>
            <a:ext cx="3123201" cy="6858000"/>
          </a:xfrm>
          <a:prstGeom prst="rect">
            <a:avLst/>
          </a:prstGeom>
          <a:solidFill>
            <a:schemeClr val="bg2">
              <a:lumMod val="20000"/>
              <a:lumOff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endParaRPr lang="en-US" sz="1500" b="1">
              <a:solidFill>
                <a:schemeClr val="bg1"/>
              </a:solidFill>
              <a:latin typeface="Arial" panose="020B0604020202020204" pitchFamily="34" charset="0"/>
              <a:cs typeface="Arial" panose="020B0604020202020204" pitchFamily="34" charset="0"/>
            </a:endParaRPr>
          </a:p>
        </p:txBody>
      </p:sp>
      <p:pic>
        <p:nvPicPr>
          <p:cNvPr id="5" name="Graphic 4" descr="CVS Health logo.">
            <a:extLst>
              <a:ext uri="{FF2B5EF4-FFF2-40B4-BE49-F238E27FC236}">
                <a16:creationId xmlns:a16="http://schemas.microsoft.com/office/drawing/2014/main" id="{33A441C1-3931-AFD1-A41D-E7C54D2AB5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9" y="6373368"/>
            <a:ext cx="1273813" cy="155448"/>
          </a:xfrm>
          <a:prstGeom prst="rect">
            <a:avLst/>
          </a:prstGeom>
        </p:spPr>
      </p:pic>
    </p:spTree>
    <p:extLst>
      <p:ext uri="{BB962C8B-B14F-4D97-AF65-F5344CB8AC3E}">
        <p14:creationId xmlns:p14="http://schemas.microsoft.com/office/powerpoint/2010/main" val="33078002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descr="A close-up of a logo&#10;&#10;AI-generated content may be incorrect.">
            <a:extLst>
              <a:ext uri="{FF2B5EF4-FFF2-40B4-BE49-F238E27FC236}">
                <a16:creationId xmlns:a16="http://schemas.microsoft.com/office/drawing/2014/main" id="{D5361FFF-7E45-75E5-DD76-5EADC9BFD970}"/>
              </a:ext>
            </a:extLst>
          </p:cNvPr>
          <p:cNvPicPr>
            <a:picLocks noChangeAspect="1"/>
          </p:cNvPicPr>
          <p:nvPr userDrawn="1"/>
        </p:nvPicPr>
        <p:blipFill>
          <a:blip r:embed="rId2"/>
          <a:srcRect l="1086" t="378" r="10720" b="384"/>
          <a:stretch>
            <a:fillRect/>
          </a:stretch>
        </p:blipFill>
        <p:spPr>
          <a:xfrm flipH="1">
            <a:off x="-1" y="0"/>
            <a:ext cx="12189604" cy="6858001"/>
          </a:xfrm>
          <a:prstGeom prst="rect">
            <a:avLst/>
          </a:prstGeom>
        </p:spPr>
      </p:pic>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784" y="4379002"/>
            <a:ext cx="3582017"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16818139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238582-F012-35E7-B634-A0291ED8AD2E}"/>
              </a:ext>
            </a:extLst>
          </p:cNvPr>
          <p:cNvPicPr>
            <a:picLocks noChangeAspect="1"/>
          </p:cNvPicPr>
          <p:nvPr userDrawn="1"/>
        </p:nvPicPr>
        <p:blipFill>
          <a:blip r:embed="rId2"/>
          <a:srcRect l="19440" r="9462"/>
          <a:stretch>
            <a:fillRect/>
          </a:stretch>
        </p:blipFill>
        <p:spPr>
          <a:xfrm>
            <a:off x="-1" y="0"/>
            <a:ext cx="12189604" cy="6858001"/>
          </a:xfrm>
          <a:prstGeom prst="rect">
            <a:avLst/>
          </a:prstGeom>
        </p:spPr>
      </p:pic>
      <p:sp>
        <p:nvSpPr>
          <p:cNvPr id="2" name="Title 1"/>
          <p:cNvSpPr>
            <a:spLocks noGrp="1"/>
          </p:cNvSpPr>
          <p:nvPr>
            <p:ph type="ctrTitle" hasCustomPrompt="1"/>
          </p:nvPr>
        </p:nvSpPr>
        <p:spPr>
          <a:xfrm>
            <a:off x="557786" y="2130386"/>
            <a:ext cx="4680000" cy="2012400"/>
          </a:xfrm>
        </p:spPr>
        <p:txBody>
          <a:bodyPr lIns="0" tIns="0" rIns="0" bIns="0" anchor="b" anchorCtr="0"/>
          <a:lstStyle>
            <a:lvl1pPr>
              <a:lnSpc>
                <a:spcPct val="90000"/>
              </a:lnSpc>
              <a:defRPr sz="4000">
                <a:solidFill>
                  <a:schemeClr val="bg1"/>
                </a:solidFill>
              </a:defRPr>
            </a:lvl1pPr>
          </a:lstStyle>
          <a:p>
            <a:r>
              <a:rPr lang="en-US"/>
              <a:t>Click to add title</a:t>
            </a:r>
          </a:p>
        </p:txBody>
      </p:sp>
      <p:sp>
        <p:nvSpPr>
          <p:cNvPr id="22" name="Text Placeholder 4"/>
          <p:cNvSpPr>
            <a:spLocks noGrp="1"/>
          </p:cNvSpPr>
          <p:nvPr>
            <p:ph type="body" sz="quarter" idx="16" hasCustomPrompt="1"/>
          </p:nvPr>
        </p:nvSpPr>
        <p:spPr>
          <a:xfrm>
            <a:off x="557784" y="4379002"/>
            <a:ext cx="3582017" cy="1262324"/>
          </a:xfrm>
        </p:spPr>
        <p:txBody>
          <a:bodyPr/>
          <a:lstStyle>
            <a:lvl1pPr>
              <a:defRPr sz="1500" b="1">
                <a:solidFill>
                  <a:schemeClr val="bg1"/>
                </a:solidFill>
                <a:latin typeface="+mn-lt"/>
              </a:defRPr>
            </a:lvl1pPr>
            <a:lvl2pPr marL="0" indent="0">
              <a:spcBef>
                <a:spcPts val="0"/>
              </a:spcBef>
              <a:spcAft>
                <a:spcPts val="2400"/>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784" y="430701"/>
            <a:ext cx="2862000" cy="349261"/>
          </a:xfrm>
          <a:prstGeom prst="rect">
            <a:avLst/>
          </a:prstGeom>
        </p:spPr>
      </p:pic>
    </p:spTree>
    <p:extLst>
      <p:ext uri="{BB962C8B-B14F-4D97-AF65-F5344CB8AC3E}">
        <p14:creationId xmlns:p14="http://schemas.microsoft.com/office/powerpoint/2010/main" val="30745955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6" hasCustomPrompt="1"/>
          </p:nvPr>
        </p:nvSpPr>
        <p:spPr>
          <a:xfrm>
            <a:off x="557784" y="4379002"/>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E2CF043F-8065-47E0-BB4A-3C892424CE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13604552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8F0CF77-4F25-43F9-BB7C-C01DDDDCDF08}"/>
              </a:ext>
            </a:extLst>
          </p:cNvPr>
          <p:cNvSpPr>
            <a:spLocks noGrp="1"/>
          </p:cNvSpPr>
          <p:nvPr>
            <p:ph type="pic" sz="quarter" idx="16" hasCustomPrompt="1"/>
          </p:nvPr>
        </p:nvSpPr>
        <p:spPr>
          <a:xfrm>
            <a:off x="0" y="0"/>
            <a:ext cx="12188825"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784" y="4379002"/>
            <a:ext cx="3582017" cy="1262324"/>
          </a:xfrm>
        </p:spPr>
        <p:txBody>
          <a:bodyPr/>
          <a:lstStyle>
            <a:lvl1pPr>
              <a:defRPr sz="1500" b="1">
                <a:solidFill>
                  <a:schemeClr val="bg1"/>
                </a:solidFill>
                <a:latin typeface="+mn-lt"/>
              </a:defRPr>
            </a:lvl1pPr>
            <a:lvl2pPr marL="0" indent="0">
              <a:spcBef>
                <a:spcPts val="0"/>
              </a:spcBef>
              <a:spcAft>
                <a:spcPts val="2400"/>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in white.">
            <a:extLst>
              <a:ext uri="{FF2B5EF4-FFF2-40B4-BE49-F238E27FC236}">
                <a16:creationId xmlns:a16="http://schemas.microsoft.com/office/drawing/2014/main" id="{1A4ABFD4-BEC4-40BD-B29A-2C7FFDFAFD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40715774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212" y="4634747"/>
            <a:ext cx="10561320" cy="795528"/>
          </a:xfrm>
        </p:spPr>
        <p:txBody>
          <a:bodyPr rIns="0" anchor="b" anchorCtr="0"/>
          <a:lstStyle>
            <a:lvl1pPr>
              <a:lnSpc>
                <a:spcPct val="90000"/>
              </a:lnSpc>
              <a:defRPr sz="4000">
                <a:solidFill>
                  <a:schemeClr val="tx2"/>
                </a:solidFill>
              </a:defRPr>
            </a:lvl1pPr>
          </a:lstStyle>
          <a:p>
            <a:r>
              <a:rPr lang="en-US"/>
              <a:t>Click to add title</a:t>
            </a:r>
          </a:p>
        </p:txBody>
      </p:sp>
      <p:sp>
        <p:nvSpPr>
          <p:cNvPr id="3" name="Subtitle 2"/>
          <p:cNvSpPr>
            <a:spLocks noGrp="1"/>
          </p:cNvSpPr>
          <p:nvPr>
            <p:ph type="subTitle" idx="1" hasCustomPrompt="1"/>
          </p:nvPr>
        </p:nvSpPr>
        <p:spPr>
          <a:xfrm>
            <a:off x="557212" y="5578043"/>
            <a:ext cx="10561320" cy="488460"/>
          </a:xfrm>
        </p:spPr>
        <p:txBody>
          <a:bodyPr/>
          <a:lstStyle>
            <a:lvl1pPr marL="0" indent="0" algn="l">
              <a:spcBef>
                <a:spcPts val="0"/>
              </a:spcBef>
              <a:buNone/>
              <a:defRPr sz="1500" b="1">
                <a:solidFill>
                  <a:schemeClr val="tx2"/>
                </a:solidFill>
              </a:defRPr>
            </a:lvl1pPr>
            <a:lvl2pPr marL="0" indent="0" algn="l">
              <a:spcBef>
                <a:spcPts val="0"/>
              </a:spcBef>
              <a:buNone/>
              <a:defRPr>
                <a:solidFill>
                  <a:schemeClr val="tx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3499" y="6371584"/>
            <a:ext cx="2798064" cy="201168"/>
          </a:xfrm>
          <a:prstGeom prst="rect">
            <a:avLst/>
          </a:prstGeom>
        </p:spPr>
        <p:txBody>
          <a:bodyPr>
            <a:noAutofit/>
          </a:bodyPr>
          <a:lstStyle>
            <a:lvl1pPr algn="r">
              <a:defRPr sz="1200" b="0">
                <a:solidFill>
                  <a:schemeClr val="tx2"/>
                </a:solidFill>
                <a:latin typeface="+mn-lt"/>
              </a:defRPr>
            </a:lvl1pPr>
            <a:lvl2pPr algn="r">
              <a:defRPr b="1">
                <a:solidFill>
                  <a:schemeClr val="tx2"/>
                </a:solidFill>
                <a:latin typeface="+mn-lt"/>
              </a:defRPr>
            </a:lvl2pPr>
          </a:lstStyle>
          <a:p>
            <a:pPr lvl="0"/>
            <a:r>
              <a:rPr lang="en-US"/>
              <a:t>Click to add date</a:t>
            </a:r>
          </a:p>
          <a:p>
            <a:pPr lvl="1"/>
            <a:endParaRPr lang="en-US"/>
          </a:p>
        </p:txBody>
      </p:sp>
      <p:sp>
        <p:nvSpPr>
          <p:cNvPr id="6" name="Picture Placeholder 5">
            <a:extLst>
              <a:ext uri="{FF2B5EF4-FFF2-40B4-BE49-F238E27FC236}">
                <a16:creationId xmlns:a16="http://schemas.microsoft.com/office/drawing/2014/main" id="{3F869ED5-AC1E-4039-94B8-07F41FF5B239}"/>
              </a:ext>
            </a:extLst>
          </p:cNvPr>
          <p:cNvSpPr>
            <a:spLocks noGrp="1"/>
          </p:cNvSpPr>
          <p:nvPr>
            <p:ph type="pic" sz="quarter" idx="10" hasCustomPrompt="1"/>
          </p:nvPr>
        </p:nvSpPr>
        <p:spPr>
          <a:xfrm>
            <a:off x="0" y="0"/>
            <a:ext cx="12188825"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pic>
        <p:nvPicPr>
          <p:cNvPr id="5" name="Graphic 4" descr="CVS Health logo in white.">
            <a:extLst>
              <a:ext uri="{FF2B5EF4-FFF2-40B4-BE49-F238E27FC236}">
                <a16:creationId xmlns:a16="http://schemas.microsoft.com/office/drawing/2014/main" id="{463D5C17-C939-4A2E-BEF3-DFD46A1A90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4223124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212" y="4634747"/>
            <a:ext cx="10561320" cy="795528"/>
          </a:xfrm>
        </p:spPr>
        <p:txBody>
          <a:bodyPr rIns="0" anchor="b" anchorCtr="0"/>
          <a:lstStyle>
            <a:lvl1pPr>
              <a:lnSpc>
                <a:spcPct val="90000"/>
              </a:lnSpc>
              <a:defRPr sz="4000">
                <a:solidFill>
                  <a:schemeClr val="tx2"/>
                </a:solidFill>
              </a:defRPr>
            </a:lvl1pPr>
          </a:lstStyle>
          <a:p>
            <a:r>
              <a:rPr lang="en-US"/>
              <a:t>Click to add title</a:t>
            </a:r>
          </a:p>
        </p:txBody>
      </p:sp>
      <p:sp>
        <p:nvSpPr>
          <p:cNvPr id="3" name="Subtitle 2"/>
          <p:cNvSpPr>
            <a:spLocks noGrp="1"/>
          </p:cNvSpPr>
          <p:nvPr>
            <p:ph type="subTitle" idx="1" hasCustomPrompt="1"/>
          </p:nvPr>
        </p:nvSpPr>
        <p:spPr>
          <a:xfrm>
            <a:off x="557212" y="5578043"/>
            <a:ext cx="10561320" cy="488460"/>
          </a:xfrm>
        </p:spPr>
        <p:txBody>
          <a:bodyPr/>
          <a:lstStyle>
            <a:lvl1pPr marL="0" indent="0" algn="l">
              <a:spcBef>
                <a:spcPts val="0"/>
              </a:spcBef>
              <a:buNone/>
              <a:defRPr sz="1500" b="1">
                <a:solidFill>
                  <a:schemeClr val="tx2"/>
                </a:solidFill>
              </a:defRPr>
            </a:lvl1pPr>
            <a:lvl2pPr marL="0" indent="0" algn="l">
              <a:spcBef>
                <a:spcPts val="0"/>
              </a:spcBef>
              <a:buNone/>
              <a:defRPr>
                <a:solidFill>
                  <a:schemeClr val="tx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3499" y="6371584"/>
            <a:ext cx="2798064" cy="201168"/>
          </a:xfrm>
          <a:prstGeom prst="rect">
            <a:avLst/>
          </a:prstGeom>
        </p:spPr>
        <p:txBody>
          <a:bodyPr>
            <a:noAutofit/>
          </a:bodyPr>
          <a:lstStyle>
            <a:lvl1pPr algn="r">
              <a:defRPr sz="1200" b="0">
                <a:solidFill>
                  <a:schemeClr val="tx2"/>
                </a:solidFill>
                <a:latin typeface="+mn-lt"/>
              </a:defRPr>
            </a:lvl1pPr>
            <a:lvl2pPr algn="r">
              <a:defRPr b="1">
                <a:solidFill>
                  <a:schemeClr val="tx2"/>
                </a:solidFill>
                <a:latin typeface="+mn-lt"/>
              </a:defRPr>
            </a:lvl2pPr>
          </a:lstStyle>
          <a:p>
            <a:pPr lvl="0"/>
            <a:r>
              <a:rPr lang="en-US"/>
              <a:t>Click to add date</a:t>
            </a:r>
          </a:p>
          <a:p>
            <a:pPr lvl="1"/>
            <a:endParaRPr lang="en-US"/>
          </a:p>
        </p:txBody>
      </p:sp>
      <p:sp>
        <p:nvSpPr>
          <p:cNvPr id="6" name="Picture Placeholder 5">
            <a:extLst>
              <a:ext uri="{FF2B5EF4-FFF2-40B4-BE49-F238E27FC236}">
                <a16:creationId xmlns:a16="http://schemas.microsoft.com/office/drawing/2014/main" id="{3F869ED5-AC1E-4039-94B8-07F41FF5B239}"/>
              </a:ext>
            </a:extLst>
          </p:cNvPr>
          <p:cNvSpPr>
            <a:spLocks noGrp="1"/>
          </p:cNvSpPr>
          <p:nvPr>
            <p:ph type="pic" sz="quarter" idx="10" hasCustomPrompt="1"/>
          </p:nvPr>
        </p:nvSpPr>
        <p:spPr>
          <a:xfrm>
            <a:off x="0" y="0"/>
            <a:ext cx="12188825"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pic>
        <p:nvPicPr>
          <p:cNvPr id="5" name="Graphic 4" descr="CVS Health logo in white.">
            <a:extLst>
              <a:ext uri="{FF2B5EF4-FFF2-40B4-BE49-F238E27FC236}">
                <a16:creationId xmlns:a16="http://schemas.microsoft.com/office/drawing/2014/main" id="{463D5C17-C939-4A2E-BEF3-DFD46A1A90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2779900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67FAB20-8704-40ED-BC6D-0EE8309B35A4}"/>
              </a:ext>
            </a:extLst>
          </p:cNvPr>
          <p:cNvSpPr>
            <a:spLocks noGrp="1"/>
          </p:cNvSpPr>
          <p:nvPr>
            <p:ph type="pic" sz="quarter" idx="10" hasCustomPrompt="1"/>
          </p:nvPr>
        </p:nvSpPr>
        <p:spPr>
          <a:xfrm>
            <a:off x="0" y="0"/>
            <a:ext cx="12188825"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sp>
        <p:nvSpPr>
          <p:cNvPr id="14" name="Rectangle 13">
            <a:extLst>
              <a:ext uri="{FF2B5EF4-FFF2-40B4-BE49-F238E27FC236}">
                <a16:creationId xmlns:a16="http://schemas.microsoft.com/office/drawing/2014/main" id="{A8475144-A8AF-4C31-A022-05A109EC64D7}"/>
              </a:ext>
            </a:extLst>
          </p:cNvPr>
          <p:cNvSpPr/>
          <p:nvPr userDrawn="1"/>
        </p:nvSpPr>
        <p:spPr>
          <a:xfrm>
            <a:off x="0" y="4350553"/>
            <a:ext cx="12188825" cy="2507447"/>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n-lt"/>
            </a:endParaRPr>
          </a:p>
        </p:txBody>
      </p:sp>
      <p:sp>
        <p:nvSpPr>
          <p:cNvPr id="2" name="Title 1"/>
          <p:cNvSpPr>
            <a:spLocks noGrp="1"/>
          </p:cNvSpPr>
          <p:nvPr>
            <p:ph type="ctrTitle" hasCustomPrompt="1"/>
          </p:nvPr>
        </p:nvSpPr>
        <p:spPr>
          <a:xfrm>
            <a:off x="557212" y="4634747"/>
            <a:ext cx="10561320" cy="795528"/>
          </a:xfrm>
        </p:spPr>
        <p:txBody>
          <a:bodyPr rIns="0" anchor="b" anchorCtr="0"/>
          <a:lstStyle>
            <a:lvl1pPr>
              <a:lnSpc>
                <a:spcPct val="90000"/>
              </a:lnSpc>
              <a:defRPr sz="4000">
                <a:solidFill>
                  <a:schemeClr val="bg1"/>
                </a:solidFill>
              </a:defRPr>
            </a:lvl1pPr>
          </a:lstStyle>
          <a:p>
            <a:r>
              <a:rPr lang="en-US"/>
              <a:t>Click to add title</a:t>
            </a:r>
          </a:p>
        </p:txBody>
      </p:sp>
      <p:sp>
        <p:nvSpPr>
          <p:cNvPr id="8" name="Subtitle 2">
            <a:extLst>
              <a:ext uri="{FF2B5EF4-FFF2-40B4-BE49-F238E27FC236}">
                <a16:creationId xmlns:a16="http://schemas.microsoft.com/office/drawing/2014/main" id="{85EBBC54-9455-4FAF-8A7A-A2C1CCBAE409}"/>
              </a:ext>
            </a:extLst>
          </p:cNvPr>
          <p:cNvSpPr>
            <a:spLocks noGrp="1"/>
          </p:cNvSpPr>
          <p:nvPr>
            <p:ph type="subTitle" idx="1" hasCustomPrompt="1"/>
          </p:nvPr>
        </p:nvSpPr>
        <p:spPr>
          <a:xfrm>
            <a:off x="557212" y="5578043"/>
            <a:ext cx="10561320" cy="488460"/>
          </a:xfrm>
        </p:spPr>
        <p:txBody>
          <a:bodyPr/>
          <a:lstStyle>
            <a:lvl1pPr marL="0" indent="0" algn="l">
              <a:spcBef>
                <a:spcPts val="0"/>
              </a:spcBef>
              <a:buNone/>
              <a:defRPr sz="1500" b="1">
                <a:solidFill>
                  <a:schemeClr val="bg1"/>
                </a:solidFill>
              </a:defRPr>
            </a:lvl1pPr>
            <a:lvl2pPr marL="0" indent="0" algn="l">
              <a:spcBef>
                <a:spcPts val="0"/>
              </a:spcBef>
              <a:buNone/>
              <a:defRPr>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3499" y="6371584"/>
            <a:ext cx="2798064" cy="201168"/>
          </a:xfrm>
          <a:prstGeom prst="rect">
            <a:avLst/>
          </a:prstGeom>
        </p:spPr>
        <p:txBody>
          <a:bodyPr>
            <a:noAutofit/>
          </a:bodyPr>
          <a:lstStyle>
            <a:lvl1pPr algn="r">
              <a:defRPr sz="1200" b="0">
                <a:solidFill>
                  <a:schemeClr val="bg1"/>
                </a:solidFill>
                <a:latin typeface="+mn-lt"/>
              </a:defRPr>
            </a:lvl1pPr>
            <a:lvl2pPr algn="r">
              <a:defRPr b="1">
                <a:solidFill>
                  <a:schemeClr val="bg1"/>
                </a:solidFill>
                <a:latin typeface="+mn-lt"/>
              </a:defRPr>
            </a:lvl2pPr>
          </a:lstStyle>
          <a:p>
            <a:pPr lvl="0"/>
            <a:r>
              <a:rPr lang="en-US"/>
              <a:t>Click to add date</a:t>
            </a:r>
          </a:p>
          <a:p>
            <a:pPr lvl="1"/>
            <a:endParaRPr lang="en-US"/>
          </a:p>
        </p:txBody>
      </p:sp>
      <p:pic>
        <p:nvPicPr>
          <p:cNvPr id="13" name="Graphic 12" descr="CVS Health logo.">
            <a:extLst>
              <a:ext uri="{FF2B5EF4-FFF2-40B4-BE49-F238E27FC236}">
                <a16:creationId xmlns:a16="http://schemas.microsoft.com/office/drawing/2014/main" id="{5669E773-2D25-4E2A-A2CC-EB0688AE5B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26302220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7" hasCustomPrompt="1"/>
          </p:nvPr>
        </p:nvSpPr>
        <p:spPr>
          <a:xfrm>
            <a:off x="557784" y="4379002"/>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95320D2B-25CE-401D-AF25-18BF33EDD6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
        <p:nvSpPr>
          <p:cNvPr id="5" name="Picture Placeholder 6">
            <a:extLst>
              <a:ext uri="{FF2B5EF4-FFF2-40B4-BE49-F238E27FC236}">
                <a16:creationId xmlns:a16="http://schemas.microsoft.com/office/drawing/2014/main" id="{9EBE87D4-5164-4D82-9272-C823D804D719}"/>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30124606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7 Parter-brand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F5A7F6-20C2-4507-801C-E1C205928513}"/>
              </a:ext>
            </a:extLst>
          </p:cNvPr>
          <p:cNvSpPr>
            <a:spLocks noGrp="1"/>
          </p:cNvSpPr>
          <p:nvPr>
            <p:ph type="ctrTitle" hasCustomPrompt="1"/>
          </p:nvPr>
        </p:nvSpPr>
        <p:spPr>
          <a:xfrm>
            <a:off x="557786" y="1637977"/>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2" name="Text Placeholder 4">
            <a:extLst>
              <a:ext uri="{FF2B5EF4-FFF2-40B4-BE49-F238E27FC236}">
                <a16:creationId xmlns:a16="http://schemas.microsoft.com/office/drawing/2014/main" id="{CD005736-4228-4541-9830-748A037770AC}"/>
              </a:ext>
            </a:extLst>
          </p:cNvPr>
          <p:cNvSpPr>
            <a:spLocks noGrp="1"/>
          </p:cNvSpPr>
          <p:nvPr>
            <p:ph type="body" sz="quarter" idx="17" hasCustomPrompt="1"/>
          </p:nvPr>
        </p:nvSpPr>
        <p:spPr>
          <a:xfrm>
            <a:off x="557784" y="3886593"/>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3" name="Graphic 12" descr="CVS Health logo.">
            <a:extLst>
              <a:ext uri="{FF2B5EF4-FFF2-40B4-BE49-F238E27FC236}">
                <a16:creationId xmlns:a16="http://schemas.microsoft.com/office/drawing/2014/main" id="{23593BEE-172F-4A3B-8A76-6967A64A44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5836062"/>
            <a:ext cx="2871788" cy="350455"/>
          </a:xfrm>
          <a:prstGeom prst="rect">
            <a:avLst/>
          </a:prstGeom>
        </p:spPr>
      </p:pic>
      <p:sp>
        <p:nvSpPr>
          <p:cNvPr id="3" name="Picture Placeholder 2">
            <a:extLst>
              <a:ext uri="{FF2B5EF4-FFF2-40B4-BE49-F238E27FC236}">
                <a16:creationId xmlns:a16="http://schemas.microsoft.com/office/drawing/2014/main" id="{356871D9-AE12-49B5-A916-42628F61B8D9}"/>
              </a:ext>
            </a:extLst>
          </p:cNvPr>
          <p:cNvSpPr>
            <a:spLocks noGrp="1"/>
          </p:cNvSpPr>
          <p:nvPr>
            <p:ph type="pic" sz="quarter" idx="21" hasCustomPrompt="1"/>
          </p:nvPr>
        </p:nvSpPr>
        <p:spPr>
          <a:xfrm>
            <a:off x="549204" y="566377"/>
            <a:ext cx="1463040" cy="649224"/>
          </a:xfrm>
          <a:solidFill>
            <a:schemeClr val="bg2"/>
          </a:solidFill>
        </p:spPr>
        <p:txBody>
          <a:bodyPr anchor="ctr"/>
          <a:lstStyle>
            <a:lvl1pPr algn="ctr">
              <a:defRPr sz="1100"/>
            </a:lvl1pPr>
          </a:lstStyle>
          <a:p>
            <a:r>
              <a:rPr lang="en-US"/>
              <a:t>PARTNER LOGO</a:t>
            </a:r>
          </a:p>
        </p:txBody>
      </p:sp>
      <p:sp>
        <p:nvSpPr>
          <p:cNvPr id="6" name="Picture Placeholder 6">
            <a:extLst>
              <a:ext uri="{FF2B5EF4-FFF2-40B4-BE49-F238E27FC236}">
                <a16:creationId xmlns:a16="http://schemas.microsoft.com/office/drawing/2014/main" id="{466ABCE3-7885-437A-89A0-8897D7868BDE}"/>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26189453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Agenda</a:t>
            </a:r>
          </a:p>
        </p:txBody>
      </p:sp>
      <p:sp>
        <p:nvSpPr>
          <p:cNvPr id="5" name="Text Placeholder 4"/>
          <p:cNvSpPr>
            <a:spLocks noGrp="1"/>
          </p:cNvSpPr>
          <p:nvPr>
            <p:ph type="body" sz="quarter" idx="15" hasCustomPrompt="1"/>
          </p:nvPr>
        </p:nvSpPr>
        <p:spPr>
          <a:xfrm>
            <a:off x="557784" y="1755739"/>
            <a:ext cx="8586216" cy="3985305"/>
          </a:xfrm>
        </p:spPr>
        <p:txBody>
          <a:bodyPr/>
          <a:lstStyle>
            <a:lvl1pPr>
              <a:lnSpc>
                <a:spcPct val="100000"/>
              </a:lnSpc>
              <a:spcBef>
                <a:spcPts val="1800"/>
              </a:spcBef>
              <a:spcAft>
                <a:spcPts val="0"/>
              </a:spcAft>
              <a:defRPr sz="1800" b="1">
                <a:solidFill>
                  <a:schemeClr val="tx2"/>
                </a:solidFill>
                <a:latin typeface="+mn-lt"/>
              </a:defRPr>
            </a:lvl1pPr>
            <a:lvl2pPr marL="0" indent="0">
              <a:spcBef>
                <a:spcPts val="0"/>
              </a:spcBef>
              <a:spcAft>
                <a:spcPts val="0"/>
              </a:spcAft>
              <a:buNone/>
              <a:defRPr sz="1300">
                <a:solidFill>
                  <a:schemeClr val="tx2"/>
                </a:solidFill>
                <a:latin typeface="+mn-lt"/>
              </a:defRPr>
            </a:lvl2pPr>
            <a:lvl3pPr marL="177800" indent="-177800">
              <a:spcBef>
                <a:spcPts val="600"/>
              </a:spcBef>
              <a:buFont typeface="Arial" panose="020B0604020202020204" pitchFamily="34" charset="0"/>
              <a:buChar char="•"/>
              <a:defRPr sz="1300" baseline="0">
                <a:latin typeface="+mn-lt"/>
              </a:defRPr>
            </a:lvl3pPr>
            <a:lvl4pPr marL="342900" indent="-165100">
              <a:spcBef>
                <a:spcPts val="600"/>
              </a:spcBef>
              <a:buFont typeface="Arial" panose="020B0604020202020204" pitchFamily="34" charset="0"/>
              <a:buChar char="–"/>
              <a:defRPr sz="1300" baseline="0">
                <a:latin typeface="+mn-lt"/>
              </a:defRPr>
            </a:lvl4pPr>
            <a:lvl5pPr marL="520700" indent="-177800">
              <a:spcBef>
                <a:spcPts val="600"/>
              </a:spcBef>
              <a:buFont typeface="Arial" panose="020B0604020202020204" pitchFamily="34" charset="0"/>
              <a:buChar char="•"/>
              <a:defRPr sz="1300">
                <a:latin typeface="+mn-lt"/>
              </a:defRPr>
            </a:lvl5pPr>
            <a:lvl6pPr marL="685800" indent="-165100">
              <a:spcBef>
                <a:spcPts val="600"/>
              </a:spcBef>
              <a:buFont typeface="Arial" panose="020B0604020202020204" pitchFamily="34" charset="0"/>
              <a:buChar char="–"/>
              <a:defRPr sz="1300" baseline="0">
                <a:latin typeface="+mn-lt"/>
              </a:defRPr>
            </a:lvl6pPr>
            <a:lvl7pPr marL="863600" indent="-177800">
              <a:spcBef>
                <a:spcPts val="600"/>
              </a:spcBef>
              <a:buFont typeface="Arial" panose="020B0604020202020204" pitchFamily="34" charset="0"/>
              <a:buChar char="•"/>
              <a:defRPr sz="1300">
                <a:latin typeface="+mn-lt"/>
              </a:defRPr>
            </a:lvl7pPr>
            <a:lvl8pPr marL="1028700" indent="-165100">
              <a:spcBef>
                <a:spcPts val="600"/>
              </a:spcBef>
              <a:buFont typeface="Arial" panose="020B0604020202020204" pitchFamily="34" charset="0"/>
              <a:buChar char="–"/>
              <a:defRPr sz="1300">
                <a:latin typeface="+mn-lt"/>
              </a:defRPr>
            </a:lvl8pPr>
            <a:lvl9pPr marL="1206500" indent="-177800">
              <a:spcBef>
                <a:spcPts val="600"/>
              </a:spcBef>
              <a:buFont typeface="Arial" panose="020B0604020202020204" pitchFamily="34" charset="0"/>
              <a:buChar char="•"/>
              <a:defRPr sz="1300" baseline="0">
                <a:latin typeface="+mn-lt"/>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1205854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61DB31-BA0E-469A-88AC-4C37BFB0BE7E}"/>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Agenda</a:t>
            </a:r>
          </a:p>
        </p:txBody>
      </p:sp>
      <p:sp>
        <p:nvSpPr>
          <p:cNvPr id="4" name="Text Placeholder 19">
            <a:extLst>
              <a:ext uri="{FF2B5EF4-FFF2-40B4-BE49-F238E27FC236}">
                <a16:creationId xmlns:a16="http://schemas.microsoft.com/office/drawing/2014/main" id="{CD3DA619-C657-4377-909C-6D3A110F550F}"/>
              </a:ext>
            </a:extLst>
          </p:cNvPr>
          <p:cNvSpPr>
            <a:spLocks noGrp="1"/>
          </p:cNvSpPr>
          <p:nvPr>
            <p:ph type="body" sz="quarter" idx="10" hasCustomPrompt="1"/>
          </p:nvPr>
        </p:nvSpPr>
        <p:spPr>
          <a:xfrm>
            <a:off x="1513257" y="1756548"/>
            <a:ext cx="3913633"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6" name="Text Placeholder 19">
            <a:extLst>
              <a:ext uri="{FF2B5EF4-FFF2-40B4-BE49-F238E27FC236}">
                <a16:creationId xmlns:a16="http://schemas.microsoft.com/office/drawing/2014/main" id="{99D62640-4C2F-4EEE-8702-E19D55A9718A}"/>
              </a:ext>
            </a:extLst>
          </p:cNvPr>
          <p:cNvSpPr>
            <a:spLocks noGrp="1"/>
          </p:cNvSpPr>
          <p:nvPr>
            <p:ph type="body" sz="quarter" idx="11" hasCustomPrompt="1"/>
          </p:nvPr>
        </p:nvSpPr>
        <p:spPr>
          <a:xfrm>
            <a:off x="6291452" y="1756548"/>
            <a:ext cx="3911512"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Tree>
    <p:extLst>
      <p:ext uri="{BB962C8B-B14F-4D97-AF65-F5344CB8AC3E}">
        <p14:creationId xmlns:p14="http://schemas.microsoft.com/office/powerpoint/2010/main" val="27593010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a:defRPr sz="3200" b="1">
                <a:solidFill>
                  <a:schemeClr val="accent2"/>
                </a:solidFill>
                <a:latin typeface="+mj-lt"/>
              </a:defRPr>
            </a:lvl1pPr>
          </a:lstStyle>
          <a:p>
            <a:r>
              <a:rPr lang="en-US"/>
              <a:t>Click to edit title for divider</a:t>
            </a:r>
          </a:p>
        </p:txBody>
      </p:sp>
    </p:spTree>
    <p:extLst>
      <p:ext uri="{BB962C8B-B14F-4D97-AF65-F5344CB8AC3E}">
        <p14:creationId xmlns:p14="http://schemas.microsoft.com/office/powerpoint/2010/main" val="18115016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0" y="0"/>
            <a:ext cx="121888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176105867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0" y="0"/>
            <a:ext cx="12188825"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6285779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userDrawn="1"/>
        </p:nvPicPr>
        <p:blipFill rotWithShape="1">
          <a:blip r:embed="rId2"/>
          <a:srcRect l="444" t="-1" b="507"/>
          <a:stretch/>
        </p:blipFill>
        <p:spPr>
          <a:xfrm>
            <a:off x="-64" y="0"/>
            <a:ext cx="12188952"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accent2"/>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91546371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 dark">
    <p:spTree>
      <p:nvGrpSpPr>
        <p:cNvPr id="1" name=""/>
        <p:cNvGrpSpPr/>
        <p:nvPr/>
      </p:nvGrpSpPr>
      <p:grpSpPr>
        <a:xfrm>
          <a:off x="0" y="0"/>
          <a:ext cx="0" cy="0"/>
          <a:chOff x="0" y="0"/>
          <a:chExt cx="0" cy="0"/>
        </a:xfrm>
      </p:grpSpPr>
      <p:pic>
        <p:nvPicPr>
          <p:cNvPr id="3" name="Picture 2" descr="Dark heart pattern background.">
            <a:extLst>
              <a:ext uri="{FF2B5EF4-FFF2-40B4-BE49-F238E27FC236}">
                <a16:creationId xmlns:a16="http://schemas.microsoft.com/office/drawing/2014/main" id="{A370D62A-AB1A-457C-AF9D-8363B2583D12}"/>
              </a:ext>
            </a:extLst>
          </p:cNvPr>
          <p:cNvPicPr>
            <a:picLocks noChangeAspect="1"/>
          </p:cNvPicPr>
          <p:nvPr userDrawn="1"/>
        </p:nvPicPr>
        <p:blipFill>
          <a:blip r:embed="rId2"/>
          <a:stretch>
            <a:fillRect/>
          </a:stretch>
        </p:blipFill>
        <p:spPr>
          <a:xfrm>
            <a:off x="-15469" y="-9144"/>
            <a:ext cx="12219762" cy="6876288"/>
          </a:xfrm>
          <a:prstGeom prst="rect">
            <a:avLst/>
          </a:prstGeom>
        </p:spPr>
      </p:pic>
      <p:sp>
        <p:nvSpPr>
          <p:cNvPr id="4" name="Title 1">
            <a:extLst>
              <a:ext uri="{FF2B5EF4-FFF2-40B4-BE49-F238E27FC236}">
                <a16:creationId xmlns:a16="http://schemas.microsoft.com/office/drawing/2014/main" id="{ABD1AEB8-3322-4E67-A702-83F309202013}"/>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1504413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67FAB20-8704-40ED-BC6D-0EE8309B35A4}"/>
              </a:ext>
            </a:extLst>
          </p:cNvPr>
          <p:cNvSpPr>
            <a:spLocks noGrp="1"/>
          </p:cNvSpPr>
          <p:nvPr>
            <p:ph type="pic" sz="quarter" idx="10" hasCustomPrompt="1"/>
          </p:nvPr>
        </p:nvSpPr>
        <p:spPr>
          <a:xfrm>
            <a:off x="0" y="0"/>
            <a:ext cx="12188825"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sp>
        <p:nvSpPr>
          <p:cNvPr id="14" name="Rectangle 13">
            <a:extLst>
              <a:ext uri="{FF2B5EF4-FFF2-40B4-BE49-F238E27FC236}">
                <a16:creationId xmlns:a16="http://schemas.microsoft.com/office/drawing/2014/main" id="{A8475144-A8AF-4C31-A022-05A109EC64D7}"/>
              </a:ext>
            </a:extLst>
          </p:cNvPr>
          <p:cNvSpPr/>
          <p:nvPr userDrawn="1"/>
        </p:nvSpPr>
        <p:spPr>
          <a:xfrm>
            <a:off x="0" y="4350553"/>
            <a:ext cx="12188825" cy="2507447"/>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n-lt"/>
            </a:endParaRPr>
          </a:p>
        </p:txBody>
      </p:sp>
      <p:sp>
        <p:nvSpPr>
          <p:cNvPr id="2" name="Title 1"/>
          <p:cNvSpPr>
            <a:spLocks noGrp="1"/>
          </p:cNvSpPr>
          <p:nvPr>
            <p:ph type="ctrTitle" hasCustomPrompt="1"/>
          </p:nvPr>
        </p:nvSpPr>
        <p:spPr>
          <a:xfrm>
            <a:off x="557212" y="4634747"/>
            <a:ext cx="10561320" cy="795528"/>
          </a:xfrm>
        </p:spPr>
        <p:txBody>
          <a:bodyPr rIns="0" anchor="b" anchorCtr="0"/>
          <a:lstStyle>
            <a:lvl1pPr>
              <a:lnSpc>
                <a:spcPct val="90000"/>
              </a:lnSpc>
              <a:defRPr sz="4000">
                <a:solidFill>
                  <a:schemeClr val="bg1"/>
                </a:solidFill>
              </a:defRPr>
            </a:lvl1pPr>
          </a:lstStyle>
          <a:p>
            <a:r>
              <a:rPr lang="en-US"/>
              <a:t>Click to add title</a:t>
            </a:r>
          </a:p>
        </p:txBody>
      </p:sp>
      <p:sp>
        <p:nvSpPr>
          <p:cNvPr id="8" name="Subtitle 2">
            <a:extLst>
              <a:ext uri="{FF2B5EF4-FFF2-40B4-BE49-F238E27FC236}">
                <a16:creationId xmlns:a16="http://schemas.microsoft.com/office/drawing/2014/main" id="{85EBBC54-9455-4FAF-8A7A-A2C1CCBAE409}"/>
              </a:ext>
            </a:extLst>
          </p:cNvPr>
          <p:cNvSpPr>
            <a:spLocks noGrp="1"/>
          </p:cNvSpPr>
          <p:nvPr>
            <p:ph type="subTitle" idx="1" hasCustomPrompt="1"/>
          </p:nvPr>
        </p:nvSpPr>
        <p:spPr>
          <a:xfrm>
            <a:off x="557212" y="5578043"/>
            <a:ext cx="10561320" cy="488460"/>
          </a:xfrm>
        </p:spPr>
        <p:txBody>
          <a:bodyPr/>
          <a:lstStyle>
            <a:lvl1pPr marL="0" indent="0" algn="l">
              <a:spcBef>
                <a:spcPts val="0"/>
              </a:spcBef>
              <a:buNone/>
              <a:defRPr sz="1500" b="1">
                <a:solidFill>
                  <a:schemeClr val="bg1"/>
                </a:solidFill>
              </a:defRPr>
            </a:lvl1pPr>
            <a:lvl2pPr marL="0" indent="0" algn="l">
              <a:spcBef>
                <a:spcPts val="0"/>
              </a:spcBef>
              <a:buNone/>
              <a:defRPr>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3499" y="6371584"/>
            <a:ext cx="2798064" cy="201168"/>
          </a:xfrm>
          <a:prstGeom prst="rect">
            <a:avLst/>
          </a:prstGeom>
        </p:spPr>
        <p:txBody>
          <a:bodyPr>
            <a:noAutofit/>
          </a:bodyPr>
          <a:lstStyle>
            <a:lvl1pPr algn="r">
              <a:defRPr sz="1200" b="0">
                <a:solidFill>
                  <a:schemeClr val="bg1"/>
                </a:solidFill>
                <a:latin typeface="+mn-lt"/>
              </a:defRPr>
            </a:lvl1pPr>
            <a:lvl2pPr algn="r">
              <a:defRPr b="1">
                <a:solidFill>
                  <a:schemeClr val="bg1"/>
                </a:solidFill>
                <a:latin typeface="+mn-lt"/>
              </a:defRPr>
            </a:lvl2pPr>
          </a:lstStyle>
          <a:p>
            <a:pPr lvl="0"/>
            <a:r>
              <a:rPr lang="en-US"/>
              <a:t>Click to add date</a:t>
            </a:r>
          </a:p>
          <a:p>
            <a:pPr lvl="1"/>
            <a:endParaRPr lang="en-US"/>
          </a:p>
        </p:txBody>
      </p:sp>
      <p:pic>
        <p:nvPicPr>
          <p:cNvPr id="13" name="Graphic 12" descr="CVS Health logo.">
            <a:extLst>
              <a:ext uri="{FF2B5EF4-FFF2-40B4-BE49-F238E27FC236}">
                <a16:creationId xmlns:a16="http://schemas.microsoft.com/office/drawing/2014/main" id="{5669E773-2D25-4E2A-A2CC-EB0688AE5B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1009569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784" y="1767532"/>
            <a:ext cx="8586216" cy="3977640"/>
          </a:xfrm>
        </p:spPr>
        <p:txBody>
          <a:bodyPr/>
          <a:lstStyle>
            <a:lvl1pPr>
              <a:defRPr cap="none" baseline="0">
                <a:solidFill>
                  <a:schemeClr val="tx2"/>
                </a:solidFill>
              </a:defRPr>
            </a:lvl1pPr>
            <a:lvl2pPr>
              <a:defRPr>
                <a:solidFill>
                  <a:schemeClr val="tx2"/>
                </a:solidFill>
              </a:defRPr>
            </a:lvl2pPr>
            <a:lvl3pPr>
              <a:defRPr baseline="0">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7413470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784" y="1767532"/>
            <a:ext cx="8586216" cy="3977640"/>
          </a:xfrm>
        </p:spPr>
        <p:txBody>
          <a:bodyPr/>
          <a:lstStyle>
            <a:lvl1pPr>
              <a:lnSpc>
                <a:spcPct val="100000"/>
              </a:lnSpc>
              <a:buClr>
                <a:schemeClr val="tx1"/>
              </a:buClr>
              <a:defRPr sz="1800" b="1" cap="none" baseline="0">
                <a:solidFill>
                  <a:schemeClr val="tx2"/>
                </a:solidFill>
                <a:latin typeface="+mn-lt"/>
              </a:defRPr>
            </a:lvl1pPr>
            <a:lvl2pPr marL="0" indent="0">
              <a:buClr>
                <a:schemeClr val="tx1"/>
              </a:buClr>
              <a:buNone/>
              <a:defRPr sz="1300" baseline="0">
                <a:solidFill>
                  <a:schemeClr val="tx2"/>
                </a:solidFill>
              </a:defRPr>
            </a:lvl2pPr>
            <a:lvl3pPr marL="171450" indent="-171450">
              <a:spcBef>
                <a:spcPts val="1200"/>
              </a:spcBef>
              <a:buClr>
                <a:schemeClr val="tx1"/>
              </a:buClr>
              <a:buFont typeface="Arial" panose="020B0604020202020204" pitchFamily="34" charset="0"/>
              <a:buChar char="•"/>
              <a:defRPr sz="1300" baseline="0">
                <a:solidFill>
                  <a:schemeClr val="tx2"/>
                </a:solidFill>
              </a:defRPr>
            </a:lvl3pPr>
            <a:lvl4pPr marL="342900" indent="-171450">
              <a:buClr>
                <a:schemeClr val="tx1"/>
              </a:buClr>
              <a:buFont typeface="Arial" panose="020B0604020202020204" pitchFamily="34" charset="0"/>
              <a:buChar char="–"/>
              <a:defRPr sz="1300" baseline="0">
                <a:solidFill>
                  <a:schemeClr val="tx2"/>
                </a:solidFill>
              </a:defRPr>
            </a:lvl4pPr>
            <a:lvl5pPr marL="515938" indent="-173038">
              <a:buClr>
                <a:schemeClr val="tx1"/>
              </a:buClr>
              <a:buFont typeface="Arial" panose="020B0604020202020204" pitchFamily="34" charset="0"/>
              <a:buChar char="•"/>
              <a:defRPr sz="1300">
                <a:solidFill>
                  <a:schemeClr val="tx2"/>
                </a:solidFill>
              </a:defRPr>
            </a:lvl5pPr>
            <a:lvl6pPr marL="687388"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27375888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two-column layout</a:t>
            </a:r>
          </a:p>
        </p:txBody>
      </p:sp>
      <p:sp>
        <p:nvSpPr>
          <p:cNvPr id="3" name="Content Placeholder 2"/>
          <p:cNvSpPr>
            <a:spLocks noGrp="1"/>
          </p:cNvSpPr>
          <p:nvPr>
            <p:ph sz="half" idx="1" hasCustomPrompt="1"/>
          </p:nvPr>
        </p:nvSpPr>
        <p:spPr bwMode="gray">
          <a:xfrm>
            <a:off x="557784" y="1767532"/>
            <a:ext cx="5237114"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Content Placeholder 2"/>
          <p:cNvSpPr>
            <a:spLocks noGrp="1"/>
          </p:cNvSpPr>
          <p:nvPr>
            <p:ph sz="half" idx="10" hasCustomPrompt="1"/>
          </p:nvPr>
        </p:nvSpPr>
        <p:spPr bwMode="gray">
          <a:xfrm>
            <a:off x="6382512" y="1767532"/>
            <a:ext cx="5237114"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6727222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three-column layout</a:t>
            </a:r>
          </a:p>
        </p:txBody>
      </p:sp>
      <p:sp>
        <p:nvSpPr>
          <p:cNvPr id="3" name="Content Placeholder 2"/>
          <p:cNvSpPr>
            <a:spLocks noGrp="1"/>
          </p:cNvSpPr>
          <p:nvPr>
            <p:ph sz="half" idx="1" hasCustomPrompt="1"/>
          </p:nvPr>
        </p:nvSpPr>
        <p:spPr bwMode="gray">
          <a:xfrm>
            <a:off x="557784"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6" name="Content Placeholder 2"/>
          <p:cNvSpPr>
            <a:spLocks noGrp="1"/>
          </p:cNvSpPr>
          <p:nvPr>
            <p:ph sz="half" idx="10" hasCustomPrompt="1"/>
          </p:nvPr>
        </p:nvSpPr>
        <p:spPr bwMode="gray">
          <a:xfrm>
            <a:off x="4370832"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1" hasCustomPrompt="1"/>
          </p:nvPr>
        </p:nvSpPr>
        <p:spPr bwMode="gray">
          <a:xfrm>
            <a:off x="8183880"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19111078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four-column layout</a:t>
            </a:r>
          </a:p>
        </p:txBody>
      </p:sp>
      <p:sp>
        <p:nvSpPr>
          <p:cNvPr id="3" name="Content Placeholder 2"/>
          <p:cNvSpPr>
            <a:spLocks noGrp="1"/>
          </p:cNvSpPr>
          <p:nvPr>
            <p:ph sz="half" idx="1" hasCustomPrompt="1"/>
          </p:nvPr>
        </p:nvSpPr>
        <p:spPr bwMode="gray">
          <a:xfrm>
            <a:off x="557784"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0" hasCustomPrompt="1"/>
          </p:nvPr>
        </p:nvSpPr>
        <p:spPr bwMode="gray">
          <a:xfrm>
            <a:off x="3410712"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8" name="Content Placeholder 2"/>
          <p:cNvSpPr>
            <a:spLocks noGrp="1"/>
          </p:cNvSpPr>
          <p:nvPr>
            <p:ph sz="half" idx="11" hasCustomPrompt="1"/>
          </p:nvPr>
        </p:nvSpPr>
        <p:spPr bwMode="gray">
          <a:xfrm>
            <a:off x="6254496"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9" name="Content Placeholder 2"/>
          <p:cNvSpPr>
            <a:spLocks noGrp="1"/>
          </p:cNvSpPr>
          <p:nvPr>
            <p:ph sz="half" idx="12" hasCustomPrompt="1"/>
          </p:nvPr>
        </p:nvSpPr>
        <p:spPr bwMode="gray">
          <a:xfrm>
            <a:off x="9098280"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2921953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ve Content Journ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five-column journey layout</a:t>
            </a:r>
          </a:p>
        </p:txBody>
      </p:sp>
      <p:sp>
        <p:nvSpPr>
          <p:cNvPr id="8" name="Content Placeholder 2"/>
          <p:cNvSpPr>
            <a:spLocks noGrp="1"/>
          </p:cNvSpPr>
          <p:nvPr>
            <p:ph sz="half" idx="1" hasCustomPrompt="1"/>
          </p:nvPr>
        </p:nvSpPr>
        <p:spPr bwMode="gray">
          <a:xfrm>
            <a:off x="1064664"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9" name="Content Placeholder 2"/>
          <p:cNvSpPr>
            <a:spLocks noGrp="1"/>
          </p:cNvSpPr>
          <p:nvPr>
            <p:ph sz="half" idx="10" hasCustomPrompt="1"/>
          </p:nvPr>
        </p:nvSpPr>
        <p:spPr bwMode="gray">
          <a:xfrm>
            <a:off x="3152826"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1" name="Content Placeholder 2"/>
          <p:cNvSpPr>
            <a:spLocks noGrp="1"/>
          </p:cNvSpPr>
          <p:nvPr>
            <p:ph sz="half" idx="11" hasCustomPrompt="1"/>
          </p:nvPr>
        </p:nvSpPr>
        <p:spPr bwMode="gray">
          <a:xfrm>
            <a:off x="5240988"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2" name="Content Placeholder 2"/>
          <p:cNvSpPr>
            <a:spLocks noGrp="1"/>
          </p:cNvSpPr>
          <p:nvPr>
            <p:ph sz="half" idx="12" hasCustomPrompt="1"/>
          </p:nvPr>
        </p:nvSpPr>
        <p:spPr bwMode="gray">
          <a:xfrm>
            <a:off x="7329150"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4" name="Content Placeholder 2"/>
          <p:cNvSpPr>
            <a:spLocks noGrp="1"/>
          </p:cNvSpPr>
          <p:nvPr>
            <p:ph sz="half" idx="13" hasCustomPrompt="1"/>
          </p:nvPr>
        </p:nvSpPr>
        <p:spPr bwMode="gray">
          <a:xfrm>
            <a:off x="9417312"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Tree>
    <p:extLst>
      <p:ext uri="{BB962C8B-B14F-4D97-AF65-F5344CB8AC3E}">
        <p14:creationId xmlns:p14="http://schemas.microsoft.com/office/powerpoint/2010/main" val="391128323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ull pag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layout</a:t>
            </a:r>
          </a:p>
        </p:txBody>
      </p:sp>
      <p:sp>
        <p:nvSpPr>
          <p:cNvPr id="9"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1569625" y="1752600"/>
            <a:ext cx="9049575" cy="2975735"/>
          </a:xfrm>
        </p:spPr>
        <p:txBody>
          <a:bodyPr/>
          <a:lstStyle>
            <a:lvl1pPr>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115021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with text layout</a:t>
            </a:r>
          </a:p>
        </p:txBody>
      </p:sp>
      <p:sp>
        <p:nvSpPr>
          <p:cNvPr id="13" name="Content Placeholder 2"/>
          <p:cNvSpPr>
            <a:spLocks noGrp="1"/>
          </p:cNvSpPr>
          <p:nvPr>
            <p:ph idx="1" hasCustomPrompt="1"/>
          </p:nvPr>
        </p:nvSpPr>
        <p:spPr bwMode="gray">
          <a:xfrm>
            <a:off x="557783" y="1767531"/>
            <a:ext cx="3438144" cy="297180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None/>
              <a:defRPr baseline="0">
                <a:solidFill>
                  <a:schemeClr val="tx2"/>
                </a:solidFill>
              </a:defRPr>
            </a:lvl2pPr>
            <a:lvl3pPr marL="177800" indent="-177800">
              <a:spcBef>
                <a:spcPts val="1200"/>
              </a:spcBef>
              <a:buClrTx/>
              <a:buFont typeface="Arial" panose="020B0604020202020204" pitchFamily="34" charset="0"/>
              <a:buChar char="•"/>
              <a:defRPr sz="1300" baseline="0">
                <a:solidFill>
                  <a:schemeClr val="tx2"/>
                </a:solidFill>
              </a:defRPr>
            </a:lvl3pPr>
            <a:lvl4pPr marL="342900" indent="-165100">
              <a:buClrTx/>
              <a:buFont typeface="Arial" panose="020B0604020202020204" pitchFamily="34" charset="0"/>
              <a:buChar char="–"/>
              <a:defRPr sz="1300">
                <a:solidFill>
                  <a:schemeClr val="tx2"/>
                </a:solidFill>
              </a:defRPr>
            </a:lvl4pPr>
            <a:lvl5pPr marL="515938" indent="-173038">
              <a:buClrTx/>
              <a:buFont typeface="Arial" panose="020B0604020202020204" pitchFamily="34" charset="0"/>
              <a:buChar char="•"/>
              <a:defRPr sz="1300">
                <a:solidFill>
                  <a:schemeClr val="tx2"/>
                </a:solidFill>
              </a:defRPr>
            </a:lvl5pPr>
            <a:lvl6pPr marL="687388" indent="-171450">
              <a:buClrTx/>
              <a:buFont typeface="Arial" panose="020B0604020202020204" pitchFamily="34" charset="0"/>
              <a:buChar char="–"/>
              <a:defRPr sz="1300">
                <a:solidFill>
                  <a:schemeClr val="tx2"/>
                </a:solidFill>
              </a:defRPr>
            </a:lvl6pPr>
            <a:lvl7pPr marL="860425" indent="-173038">
              <a:buClrTx/>
              <a:buFont typeface="Arial" panose="020B0604020202020204" pitchFamily="34" charset="0"/>
              <a:buChar char="•"/>
              <a:defRPr sz="1300"/>
            </a:lvl7pPr>
            <a:lvl8pPr marL="1031875" indent="-171450">
              <a:buClrTx/>
              <a:buFont typeface="Arial" panose="020B0604020202020204" pitchFamily="34" charset="0"/>
              <a:buChar char="–"/>
              <a:defRPr sz="1300"/>
            </a:lvl8pPr>
            <a:lvl9pPr marL="1203325" indent="-171450">
              <a:buClrTx/>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4446495" y="1764792"/>
            <a:ext cx="7172418" cy="2975735"/>
          </a:xfrm>
        </p:spPr>
        <p:txBody>
          <a:bodyPr>
            <a:noAutofit/>
          </a:bodyPr>
          <a:lstStyle>
            <a:lvl1pPr>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70015569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comparison slide</a:t>
            </a:r>
          </a:p>
        </p:txBody>
      </p:sp>
      <p:sp>
        <p:nvSpPr>
          <p:cNvPr id="15" name="Content Placeholder 3"/>
          <p:cNvSpPr>
            <a:spLocks noGrp="1"/>
          </p:cNvSpPr>
          <p:nvPr>
            <p:ph sz="half" idx="2" hasCustomPrompt="1"/>
          </p:nvPr>
        </p:nvSpPr>
        <p:spPr>
          <a:xfrm>
            <a:off x="1253148" y="3718011"/>
            <a:ext cx="349300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404813" indent="-173038">
              <a:spcBef>
                <a:spcPts val="600"/>
              </a:spcBef>
              <a:buClrTx/>
              <a:buFont typeface="Arial" panose="020B0604020202020204" pitchFamily="34" charset="0"/>
              <a:buChar char="•"/>
              <a:defRPr sz="1600">
                <a:solidFill>
                  <a:schemeClr val="tx2"/>
                </a:solidFill>
              </a:defRPr>
            </a:lvl3pPr>
            <a:lvl4pPr marL="631825" indent="-174625">
              <a:spcBef>
                <a:spcPts val="600"/>
              </a:spcBef>
              <a:buClrTx/>
              <a:buFont typeface="Arial" panose="020B0604020202020204" pitchFamily="34" charset="0"/>
              <a:buChar char="•"/>
              <a:defRPr sz="1600">
                <a:solidFill>
                  <a:schemeClr val="tx2"/>
                </a:solidFill>
              </a:defRPr>
            </a:lvl4pPr>
            <a:lvl5pPr marL="804863" indent="-173038">
              <a:spcBef>
                <a:spcPts val="600"/>
              </a:spcBef>
              <a:buClrTx/>
              <a:buFont typeface="Arial" panose="020B0604020202020204" pitchFamily="34" charset="0"/>
              <a:buChar char="–"/>
              <a:defRPr sz="1600">
                <a:solidFill>
                  <a:schemeClr val="tx2"/>
                </a:solidFill>
              </a:defRPr>
            </a:lvl5pPr>
            <a:lvl6pPr marL="977900" indent="-177800">
              <a:buClrTx/>
              <a:defRPr sz="1600"/>
            </a:lvl6pPr>
            <a:lvl7pPr marL="1143000" indent="-165100">
              <a:buClrTx/>
              <a:defRPr sz="1600"/>
            </a:lvl7pPr>
            <a:lvl8pPr marL="1320800" indent="-177800">
              <a:buClrTx/>
              <a:defRPr sz="1600"/>
            </a:lvl8pPr>
            <a:lvl9pPr>
              <a:defRPr sz="1600"/>
            </a:lvl9pPr>
          </a:lstStyle>
          <a:p>
            <a:pPr lvl="0"/>
            <a:r>
              <a:rPr lang="en-US"/>
              <a:t>Header</a:t>
            </a:r>
          </a:p>
          <a:p>
            <a:pPr lvl="1"/>
            <a:r>
              <a:rPr lang="en-US"/>
              <a:t>First-level</a:t>
            </a:r>
          </a:p>
        </p:txBody>
      </p:sp>
      <p:sp>
        <p:nvSpPr>
          <p:cNvPr id="11" name="Rectangle 10">
            <a:extLst>
              <a:ext uri="{FF2B5EF4-FFF2-40B4-BE49-F238E27FC236}">
                <a16:creationId xmlns:a16="http://schemas.microsoft.com/office/drawing/2014/main" id="{65139F72-CEC0-495F-8477-192D60A880E2}"/>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6" name="Content Placeholder 5"/>
          <p:cNvSpPr>
            <a:spLocks noGrp="1"/>
          </p:cNvSpPr>
          <p:nvPr>
            <p:ph sz="quarter" idx="4" hasCustomPrompt="1"/>
          </p:nvPr>
        </p:nvSpPr>
        <p:spPr>
          <a:xfrm>
            <a:off x="7378375" y="3718011"/>
            <a:ext cx="349300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231775" indent="0">
              <a:spcBef>
                <a:spcPts val="600"/>
              </a:spcBef>
              <a:buClrTx/>
              <a:buFont typeface="Arial" panose="020B0604020202020204" pitchFamily="34" charset="0"/>
              <a:buNone/>
              <a:defRPr sz="1600">
                <a:solidFill>
                  <a:schemeClr val="bg1"/>
                </a:solidFill>
              </a:defRPr>
            </a:lvl3pPr>
            <a:lvl4pPr marL="631825" indent="-174625">
              <a:spcBef>
                <a:spcPts val="600"/>
              </a:spcBef>
              <a:buClrTx/>
              <a:buFont typeface="Arial" panose="020B0604020202020204" pitchFamily="34" charset="0"/>
              <a:buChar char="•"/>
              <a:defRPr sz="1600">
                <a:solidFill>
                  <a:schemeClr val="bg1"/>
                </a:solidFill>
              </a:defRPr>
            </a:lvl4pPr>
            <a:lvl5pPr marL="804863" indent="-173038">
              <a:spcBef>
                <a:spcPts val="600"/>
              </a:spcBef>
              <a:buClrTx/>
              <a:buFont typeface="Arial" panose="020B0604020202020204" pitchFamily="34" charset="0"/>
              <a:buChar char="–"/>
              <a:defRPr sz="1600">
                <a:solidFill>
                  <a:schemeClr val="bg1"/>
                </a:solidFill>
              </a:defRPr>
            </a:lvl5pPr>
            <a:lvl6pPr>
              <a:spcBef>
                <a:spcPts val="600"/>
              </a:spcBef>
              <a:buClrTx/>
              <a:defRPr sz="1600">
                <a:solidFill>
                  <a:schemeClr val="bg1"/>
                </a:solidFill>
              </a:defRPr>
            </a:lvl6pPr>
            <a:lvl7pPr>
              <a:spcBef>
                <a:spcPts val="600"/>
              </a:spcBef>
              <a:buClrTx/>
              <a:defRPr sz="1600">
                <a:solidFill>
                  <a:schemeClr val="bg1"/>
                </a:solidFill>
              </a:defRPr>
            </a:lvl7pPr>
            <a:lvl8pPr>
              <a:spcBef>
                <a:spcPts val="600"/>
              </a:spcBef>
              <a:buClrTx/>
              <a:defRPr sz="1600">
                <a:solidFill>
                  <a:schemeClr val="bg1"/>
                </a:solidFill>
              </a:defRPr>
            </a:lvl8pPr>
            <a:lvl9pPr>
              <a:defRPr sz="1600"/>
            </a:lvl9pPr>
          </a:lstStyle>
          <a:p>
            <a:pPr lvl="0"/>
            <a:r>
              <a:rPr lang="en-US"/>
              <a:t>Header</a:t>
            </a:r>
          </a:p>
          <a:p>
            <a:pPr lvl="1"/>
            <a:r>
              <a:rPr lang="en-US"/>
              <a:t>First-level</a:t>
            </a:r>
          </a:p>
        </p:txBody>
      </p:sp>
      <p:pic>
        <p:nvPicPr>
          <p:cNvPr id="7" name="Graphic 6" descr="CVS Health logo.">
            <a:extLst>
              <a:ext uri="{FF2B5EF4-FFF2-40B4-BE49-F238E27FC236}">
                <a16:creationId xmlns:a16="http://schemas.microsoft.com/office/drawing/2014/main" id="{99394496-8368-4B56-8235-99713340C2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21783106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One pane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F4177E-CDDD-476F-9590-4FA690787A3F}"/>
              </a:ext>
            </a:extLst>
          </p:cNvPr>
          <p:cNvSpPr/>
          <p:nvPr userDrawn="1"/>
        </p:nvSpPr>
        <p:spPr>
          <a:xfrm>
            <a:off x="0" y="0"/>
            <a:ext cx="4057094"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3" name="Title 1">
            <a:extLst>
              <a:ext uri="{FF2B5EF4-FFF2-40B4-BE49-F238E27FC236}">
                <a16:creationId xmlns:a16="http://schemas.microsoft.com/office/drawing/2014/main" id="{7C794590-BFF7-4D91-A4D6-07347CD385E0}"/>
              </a:ext>
            </a:extLst>
          </p:cNvPr>
          <p:cNvSpPr>
            <a:spLocks noGrp="1"/>
          </p:cNvSpPr>
          <p:nvPr>
            <p:ph type="title" hasCustomPrompt="1"/>
          </p:nvPr>
        </p:nvSpPr>
        <p:spPr>
          <a:xfrm>
            <a:off x="579556" y="0"/>
            <a:ext cx="2958302" cy="6425581"/>
          </a:xfrm>
        </p:spPr>
        <p:txBody>
          <a:bodyPr anchor="ctr"/>
          <a:lstStyle>
            <a:lvl1pPr>
              <a:defRPr>
                <a:solidFill>
                  <a:schemeClr val="tx2"/>
                </a:solidFill>
              </a:defRPr>
            </a:lvl1pPr>
          </a:lstStyle>
          <a:p>
            <a:r>
              <a:rPr lang="en-US"/>
              <a:t>Click to add title </a:t>
            </a:r>
            <a:br>
              <a:rPr lang="en-US"/>
            </a:br>
            <a:r>
              <a:rPr lang="en-US"/>
              <a:t>here for one panel comparison slide</a:t>
            </a:r>
          </a:p>
        </p:txBody>
      </p:sp>
      <p:sp>
        <p:nvSpPr>
          <p:cNvPr id="7" name="Content Placeholder 3">
            <a:extLst>
              <a:ext uri="{FF2B5EF4-FFF2-40B4-BE49-F238E27FC236}">
                <a16:creationId xmlns:a16="http://schemas.microsoft.com/office/drawing/2014/main" id="{39BBBC8D-0164-48BE-8C39-97B2E9C688A7}"/>
              </a:ext>
            </a:extLst>
          </p:cNvPr>
          <p:cNvSpPr>
            <a:spLocks noGrp="1"/>
          </p:cNvSpPr>
          <p:nvPr>
            <p:ph sz="half" idx="2" hasCustomPrompt="1"/>
          </p:nvPr>
        </p:nvSpPr>
        <p:spPr bwMode="gray">
          <a:xfrm>
            <a:off x="4906236" y="2971852"/>
            <a:ext cx="2368296" cy="2592183"/>
          </a:xfrm>
        </p:spPr>
        <p:txBody>
          <a:bodyPr vert="horz" lIns="0" tIns="0" rIns="0" bIns="0" rtlCol="0">
            <a:noAutofit/>
          </a:bodyPr>
          <a:lstStyle>
            <a:lvl1pPr algn="ctr">
              <a:lnSpc>
                <a:spcPct val="100000"/>
              </a:lnSpc>
              <a:buClrTx/>
              <a:defRPr lang="en-US" sz="1800" b="1" kern="1200" cap="none" baseline="0" dirty="0">
                <a:solidFill>
                  <a:schemeClr val="accent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8" name="Content Placeholder 3">
            <a:extLst>
              <a:ext uri="{FF2B5EF4-FFF2-40B4-BE49-F238E27FC236}">
                <a16:creationId xmlns:a16="http://schemas.microsoft.com/office/drawing/2014/main" id="{E1CA36B9-1028-43DB-A308-5411C7D185BC}"/>
              </a:ext>
            </a:extLst>
          </p:cNvPr>
          <p:cNvSpPr>
            <a:spLocks noGrp="1"/>
          </p:cNvSpPr>
          <p:nvPr>
            <p:ph sz="half" idx="18" hasCustomPrompt="1"/>
          </p:nvPr>
        </p:nvSpPr>
        <p:spPr bwMode="gray">
          <a:xfrm>
            <a:off x="8969729" y="2971852"/>
            <a:ext cx="2368296" cy="2592183"/>
          </a:xfrm>
        </p:spPr>
        <p:txBody>
          <a:bodyPr vert="horz" lIns="0" tIns="0" rIns="0" bIns="0" rtlCol="0">
            <a:noAutofit/>
          </a:bodyPr>
          <a:lstStyle>
            <a:lvl1pPr algn="ctr">
              <a:lnSpc>
                <a:spcPct val="100000"/>
              </a:lnSpc>
              <a:buClrTx/>
              <a:defRPr lang="en-US" sz="1800" b="1" cap="none" baseline="0" dirty="0" smtClean="0">
                <a:solidFill>
                  <a:schemeClr val="accent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668665DB-9D44-4B88-9F03-E82A2FF5D152}"/>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0" name="Graphic 9" descr="CVS Health logo.">
            <a:extLst>
              <a:ext uri="{FF2B5EF4-FFF2-40B4-BE49-F238E27FC236}">
                <a16:creationId xmlns:a16="http://schemas.microsoft.com/office/drawing/2014/main" id="{4556B8A3-577E-4258-B8ED-A7943CC515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20498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7" hasCustomPrompt="1"/>
          </p:nvPr>
        </p:nvSpPr>
        <p:spPr>
          <a:xfrm>
            <a:off x="557784" y="4379002"/>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95320D2B-25CE-401D-AF25-18BF33EDD6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
        <p:nvSpPr>
          <p:cNvPr id="5" name="Picture Placeholder 6">
            <a:extLst>
              <a:ext uri="{FF2B5EF4-FFF2-40B4-BE49-F238E27FC236}">
                <a16:creationId xmlns:a16="http://schemas.microsoft.com/office/drawing/2014/main" id="{9EBE87D4-5164-4D82-9272-C823D804D719}"/>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15095262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hree point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FACB8A6-3813-48D2-B8CE-038DD1E42B32}"/>
              </a:ext>
            </a:extLst>
          </p:cNvPr>
          <p:cNvSpPr/>
          <p:nvPr userDrawn="1"/>
        </p:nvSpPr>
        <p:spPr>
          <a:xfrm>
            <a:off x="0" y="6241774"/>
            <a:ext cx="5585791" cy="61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3" name="Rectangle 22">
            <a:extLst>
              <a:ext uri="{FF2B5EF4-FFF2-40B4-BE49-F238E27FC236}">
                <a16:creationId xmlns:a16="http://schemas.microsoft.com/office/drawing/2014/main" id="{B5FE79D5-35B2-49F2-B15D-DA1A165F3786}"/>
              </a:ext>
            </a:extLst>
          </p:cNvPr>
          <p:cNvSpPr/>
          <p:nvPr userDrawn="1"/>
        </p:nvSpPr>
        <p:spPr>
          <a:xfrm>
            <a:off x="4061837" y="0"/>
            <a:ext cx="4057094"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2" name="Rectangle 21">
            <a:extLst>
              <a:ext uri="{FF2B5EF4-FFF2-40B4-BE49-F238E27FC236}">
                <a16:creationId xmlns:a16="http://schemas.microsoft.com/office/drawing/2014/main" id="{D8E8E372-A3D9-43BC-A3BE-4011C8DA5B98}"/>
              </a:ext>
            </a:extLst>
          </p:cNvPr>
          <p:cNvSpPr/>
          <p:nvPr userDrawn="1"/>
        </p:nvSpPr>
        <p:spPr>
          <a:xfrm>
            <a:off x="8118931" y="0"/>
            <a:ext cx="406989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5" name="Title 1">
            <a:extLst>
              <a:ext uri="{FF2B5EF4-FFF2-40B4-BE49-F238E27FC236}">
                <a16:creationId xmlns:a16="http://schemas.microsoft.com/office/drawing/2014/main" id="{430E9904-95CA-4355-B234-1DDA8EC1512E}"/>
              </a:ext>
            </a:extLst>
          </p:cNvPr>
          <p:cNvSpPr>
            <a:spLocks noGrp="1"/>
          </p:cNvSpPr>
          <p:nvPr>
            <p:ph type="title" hasCustomPrompt="1"/>
          </p:nvPr>
        </p:nvSpPr>
        <p:spPr>
          <a:xfrm>
            <a:off x="579556" y="0"/>
            <a:ext cx="2958302" cy="6425581"/>
          </a:xfrm>
        </p:spPr>
        <p:txBody>
          <a:bodyPr anchor="ctr"/>
          <a:lstStyle>
            <a:lvl1pPr>
              <a:defRPr>
                <a:solidFill>
                  <a:schemeClr val="tx2"/>
                </a:solidFill>
              </a:defRPr>
            </a:lvl1pPr>
          </a:lstStyle>
          <a:p>
            <a:r>
              <a:rPr lang="en-US"/>
              <a:t>Click to add title here for two panel comparison slide</a:t>
            </a:r>
          </a:p>
        </p:txBody>
      </p:sp>
      <p:sp>
        <p:nvSpPr>
          <p:cNvPr id="21" name="Content Placeholder 3">
            <a:extLst>
              <a:ext uri="{FF2B5EF4-FFF2-40B4-BE49-F238E27FC236}">
                <a16:creationId xmlns:a16="http://schemas.microsoft.com/office/drawing/2014/main" id="{3E63A43E-9184-464B-AD62-08609C3C2EFC}"/>
              </a:ext>
            </a:extLst>
          </p:cNvPr>
          <p:cNvSpPr>
            <a:spLocks noGrp="1"/>
          </p:cNvSpPr>
          <p:nvPr>
            <p:ph sz="half" idx="2" hasCustomPrompt="1"/>
          </p:nvPr>
        </p:nvSpPr>
        <p:spPr bwMode="gray">
          <a:xfrm>
            <a:off x="4906236" y="2971852"/>
            <a:ext cx="2368296" cy="2592183"/>
          </a:xfrm>
        </p:spPr>
        <p:txBody>
          <a:bodyPr vert="horz" lIns="0" tIns="0" rIns="0" bIns="0" rtlCol="0">
            <a:noAutofit/>
          </a:bodyPr>
          <a:lstStyle>
            <a:lvl1pPr algn="ctr">
              <a:lnSpc>
                <a:spcPct val="100000"/>
              </a:lnSpc>
              <a:buClrTx/>
              <a:defRPr lang="en-US" sz="1800" b="1" kern="1200" cap="none" baseline="0" dirty="0">
                <a:solidFill>
                  <a:schemeClr val="tx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24" name="Content Placeholder 3">
            <a:extLst>
              <a:ext uri="{FF2B5EF4-FFF2-40B4-BE49-F238E27FC236}">
                <a16:creationId xmlns:a16="http://schemas.microsoft.com/office/drawing/2014/main" id="{6C89E4A5-6F21-4ECD-BCA6-5B29AF1FC1C0}"/>
              </a:ext>
            </a:extLst>
          </p:cNvPr>
          <p:cNvSpPr>
            <a:spLocks noGrp="1"/>
          </p:cNvSpPr>
          <p:nvPr>
            <p:ph sz="half" idx="18" hasCustomPrompt="1"/>
          </p:nvPr>
        </p:nvSpPr>
        <p:spPr bwMode="gray">
          <a:xfrm>
            <a:off x="8969729" y="2971852"/>
            <a:ext cx="2368296" cy="2592183"/>
          </a:xfrm>
        </p:spPr>
        <p:txBody>
          <a:bodyPr vert="horz" lIns="0" tIns="0" rIns="0" bIns="0" rtlCol="0">
            <a:noAutofit/>
          </a:bodyPr>
          <a:lstStyle>
            <a:lvl1pPr algn="ctr">
              <a:lnSpc>
                <a:spcPct val="100000"/>
              </a:lnSpc>
              <a:buClrTx/>
              <a:defRPr lang="en-US" sz="1800" b="1" cap="none" baseline="0" dirty="0" smtClean="0">
                <a:solidFill>
                  <a:schemeClr val="tx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F5E0B0A3-49E5-4641-8D2C-BC31AF6815C4}"/>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2" name="Graphic 11" descr="CVS Health logo.">
            <a:extLst>
              <a:ext uri="{FF2B5EF4-FFF2-40B4-BE49-F238E27FC236}">
                <a16:creationId xmlns:a16="http://schemas.microsoft.com/office/drawing/2014/main" id="{DE198919-F3A5-469C-A629-47C5826376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48498052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557784" y="1765300"/>
            <a:ext cx="4882896" cy="3977640"/>
          </a:xfrm>
        </p:spPr>
        <p:txBody>
          <a:bodyPr/>
          <a:lstStyle>
            <a:lvl1pPr>
              <a:defRPr cap="none" baseline="0">
                <a:solidFill>
                  <a:schemeClr val="tx2"/>
                </a:solidFill>
              </a:defRPr>
            </a:lvl1pPr>
            <a:lvl2pPr>
              <a:defRPr baseline="0">
                <a:solidFill>
                  <a:schemeClr val="tx2"/>
                </a:solidFill>
              </a:defRPr>
            </a:lvl2pPr>
            <a:lvl3pPr>
              <a:defRPr>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8163FE3F-97F2-42A9-B07A-B67697B4DB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344376849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6738938" y="1765300"/>
            <a:ext cx="4882896" cy="3977640"/>
          </a:xfrm>
        </p:spPr>
        <p:txBody>
          <a:bodyPr/>
          <a:lstStyle>
            <a:lvl1pPr>
              <a:buClrTx/>
              <a:defRPr cap="none" baseline="0">
                <a:solidFill>
                  <a:schemeClr val="tx2"/>
                </a:solidFill>
              </a:defRPr>
            </a:lvl1pPr>
            <a:lvl2pPr>
              <a:buClrTx/>
              <a:defRPr>
                <a:solidFill>
                  <a:schemeClr val="tx2"/>
                </a:solidFill>
              </a:defRPr>
            </a:lvl2pPr>
            <a:lvl3pPr>
              <a:buClrTx/>
              <a:defRPr>
                <a:solidFill>
                  <a:schemeClr val="tx2"/>
                </a:solidFill>
              </a:defRPr>
            </a:lvl3pPr>
            <a:lvl4pPr>
              <a:buClrTx/>
              <a:defRPr>
                <a:solidFill>
                  <a:schemeClr val="tx2"/>
                </a:solidFill>
              </a:defRPr>
            </a:lvl4pPr>
            <a:lvl5pPr>
              <a:buClrTx/>
              <a:defRPr>
                <a:solidFill>
                  <a:schemeClr val="tx2"/>
                </a:solidFill>
              </a:defRPr>
            </a:lvl5pPr>
            <a:lvl6pPr>
              <a:buClrTx/>
              <a:defRPr/>
            </a:lvl6pPr>
            <a:lvl7pPr>
              <a:buClrTx/>
              <a:defRPr/>
            </a:lvl7pPr>
            <a:lvl8pPr>
              <a:buClrTx/>
              <a:defRPr/>
            </a:lvl8pPr>
            <a:lvl9pPr>
              <a:buClrTx/>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0"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37360279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nfographic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557784" y="1767532"/>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8" name="Rectangle 7">
            <a:extLst>
              <a:ext uri="{FF2B5EF4-FFF2-40B4-BE49-F238E27FC236}">
                <a16:creationId xmlns:a16="http://schemas.microsoft.com/office/drawing/2014/main" id="{65139F72-CEC0-495F-8477-192D60A880E2}"/>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pic>
        <p:nvPicPr>
          <p:cNvPr id="7" name="Graphic 6" descr="CVS Health logo.">
            <a:extLst>
              <a:ext uri="{FF2B5EF4-FFF2-40B4-BE49-F238E27FC236}">
                <a16:creationId xmlns:a16="http://schemas.microsoft.com/office/drawing/2014/main" id="{B59DA53D-FB46-42C9-9A73-236B2FE105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0929522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nfographic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6738938" y="1765300"/>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7" name="Rectangle 6">
            <a:extLst>
              <a:ext uri="{FF2B5EF4-FFF2-40B4-BE49-F238E27FC236}">
                <a16:creationId xmlns:a16="http://schemas.microsoft.com/office/drawing/2014/main" id="{65139F72-CEC0-495F-8477-192D60A880E2}"/>
              </a:ext>
            </a:extLst>
          </p:cNvPr>
          <p:cNvSpPr/>
          <p:nvPr userDrawn="1"/>
        </p:nvSpPr>
        <p:spPr>
          <a:xfrm>
            <a:off x="-1"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CB4B9DEE-1CF0-47D1-934E-DB4356D62FF1}"/>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806569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nfographic Righ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272A0B-3F66-4BE5-ABC2-DBBCAA26670E}"/>
              </a:ext>
            </a:extLst>
          </p:cNvPr>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1964CD8D-F9FC-4E28-9F6A-6AB51FF354D5}"/>
              </a:ext>
            </a:extLst>
          </p:cNvPr>
          <p:cNvSpPr>
            <a:spLocks noGrp="1"/>
          </p:cNvSpPr>
          <p:nvPr>
            <p:ph idx="1" hasCustomPrompt="1"/>
          </p:nvPr>
        </p:nvSpPr>
        <p:spPr bwMode="gray">
          <a:xfrm>
            <a:off x="557784" y="1767532"/>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2AA3D8E1-3CCE-42A5-88D6-38F615FADD4D}"/>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pic>
        <p:nvPicPr>
          <p:cNvPr id="6" name="Graphic 5" descr="CVS Health logo.">
            <a:extLst>
              <a:ext uri="{FF2B5EF4-FFF2-40B4-BE49-F238E27FC236}">
                <a16:creationId xmlns:a16="http://schemas.microsoft.com/office/drawing/2014/main" id="{C97A688A-13B1-4480-9A65-4362859F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31517628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nfographic Lef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1167E6-91BB-4319-852F-02EF2DA543CE}"/>
              </a:ext>
            </a:extLst>
          </p:cNvPr>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69A642C1-A41C-40AD-BDFB-B8D181AC8784}"/>
              </a:ext>
            </a:extLst>
          </p:cNvPr>
          <p:cNvSpPr>
            <a:spLocks noGrp="1"/>
          </p:cNvSpPr>
          <p:nvPr>
            <p:ph idx="1" hasCustomPrompt="1"/>
          </p:nvPr>
        </p:nvSpPr>
        <p:spPr bwMode="gray">
          <a:xfrm>
            <a:off x="6738938" y="1765300"/>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12FD3486-B3F5-43BE-9108-5DEA0679272C}"/>
              </a:ext>
            </a:extLst>
          </p:cNvPr>
          <p:cNvSpPr/>
          <p:nvPr userDrawn="1"/>
        </p:nvSpPr>
        <p:spPr>
          <a:xfrm>
            <a:off x="-1"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535CA040-9CF0-49AA-B5D4-DC4BFA2479C1}"/>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9771288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or high impac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1764792"/>
            <a:ext cx="4700016" cy="1463040"/>
          </a:xfrm>
        </p:spPr>
        <p:txBody>
          <a:bodyPr rIns="0" anchor="b"/>
          <a:lstStyle>
            <a:lvl1pPr marL="171450" indent="-171450">
              <a:lnSpc>
                <a:spcPct val="95000"/>
              </a:lnSpc>
              <a:tabLst>
                <a:tab pos="171450" algn="l"/>
              </a:tabLst>
              <a:defRPr>
                <a:solidFill>
                  <a:schemeClr val="tx2"/>
                </a:solidFill>
              </a:defRPr>
            </a:lvl1pPr>
          </a:lstStyle>
          <a:p>
            <a:r>
              <a:rPr lang="en-US"/>
              <a:t>“	Click to add quote with image. Image should reflect the content of the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713232" y="3590382"/>
            <a:ext cx="4572000" cy="161925"/>
          </a:xfrm>
          <a:prstGeom prst="rect">
            <a:avLst/>
          </a:prstGeom>
          <a:noFill/>
        </p:spPr>
        <p:txBody>
          <a:bodyPr>
            <a:noAutofit/>
          </a:bodyPr>
          <a:lstStyle>
            <a:lvl1pPr>
              <a:defRPr sz="1300" cap="none" baseline="0">
                <a:solidFill>
                  <a:schemeClr val="tx2"/>
                </a:solidFill>
              </a:defRPr>
            </a:lvl1pPr>
          </a:lstStyle>
          <a:p>
            <a:pPr lvl="0"/>
            <a:r>
              <a:rPr lang="en-US"/>
              <a:t>Click to add author</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5C21479B-88BC-46B4-90DB-3F9721D742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40741727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or high impa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2213" y="2180108"/>
            <a:ext cx="7168896" cy="1463040"/>
          </a:xfrm>
        </p:spPr>
        <p:txBody>
          <a:bodyPr rIns="0"/>
          <a:lstStyle>
            <a:lvl1pPr>
              <a:defRPr>
                <a:solidFill>
                  <a:schemeClr val="tx2"/>
                </a:solidFill>
              </a:defRPr>
            </a:lvl1pPr>
          </a:lstStyle>
          <a:p>
            <a:r>
              <a:rPr lang="en-US"/>
              <a:t>Click to add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2512213" y="4020921"/>
            <a:ext cx="4572000" cy="161925"/>
          </a:xfrm>
          <a:prstGeom prst="rect">
            <a:avLst/>
          </a:prstGeom>
          <a:noFill/>
        </p:spPr>
        <p:txBody>
          <a:bodyPr>
            <a:noAutofit/>
          </a:bodyPr>
          <a:lstStyle>
            <a:lvl1pPr>
              <a:defRPr sz="1300" cap="all" baseline="0">
                <a:solidFill>
                  <a:schemeClr val="tx2"/>
                </a:solidFill>
              </a:defRPr>
            </a:lvl1pPr>
          </a:lstStyle>
          <a:p>
            <a:pPr lvl="0"/>
            <a:r>
              <a:rPr lang="en-US"/>
              <a:t>click to add AUTHOR</a:t>
            </a:r>
          </a:p>
        </p:txBody>
      </p:sp>
    </p:spTree>
    <p:extLst>
      <p:ext uri="{BB962C8B-B14F-4D97-AF65-F5344CB8AC3E}">
        <p14:creationId xmlns:p14="http://schemas.microsoft.com/office/powerpoint/2010/main" val="17434082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CE5400-9551-4441-A3A1-727FA1855083}"/>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Next steps</a:t>
            </a:r>
          </a:p>
        </p:txBody>
      </p:sp>
      <p:sp>
        <p:nvSpPr>
          <p:cNvPr id="5" name="Content Placeholder 2"/>
          <p:cNvSpPr>
            <a:spLocks noGrp="1"/>
          </p:cNvSpPr>
          <p:nvPr>
            <p:ph sz="half" idx="1" hasCustomPrompt="1"/>
          </p:nvPr>
        </p:nvSpPr>
        <p:spPr bwMode="gray">
          <a:xfrm>
            <a:off x="1970122" y="2110424"/>
            <a:ext cx="2505456"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1</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6" name="Content Placeholder 2"/>
          <p:cNvSpPr>
            <a:spLocks noGrp="1"/>
          </p:cNvSpPr>
          <p:nvPr>
            <p:ph sz="half" idx="10" hasCustomPrompt="1"/>
          </p:nvPr>
        </p:nvSpPr>
        <p:spPr bwMode="gray">
          <a:xfrm>
            <a:off x="4818888" y="2110424"/>
            <a:ext cx="2505456"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2</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10" name="Content Placeholder 2"/>
          <p:cNvSpPr>
            <a:spLocks noGrp="1"/>
          </p:cNvSpPr>
          <p:nvPr>
            <p:ph sz="half" idx="11" hasCustomPrompt="1"/>
          </p:nvPr>
        </p:nvSpPr>
        <p:spPr bwMode="gray">
          <a:xfrm>
            <a:off x="7662672" y="2110424"/>
            <a:ext cx="2505456" cy="3630620"/>
          </a:xfrm>
        </p:spPr>
        <p:txBody>
          <a:bodyPr vert="horz" lIns="0" tIns="0" rIns="0" bIns="0" rtlCol="0">
            <a:noAutofit/>
          </a:bodyPr>
          <a:lstStyle>
            <a:lvl1pPr algn="ctr">
              <a:lnSpc>
                <a:spcPct val="105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3</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Tree>
    <p:extLst>
      <p:ext uri="{BB962C8B-B14F-4D97-AF65-F5344CB8AC3E}">
        <p14:creationId xmlns:p14="http://schemas.microsoft.com/office/powerpoint/2010/main" val="2852093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7 Parter-brand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F5A7F6-20C2-4507-801C-E1C205928513}"/>
              </a:ext>
            </a:extLst>
          </p:cNvPr>
          <p:cNvSpPr>
            <a:spLocks noGrp="1"/>
          </p:cNvSpPr>
          <p:nvPr>
            <p:ph type="ctrTitle" hasCustomPrompt="1"/>
          </p:nvPr>
        </p:nvSpPr>
        <p:spPr>
          <a:xfrm>
            <a:off x="557786" y="1637977"/>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2" name="Text Placeholder 4">
            <a:extLst>
              <a:ext uri="{FF2B5EF4-FFF2-40B4-BE49-F238E27FC236}">
                <a16:creationId xmlns:a16="http://schemas.microsoft.com/office/drawing/2014/main" id="{CD005736-4228-4541-9830-748A037770AC}"/>
              </a:ext>
            </a:extLst>
          </p:cNvPr>
          <p:cNvSpPr>
            <a:spLocks noGrp="1"/>
          </p:cNvSpPr>
          <p:nvPr>
            <p:ph type="body" sz="quarter" idx="17" hasCustomPrompt="1"/>
          </p:nvPr>
        </p:nvSpPr>
        <p:spPr>
          <a:xfrm>
            <a:off x="557784" y="3886593"/>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3" name="Graphic 12" descr="CVS Health logo.">
            <a:extLst>
              <a:ext uri="{FF2B5EF4-FFF2-40B4-BE49-F238E27FC236}">
                <a16:creationId xmlns:a16="http://schemas.microsoft.com/office/drawing/2014/main" id="{23593BEE-172F-4A3B-8A76-6967A64A44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5836062"/>
            <a:ext cx="2871788" cy="350455"/>
          </a:xfrm>
          <a:prstGeom prst="rect">
            <a:avLst/>
          </a:prstGeom>
        </p:spPr>
      </p:pic>
      <p:sp>
        <p:nvSpPr>
          <p:cNvPr id="3" name="Picture Placeholder 2">
            <a:extLst>
              <a:ext uri="{FF2B5EF4-FFF2-40B4-BE49-F238E27FC236}">
                <a16:creationId xmlns:a16="http://schemas.microsoft.com/office/drawing/2014/main" id="{356871D9-AE12-49B5-A916-42628F61B8D9}"/>
              </a:ext>
            </a:extLst>
          </p:cNvPr>
          <p:cNvSpPr>
            <a:spLocks noGrp="1"/>
          </p:cNvSpPr>
          <p:nvPr>
            <p:ph type="pic" sz="quarter" idx="21" hasCustomPrompt="1"/>
          </p:nvPr>
        </p:nvSpPr>
        <p:spPr>
          <a:xfrm>
            <a:off x="549204" y="566377"/>
            <a:ext cx="1463040" cy="649224"/>
          </a:xfrm>
          <a:solidFill>
            <a:schemeClr val="bg2"/>
          </a:solidFill>
        </p:spPr>
        <p:txBody>
          <a:bodyPr anchor="ctr"/>
          <a:lstStyle>
            <a:lvl1pPr algn="ctr">
              <a:defRPr sz="1100"/>
            </a:lvl1pPr>
          </a:lstStyle>
          <a:p>
            <a:r>
              <a:rPr lang="en-US"/>
              <a:t>PARTNER LOGO</a:t>
            </a:r>
          </a:p>
        </p:txBody>
      </p:sp>
      <p:sp>
        <p:nvSpPr>
          <p:cNvPr id="6" name="Picture Placeholder 6">
            <a:extLst>
              <a:ext uri="{FF2B5EF4-FFF2-40B4-BE49-F238E27FC236}">
                <a16:creationId xmlns:a16="http://schemas.microsoft.com/office/drawing/2014/main" id="{466ABCE3-7885-437A-89A0-8897D7868BDE}"/>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20261156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18200F-1EB3-4B0D-BB1C-940C25A49887}"/>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In closing</a:t>
            </a:r>
          </a:p>
        </p:txBody>
      </p:sp>
      <p:sp>
        <p:nvSpPr>
          <p:cNvPr id="4" name="Content Placeholder 2"/>
          <p:cNvSpPr>
            <a:spLocks noGrp="1"/>
          </p:cNvSpPr>
          <p:nvPr>
            <p:ph idx="1" hasCustomPrompt="1"/>
          </p:nvPr>
        </p:nvSpPr>
        <p:spPr bwMode="gray">
          <a:xfrm>
            <a:off x="557784" y="1767532"/>
            <a:ext cx="8586216" cy="397764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FontTx/>
              <a:buNone/>
              <a:defRPr baseline="0">
                <a:solidFill>
                  <a:schemeClr val="tx2"/>
                </a:solidFill>
              </a:defRPr>
            </a:lvl2pPr>
            <a:lvl3pPr marL="173038" indent="-173038">
              <a:buClrTx/>
              <a:buFont typeface="Arial" panose="020B0604020202020204" pitchFamily="34" charset="0"/>
              <a:buChar char="•"/>
              <a:defRPr baseline="0">
                <a:solidFill>
                  <a:schemeClr val="tx2"/>
                </a:solidFill>
              </a:defRPr>
            </a:lvl3pPr>
            <a:lvl4pPr marL="347663" indent="-174625">
              <a:buClrTx/>
              <a:buFont typeface="Arial" panose="020B0604020202020204" pitchFamily="34" charset="0"/>
              <a:buChar char="–"/>
              <a:defRPr>
                <a:solidFill>
                  <a:schemeClr val="tx2"/>
                </a:solidFill>
              </a:defRPr>
            </a:lvl4pPr>
            <a:lvl5pPr marL="509588" indent="-161925">
              <a:buClrTx/>
              <a:buFont typeface="Arial" panose="020B0604020202020204" pitchFamily="34" charset="0"/>
              <a:buChar char="•"/>
              <a:defRPr baseline="0">
                <a:solidFill>
                  <a:schemeClr val="tx2"/>
                </a:solidFill>
              </a:defRPr>
            </a:lvl5pPr>
            <a:lvl6pPr marL="682625" indent="-173038">
              <a:buClrTx/>
              <a:buFont typeface="Arial" panose="020B0604020202020204" pitchFamily="34" charset="0"/>
              <a:buChar char="–"/>
              <a:defRPr/>
            </a:lvl6pPr>
            <a:lvl7pPr marL="857250" indent="-174625">
              <a:buClrTx/>
              <a:buFont typeface="Arial" panose="020B0604020202020204" pitchFamily="34" charset="0"/>
              <a:buChar char="•"/>
              <a:defRPr/>
            </a:lvl7pPr>
            <a:lvl8pPr marL="1030288" indent="-173038">
              <a:buClrTx/>
              <a:buFont typeface="Arial" panose="020B0604020202020204" pitchFamily="34" charset="0"/>
              <a:buChar char="–"/>
              <a:defRPr/>
            </a:lvl8pPr>
            <a:lvl9pPr marL="1203325" indent="-173038">
              <a:buClrTx/>
              <a:buFont typeface="Arial" panose="020B0604020202020204" pitchFamily="34" charset="0"/>
              <a:buChar char="•"/>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3781565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spTree>
    <p:extLst>
      <p:ext uri="{BB962C8B-B14F-4D97-AF65-F5344CB8AC3E}">
        <p14:creationId xmlns:p14="http://schemas.microsoft.com/office/powerpoint/2010/main" val="372211485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22013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1F70-C83F-4915-A55C-CF9D7C4CEB76}"/>
              </a:ext>
            </a:extLst>
          </p:cNvPr>
          <p:cNvSpPr>
            <a:spLocks noGrp="1"/>
          </p:cNvSpPr>
          <p:nvPr>
            <p:ph type="title" hasCustomPrompt="1"/>
          </p:nvPr>
        </p:nvSpPr>
        <p:spPr>
          <a:xfrm>
            <a:off x="557784" y="-344516"/>
            <a:ext cx="11023255" cy="264306"/>
          </a:xfrm>
        </p:spPr>
        <p:txBody>
          <a:bodyPr anchor="b"/>
          <a:lstStyle>
            <a:lvl1pPr>
              <a:defRPr sz="1400"/>
            </a:lvl1pPr>
          </a:lstStyle>
          <a:p>
            <a:r>
              <a:rPr lang="en-US"/>
              <a:t>Title for slide built on the blank accessibility master</a:t>
            </a:r>
          </a:p>
        </p:txBody>
      </p:sp>
    </p:spTree>
    <p:extLst>
      <p:ext uri="{BB962C8B-B14F-4D97-AF65-F5344CB8AC3E}">
        <p14:creationId xmlns:p14="http://schemas.microsoft.com/office/powerpoint/2010/main" val="42681404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D57F1C3-026C-4E29-99D9-D207AB9AE851}"/>
              </a:ext>
            </a:extLst>
          </p:cNvPr>
          <p:cNvSpPr>
            <a:spLocks noGrp="1"/>
          </p:cNvSpPr>
          <p:nvPr>
            <p:ph type="pic" sz="quarter" idx="16" hasCustomPrompt="1"/>
          </p:nvPr>
        </p:nvSpPr>
        <p:spPr>
          <a:xfrm>
            <a:off x="0" y="0"/>
            <a:ext cx="12188825"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8" name="Title 7">
            <a:extLst>
              <a:ext uri="{FF2B5EF4-FFF2-40B4-BE49-F238E27FC236}">
                <a16:creationId xmlns:a16="http://schemas.microsoft.com/office/drawing/2014/main" id="{1C551DC1-11AC-42C9-8CB3-4FB83FD45BC9}"/>
              </a:ext>
            </a:extLst>
          </p:cNvPr>
          <p:cNvSpPr>
            <a:spLocks noGrp="1"/>
          </p:cNvSpPr>
          <p:nvPr>
            <p:ph type="title" hasCustomPrompt="1"/>
          </p:nvPr>
        </p:nvSpPr>
        <p:spPr>
          <a:xfrm>
            <a:off x="847717" y="1188272"/>
            <a:ext cx="3774730" cy="713232"/>
          </a:xfrm>
        </p:spPr>
        <p:txBody>
          <a:bodyPr/>
          <a:lstStyle>
            <a:lvl1pPr>
              <a:defRPr sz="4800">
                <a:solidFill>
                  <a:schemeClr val="bg1"/>
                </a:solidFill>
              </a:defRPr>
            </a:lvl1pPr>
          </a:lstStyle>
          <a:p>
            <a:r>
              <a:rPr lang="en-US"/>
              <a:t>Closing slide</a:t>
            </a:r>
          </a:p>
        </p:txBody>
      </p:sp>
      <p:pic>
        <p:nvPicPr>
          <p:cNvPr id="4" name="Graphic 3" descr="CVS Health logo.">
            <a:extLst>
              <a:ext uri="{FF2B5EF4-FFF2-40B4-BE49-F238E27FC236}">
                <a16:creationId xmlns:a16="http://schemas.microsoft.com/office/drawing/2014/main" id="{4241CE38-4CEB-4E8B-816C-5C169EC9AE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3630218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86AF3C-6D1C-4D8B-80F4-510F140C3483}"/>
              </a:ext>
            </a:extLst>
          </p:cNvPr>
          <p:cNvSpPr>
            <a:spLocks noGrp="1"/>
          </p:cNvSpPr>
          <p:nvPr>
            <p:ph type="title" hasCustomPrompt="1"/>
          </p:nvPr>
        </p:nvSpPr>
        <p:spPr>
          <a:xfrm>
            <a:off x="1098445" y="3017954"/>
            <a:ext cx="9991935" cy="713232"/>
          </a:xfrm>
        </p:spPr>
        <p:txBody>
          <a:bodyPr/>
          <a:lstStyle>
            <a:lvl1pPr algn="ctr">
              <a:defRPr sz="5400">
                <a:solidFill>
                  <a:schemeClr val="accent2"/>
                </a:solidFill>
              </a:defRPr>
            </a:lvl1pPr>
          </a:lstStyle>
          <a:p>
            <a:r>
              <a:rPr lang="en-US"/>
              <a:t>Closing slide</a:t>
            </a:r>
          </a:p>
        </p:txBody>
      </p:sp>
    </p:spTree>
    <p:extLst>
      <p:ext uri="{BB962C8B-B14F-4D97-AF65-F5344CB8AC3E}">
        <p14:creationId xmlns:p14="http://schemas.microsoft.com/office/powerpoint/2010/main" val="42260808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VS logo on white">
    <p:spTree>
      <p:nvGrpSpPr>
        <p:cNvPr id="1" name=""/>
        <p:cNvGrpSpPr/>
        <p:nvPr/>
      </p:nvGrpSpPr>
      <p:grpSpPr>
        <a:xfrm>
          <a:off x="0" y="0"/>
          <a:ext cx="0" cy="0"/>
          <a:chOff x="0" y="0"/>
          <a:chExt cx="0" cy="0"/>
        </a:xfrm>
      </p:grpSpPr>
      <p:pic>
        <p:nvPicPr>
          <p:cNvPr id="12" name="Graphic 11" descr="CVS Health logo.">
            <a:extLst>
              <a:ext uri="{FF2B5EF4-FFF2-40B4-BE49-F238E27FC236}">
                <a16:creationId xmlns:a16="http://schemas.microsoft.com/office/drawing/2014/main" id="{3B724D08-4F05-4A11-9EB9-CD3B1FE611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5581" y="3030093"/>
            <a:ext cx="6537663" cy="797815"/>
          </a:xfrm>
          <a:prstGeom prst="rect">
            <a:avLst/>
          </a:prstGeom>
        </p:spPr>
      </p:pic>
      <p:sp>
        <p:nvSpPr>
          <p:cNvPr id="11" name="Rectangle 10">
            <a:extLst>
              <a:ext uri="{FF2B5EF4-FFF2-40B4-BE49-F238E27FC236}">
                <a16:creationId xmlns:a16="http://schemas.microsoft.com/office/drawing/2014/main" id="{E1268719-E45D-4DB9-A5CE-3920E9240B44}"/>
              </a:ext>
            </a:extLst>
          </p:cNvPr>
          <p:cNvSpPr/>
          <p:nvPr userDrawn="1"/>
        </p:nvSpPr>
        <p:spPr>
          <a:xfrm>
            <a:off x="0" y="5779008"/>
            <a:ext cx="12188825"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3" name="Title 1">
            <a:extLst>
              <a:ext uri="{FF2B5EF4-FFF2-40B4-BE49-F238E27FC236}">
                <a16:creationId xmlns:a16="http://schemas.microsoft.com/office/drawing/2014/main" id="{67519E24-EA44-44E4-8587-7A08DC99D588}"/>
              </a:ext>
            </a:extLst>
          </p:cNvPr>
          <p:cNvSpPr>
            <a:spLocks noGrp="1"/>
          </p:cNvSpPr>
          <p:nvPr>
            <p:ph type="title" hasCustomPrompt="1"/>
          </p:nvPr>
        </p:nvSpPr>
        <p:spPr>
          <a:xfrm>
            <a:off x="557784" y="-347472"/>
            <a:ext cx="11023255" cy="264306"/>
          </a:xfrm>
        </p:spPr>
        <p:txBody>
          <a:bodyPr anchor="b"/>
          <a:lstStyle>
            <a:lvl1pPr>
              <a:defRPr sz="1400">
                <a:solidFill>
                  <a:schemeClr val="tx2"/>
                </a:solidFill>
              </a:defRPr>
            </a:lvl1pPr>
          </a:lstStyle>
          <a:p>
            <a:r>
              <a:rPr lang="en-US"/>
              <a:t>CVS Health logo on white background</a:t>
            </a:r>
          </a:p>
        </p:txBody>
      </p:sp>
    </p:spTree>
    <p:extLst>
      <p:ext uri="{BB962C8B-B14F-4D97-AF65-F5344CB8AC3E}">
        <p14:creationId xmlns:p14="http://schemas.microsoft.com/office/powerpoint/2010/main" val="2255541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0" y="0"/>
            <a:ext cx="12188825"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1" name="Title 1">
            <a:extLst>
              <a:ext uri="{FF2B5EF4-FFF2-40B4-BE49-F238E27FC236}">
                <a16:creationId xmlns:a16="http://schemas.microsoft.com/office/drawing/2014/main" id="{E33B14B6-B371-42B3-8BC3-E203B9570C03}"/>
              </a:ext>
            </a:extLst>
          </p:cNvPr>
          <p:cNvSpPr>
            <a:spLocks noGrp="1"/>
          </p:cNvSpPr>
          <p:nvPr>
            <p:ph type="title" hasCustomPrompt="1"/>
          </p:nvPr>
        </p:nvSpPr>
        <p:spPr>
          <a:xfrm>
            <a:off x="557784" y="-347472"/>
            <a:ext cx="11023255" cy="264306"/>
          </a:xfrm>
        </p:spPr>
        <p:txBody>
          <a:bodyPr anchor="b"/>
          <a:lstStyle>
            <a:lvl1pPr>
              <a:defRPr sz="1400">
                <a:solidFill>
                  <a:schemeClr val="tx2"/>
                </a:solidFill>
              </a:defRPr>
            </a:lvl1pPr>
          </a:lstStyle>
          <a:p>
            <a:r>
              <a:rPr lang="en-US"/>
              <a:t>CVS Health logo on red background</a:t>
            </a:r>
          </a:p>
        </p:txBody>
      </p:sp>
      <p:pic>
        <p:nvPicPr>
          <p:cNvPr id="12" name="Graphic 11" descr="CVS Health logo in white.">
            <a:extLst>
              <a:ext uri="{FF2B5EF4-FFF2-40B4-BE49-F238E27FC236}">
                <a16:creationId xmlns:a16="http://schemas.microsoft.com/office/drawing/2014/main" id="{B559DD0B-4B08-444F-A6AA-A5A2ED1474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5581" y="3030093"/>
            <a:ext cx="6537663" cy="797815"/>
          </a:xfrm>
          <a:prstGeom prst="rect">
            <a:avLst/>
          </a:prstGeom>
        </p:spPr>
      </p:pic>
    </p:spTree>
    <p:extLst>
      <p:ext uri="{BB962C8B-B14F-4D97-AF65-F5344CB8AC3E}">
        <p14:creationId xmlns:p14="http://schemas.microsoft.com/office/powerpoint/2010/main" val="7558639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DEA0A-5779-F283-2BDC-A095694BAC02}"/>
              </a:ext>
            </a:extLst>
          </p:cNvPr>
          <p:cNvSpPr>
            <a:spLocks noGrp="1"/>
          </p:cNvSpPr>
          <p:nvPr>
            <p:ph type="title"/>
          </p:nvPr>
        </p:nvSpPr>
        <p:spPr>
          <a:xfrm>
            <a:off x="557784" y="530351"/>
            <a:ext cx="8507839" cy="713232"/>
          </a:xfrm>
        </p:spPr>
        <p:txBody>
          <a:bodyPr/>
          <a:lstStyle/>
          <a:p>
            <a:r>
              <a:rPr lang="en-US"/>
              <a:t>Click to edit Master title style</a:t>
            </a:r>
          </a:p>
        </p:txBody>
      </p:sp>
      <p:sp>
        <p:nvSpPr>
          <p:cNvPr id="4" name="Rectangle 3">
            <a:extLst>
              <a:ext uri="{FF2B5EF4-FFF2-40B4-BE49-F238E27FC236}">
                <a16:creationId xmlns:a16="http://schemas.microsoft.com/office/drawing/2014/main" id="{1DF726CB-0C8A-82ED-F8F8-B07E3E1ABDD0}"/>
              </a:ext>
            </a:extLst>
          </p:cNvPr>
          <p:cNvSpPr/>
          <p:nvPr userDrawn="1"/>
        </p:nvSpPr>
        <p:spPr bwMode="gray">
          <a:xfrm>
            <a:off x="9065623" y="0"/>
            <a:ext cx="3123201" cy="6858000"/>
          </a:xfrm>
          <a:prstGeom prst="rect">
            <a:avLst/>
          </a:prstGeom>
          <a:solidFill>
            <a:schemeClr val="bg2">
              <a:lumMod val="20000"/>
              <a:lumOff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endParaRPr lang="en-US" sz="1500" b="1">
              <a:solidFill>
                <a:schemeClr val="bg1"/>
              </a:solidFill>
              <a:latin typeface="Arial" panose="020B0604020202020204" pitchFamily="34" charset="0"/>
              <a:cs typeface="Arial" panose="020B0604020202020204" pitchFamily="34" charset="0"/>
            </a:endParaRPr>
          </a:p>
        </p:txBody>
      </p:sp>
      <p:pic>
        <p:nvPicPr>
          <p:cNvPr id="5" name="Graphic 4" descr="CVS Health logo.">
            <a:extLst>
              <a:ext uri="{FF2B5EF4-FFF2-40B4-BE49-F238E27FC236}">
                <a16:creationId xmlns:a16="http://schemas.microsoft.com/office/drawing/2014/main" id="{33A441C1-3931-AFD1-A41D-E7C54D2AB5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9" y="6373368"/>
            <a:ext cx="1273813" cy="155448"/>
          </a:xfrm>
          <a:prstGeom prst="rect">
            <a:avLst/>
          </a:prstGeom>
        </p:spPr>
      </p:pic>
    </p:spTree>
    <p:extLst>
      <p:ext uri="{BB962C8B-B14F-4D97-AF65-F5344CB8AC3E}">
        <p14:creationId xmlns:p14="http://schemas.microsoft.com/office/powerpoint/2010/main" val="328949309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88825"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671" y="850392"/>
            <a:ext cx="4178808"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727" y="2679062"/>
            <a:ext cx="393596"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295" y="3063240"/>
            <a:ext cx="3282696"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3967" y="5243839"/>
            <a:ext cx="2276856"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0843" y="347851"/>
            <a:ext cx="7028608" cy="6858000"/>
          </a:xfrm>
          <a:prstGeom prst="rect">
            <a:avLst/>
          </a:prstGeom>
        </p:spPr>
      </p:pic>
    </p:spTree>
    <p:extLst>
      <p:ext uri="{BB962C8B-B14F-4D97-AF65-F5344CB8AC3E}">
        <p14:creationId xmlns:p14="http://schemas.microsoft.com/office/powerpoint/2010/main" val="1582386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Agenda</a:t>
            </a:r>
          </a:p>
        </p:txBody>
      </p:sp>
      <p:sp>
        <p:nvSpPr>
          <p:cNvPr id="5" name="Text Placeholder 4"/>
          <p:cNvSpPr>
            <a:spLocks noGrp="1"/>
          </p:cNvSpPr>
          <p:nvPr>
            <p:ph type="body" sz="quarter" idx="15" hasCustomPrompt="1"/>
          </p:nvPr>
        </p:nvSpPr>
        <p:spPr>
          <a:xfrm>
            <a:off x="557784" y="1755739"/>
            <a:ext cx="8586216" cy="3985305"/>
          </a:xfrm>
        </p:spPr>
        <p:txBody>
          <a:bodyPr/>
          <a:lstStyle>
            <a:lvl1pPr>
              <a:lnSpc>
                <a:spcPct val="100000"/>
              </a:lnSpc>
              <a:spcBef>
                <a:spcPts val="1800"/>
              </a:spcBef>
              <a:spcAft>
                <a:spcPts val="0"/>
              </a:spcAft>
              <a:defRPr sz="1800" b="1">
                <a:solidFill>
                  <a:schemeClr val="tx2"/>
                </a:solidFill>
                <a:latin typeface="+mn-lt"/>
              </a:defRPr>
            </a:lvl1pPr>
            <a:lvl2pPr marL="0" indent="0">
              <a:spcBef>
                <a:spcPts val="0"/>
              </a:spcBef>
              <a:spcAft>
                <a:spcPts val="0"/>
              </a:spcAft>
              <a:buNone/>
              <a:defRPr sz="1300">
                <a:solidFill>
                  <a:schemeClr val="tx2"/>
                </a:solidFill>
                <a:latin typeface="+mn-lt"/>
              </a:defRPr>
            </a:lvl2pPr>
            <a:lvl3pPr marL="177800" indent="-177800">
              <a:spcBef>
                <a:spcPts val="600"/>
              </a:spcBef>
              <a:buFont typeface="Arial" panose="020B0604020202020204" pitchFamily="34" charset="0"/>
              <a:buChar char="•"/>
              <a:defRPr sz="1300" baseline="0">
                <a:latin typeface="+mn-lt"/>
              </a:defRPr>
            </a:lvl3pPr>
            <a:lvl4pPr marL="342900" indent="-165100">
              <a:spcBef>
                <a:spcPts val="600"/>
              </a:spcBef>
              <a:buFont typeface="Arial" panose="020B0604020202020204" pitchFamily="34" charset="0"/>
              <a:buChar char="–"/>
              <a:defRPr sz="1300" baseline="0">
                <a:latin typeface="+mn-lt"/>
              </a:defRPr>
            </a:lvl4pPr>
            <a:lvl5pPr marL="520700" indent="-177800">
              <a:spcBef>
                <a:spcPts val="600"/>
              </a:spcBef>
              <a:buFont typeface="Arial" panose="020B0604020202020204" pitchFamily="34" charset="0"/>
              <a:buChar char="•"/>
              <a:defRPr sz="1300">
                <a:latin typeface="+mn-lt"/>
              </a:defRPr>
            </a:lvl5pPr>
            <a:lvl6pPr marL="685800" indent="-165100">
              <a:spcBef>
                <a:spcPts val="600"/>
              </a:spcBef>
              <a:buFont typeface="Arial" panose="020B0604020202020204" pitchFamily="34" charset="0"/>
              <a:buChar char="–"/>
              <a:defRPr sz="1300" baseline="0">
                <a:latin typeface="+mn-lt"/>
              </a:defRPr>
            </a:lvl6pPr>
            <a:lvl7pPr marL="863600" indent="-177800">
              <a:spcBef>
                <a:spcPts val="600"/>
              </a:spcBef>
              <a:buFont typeface="Arial" panose="020B0604020202020204" pitchFamily="34" charset="0"/>
              <a:buChar char="•"/>
              <a:defRPr sz="1300">
                <a:latin typeface="+mn-lt"/>
              </a:defRPr>
            </a:lvl7pPr>
            <a:lvl8pPr marL="1028700" indent="-165100">
              <a:spcBef>
                <a:spcPts val="600"/>
              </a:spcBef>
              <a:buFont typeface="Arial" panose="020B0604020202020204" pitchFamily="34" charset="0"/>
              <a:buChar char="–"/>
              <a:defRPr sz="1300">
                <a:latin typeface="+mn-lt"/>
              </a:defRPr>
            </a:lvl8pPr>
            <a:lvl9pPr marL="1206500" indent="-177800">
              <a:spcBef>
                <a:spcPts val="600"/>
              </a:spcBef>
              <a:buFont typeface="Arial" panose="020B0604020202020204" pitchFamily="34" charset="0"/>
              <a:buChar char="•"/>
              <a:defRPr sz="1300" baseline="0">
                <a:latin typeface="+mn-lt"/>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27988681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1" y="0"/>
            <a:ext cx="12188825"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1898" y="466685"/>
            <a:ext cx="348108"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69913" y="1773936"/>
            <a:ext cx="6651422"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6928" y="685800"/>
            <a:ext cx="9665208"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848790844"/>
      </p:ext>
    </p:extLst>
  </p:cSld>
  <p:clrMapOvr>
    <a:masterClrMapping/>
  </p:clrMapOvr>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Agenda</a:t>
            </a:r>
          </a:p>
        </p:txBody>
      </p:sp>
      <p:sp>
        <p:nvSpPr>
          <p:cNvPr id="5" name="Text Placeholder 4"/>
          <p:cNvSpPr>
            <a:spLocks noGrp="1"/>
          </p:cNvSpPr>
          <p:nvPr>
            <p:ph type="body" sz="quarter" idx="15" hasCustomPrompt="1"/>
          </p:nvPr>
        </p:nvSpPr>
        <p:spPr>
          <a:xfrm>
            <a:off x="557784" y="1755739"/>
            <a:ext cx="8586216" cy="3985305"/>
          </a:xfrm>
        </p:spPr>
        <p:txBody>
          <a:bodyPr/>
          <a:lstStyle>
            <a:lvl1pPr>
              <a:lnSpc>
                <a:spcPct val="100000"/>
              </a:lnSpc>
              <a:spcBef>
                <a:spcPts val="1800"/>
              </a:spcBef>
              <a:spcAft>
                <a:spcPts val="0"/>
              </a:spcAft>
              <a:defRPr sz="1800" b="1">
                <a:solidFill>
                  <a:schemeClr val="tx2"/>
                </a:solidFill>
                <a:latin typeface="+mn-lt"/>
              </a:defRPr>
            </a:lvl1pPr>
            <a:lvl2pPr marL="0" indent="0">
              <a:spcBef>
                <a:spcPts val="0"/>
              </a:spcBef>
              <a:spcAft>
                <a:spcPts val="0"/>
              </a:spcAft>
              <a:buNone/>
              <a:defRPr sz="1300">
                <a:solidFill>
                  <a:schemeClr val="tx2"/>
                </a:solidFill>
                <a:latin typeface="+mn-lt"/>
              </a:defRPr>
            </a:lvl2pPr>
            <a:lvl3pPr marL="177800" indent="-177800">
              <a:spcBef>
                <a:spcPts val="600"/>
              </a:spcBef>
              <a:buFont typeface="Arial" panose="020B0604020202020204" pitchFamily="34" charset="0"/>
              <a:buChar char="•"/>
              <a:defRPr sz="1300" baseline="0">
                <a:latin typeface="+mn-lt"/>
              </a:defRPr>
            </a:lvl3pPr>
            <a:lvl4pPr marL="342900" indent="-165100">
              <a:spcBef>
                <a:spcPts val="600"/>
              </a:spcBef>
              <a:buFont typeface="Arial" panose="020B0604020202020204" pitchFamily="34" charset="0"/>
              <a:buChar char="–"/>
              <a:defRPr sz="1300" baseline="0">
                <a:latin typeface="+mn-lt"/>
              </a:defRPr>
            </a:lvl4pPr>
            <a:lvl5pPr marL="520700" indent="-177800">
              <a:spcBef>
                <a:spcPts val="600"/>
              </a:spcBef>
              <a:buFont typeface="Arial" panose="020B0604020202020204" pitchFamily="34" charset="0"/>
              <a:buChar char="•"/>
              <a:defRPr sz="1300">
                <a:latin typeface="+mn-lt"/>
              </a:defRPr>
            </a:lvl5pPr>
            <a:lvl6pPr marL="685800" indent="-165100">
              <a:spcBef>
                <a:spcPts val="600"/>
              </a:spcBef>
              <a:buFont typeface="Arial" panose="020B0604020202020204" pitchFamily="34" charset="0"/>
              <a:buChar char="–"/>
              <a:defRPr sz="1300" baseline="0">
                <a:latin typeface="+mn-lt"/>
              </a:defRPr>
            </a:lvl6pPr>
            <a:lvl7pPr marL="863600" indent="-177800">
              <a:spcBef>
                <a:spcPts val="600"/>
              </a:spcBef>
              <a:buFont typeface="Arial" panose="020B0604020202020204" pitchFamily="34" charset="0"/>
              <a:buChar char="•"/>
              <a:defRPr sz="1300">
                <a:latin typeface="+mn-lt"/>
              </a:defRPr>
            </a:lvl7pPr>
            <a:lvl8pPr marL="1028700" indent="-165100">
              <a:spcBef>
                <a:spcPts val="600"/>
              </a:spcBef>
              <a:buFont typeface="Arial" panose="020B0604020202020204" pitchFamily="34" charset="0"/>
              <a:buChar char="–"/>
              <a:defRPr sz="1300">
                <a:latin typeface="+mn-lt"/>
              </a:defRPr>
            </a:lvl8pPr>
            <a:lvl9pPr marL="1206500" indent="-177800">
              <a:spcBef>
                <a:spcPts val="600"/>
              </a:spcBef>
              <a:buFont typeface="Arial" panose="020B0604020202020204" pitchFamily="34" charset="0"/>
              <a:buChar char="•"/>
              <a:defRPr sz="1300" baseline="0">
                <a:latin typeface="+mn-lt"/>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2" name="Picture 1">
            <a:extLst>
              <a:ext uri="{FF2B5EF4-FFF2-40B4-BE49-F238E27FC236}">
                <a16:creationId xmlns:a16="http://schemas.microsoft.com/office/drawing/2014/main" id="{FD52B486-E551-0117-D115-C595B409FA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5349" y="228600"/>
            <a:ext cx="1723275" cy="219558"/>
          </a:xfrm>
          <a:prstGeom prst="rect">
            <a:avLst/>
          </a:prstGeom>
        </p:spPr>
      </p:pic>
    </p:spTree>
    <p:extLst>
      <p:ext uri="{BB962C8B-B14F-4D97-AF65-F5344CB8AC3E}">
        <p14:creationId xmlns:p14="http://schemas.microsoft.com/office/powerpoint/2010/main" val="254859841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784" y="1767532"/>
            <a:ext cx="8586216" cy="3977640"/>
          </a:xfrm>
        </p:spPr>
        <p:txBody>
          <a:bodyPr/>
          <a:lstStyle>
            <a:lvl1pPr>
              <a:defRPr cap="none" baseline="0">
                <a:solidFill>
                  <a:schemeClr val="tx2"/>
                </a:solidFill>
              </a:defRPr>
            </a:lvl1pPr>
            <a:lvl2pPr>
              <a:defRPr>
                <a:solidFill>
                  <a:schemeClr val="tx2"/>
                </a:solidFill>
              </a:defRPr>
            </a:lvl2pPr>
            <a:lvl3pPr>
              <a:defRPr baseline="0">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6743971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pic>
        <p:nvPicPr>
          <p:cNvPr id="3" name="Picture 2">
            <a:extLst>
              <a:ext uri="{FF2B5EF4-FFF2-40B4-BE49-F238E27FC236}">
                <a16:creationId xmlns:a16="http://schemas.microsoft.com/office/drawing/2014/main" id="{66E40243-9FE3-18B3-3F64-D2A228AF60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5349" y="228600"/>
            <a:ext cx="1723275" cy="219558"/>
          </a:xfrm>
          <a:prstGeom prst="rect">
            <a:avLst/>
          </a:prstGeom>
        </p:spPr>
      </p:pic>
    </p:spTree>
    <p:extLst>
      <p:ext uri="{BB962C8B-B14F-4D97-AF65-F5344CB8AC3E}">
        <p14:creationId xmlns:p14="http://schemas.microsoft.com/office/powerpoint/2010/main" val="240720887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Five Content Journey">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A81893-161D-2C4E-8F76-FEC3D6ED6083}"/>
              </a:ext>
            </a:extLst>
          </p:cNvPr>
          <p:cNvSpPr/>
          <p:nvPr userDrawn="1"/>
        </p:nvSpPr>
        <p:spPr bwMode="gray">
          <a:xfrm>
            <a:off x="1" y="1561593"/>
            <a:ext cx="12188825" cy="4789779"/>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b="1">
              <a:solidFill>
                <a:sysClr val="windowText" lastClr="000000"/>
              </a:solidFill>
            </a:endParaRPr>
          </a:p>
        </p:txBody>
      </p:sp>
    </p:spTree>
    <p:extLst>
      <p:ext uri="{BB962C8B-B14F-4D97-AF65-F5344CB8AC3E}">
        <p14:creationId xmlns:p14="http://schemas.microsoft.com/office/powerpoint/2010/main" val="262359989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Title Slide 3">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8F0CF77-4F25-43F9-BB7C-C01DDDDCDF08}"/>
              </a:ext>
            </a:extLst>
          </p:cNvPr>
          <p:cNvSpPr>
            <a:spLocks noGrp="1"/>
          </p:cNvSpPr>
          <p:nvPr>
            <p:ph type="pic" sz="quarter" idx="16" hasCustomPrompt="1"/>
          </p:nvPr>
        </p:nvSpPr>
        <p:spPr>
          <a:xfrm>
            <a:off x="0" y="0"/>
            <a:ext cx="12188825"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784" y="4379002"/>
            <a:ext cx="3582017" cy="1262324"/>
          </a:xfrm>
        </p:spPr>
        <p:txBody>
          <a:bodyPr/>
          <a:lstStyle>
            <a:lvl1pPr>
              <a:defRPr sz="1500" b="1">
                <a:solidFill>
                  <a:schemeClr val="bg1"/>
                </a:solidFill>
                <a:latin typeface="+mn-lt"/>
              </a:defRPr>
            </a:lvl1pPr>
            <a:lvl2pPr marL="0" indent="0">
              <a:spcBef>
                <a:spcPts val="0"/>
              </a:spcBef>
              <a:spcAft>
                <a:spcPts val="2400"/>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in white.">
            <a:extLst>
              <a:ext uri="{FF2B5EF4-FFF2-40B4-BE49-F238E27FC236}">
                <a16:creationId xmlns:a16="http://schemas.microsoft.com/office/drawing/2014/main" id="{1A4ABFD4-BEC4-40BD-B29A-2C7FFDFAFD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21889131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Slide BO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0" y="0"/>
            <a:ext cx="12188825" cy="6858000"/>
          </a:xfrm>
          <a:prstGeom prst="rect">
            <a:avLst/>
          </a:prstGeom>
          <a:gradFill>
            <a:gsLst>
              <a:gs pos="100000">
                <a:srgbClr val="CCE6FF">
                  <a:alpha val="60000"/>
                </a:srgbClr>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670" y="850392"/>
            <a:ext cx="4178808"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600"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726" y="2679062"/>
            <a:ext cx="393596"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294" y="3063240"/>
            <a:ext cx="3282696"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3967" y="5243837"/>
            <a:ext cx="2276856"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6647" b="26448"/>
          <a:stretch>
            <a:fillRect/>
          </a:stretch>
        </p:blipFill>
        <p:spPr>
          <a:xfrm>
            <a:off x="5580842" y="347851"/>
            <a:ext cx="6607983" cy="6510149"/>
          </a:xfrm>
          <a:prstGeom prst="rect">
            <a:avLst/>
          </a:prstGeom>
        </p:spPr>
      </p:pic>
    </p:spTree>
    <p:extLst>
      <p:ext uri="{BB962C8B-B14F-4D97-AF65-F5344CB8AC3E}">
        <p14:creationId xmlns:p14="http://schemas.microsoft.com/office/powerpoint/2010/main" val="32953630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CVS red hear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0" y="0"/>
            <a:ext cx="12188825" cy="6858000"/>
          </a:xfrm>
          <a:prstGeom prst="rect">
            <a:avLst/>
          </a:prstGeom>
          <a:gradFill>
            <a:gsLst>
              <a:gs pos="0">
                <a:srgbClr val="CCE6FF">
                  <a:alpha val="60000"/>
                </a:srgbClr>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black background with a black rectangle&#10;&#10;AI-generated content may be incorrect.">
            <a:extLst>
              <a:ext uri="{FF2B5EF4-FFF2-40B4-BE49-F238E27FC236}">
                <a16:creationId xmlns:a16="http://schemas.microsoft.com/office/drawing/2014/main" id="{2DC8E44A-FC25-260F-0B85-E72272FC81EC}"/>
              </a:ext>
            </a:extLst>
          </p:cNvPr>
          <p:cNvPicPr>
            <a:picLocks noChangeAspect="1"/>
          </p:cNvPicPr>
          <p:nvPr userDrawn="1"/>
        </p:nvPicPr>
        <p:blipFill>
          <a:blip r:embed="rId2">
            <a:alphaModFix amt="86000"/>
            <a:extLst>
              <a:ext uri="{BEBA8EAE-BF5A-486C-A8C5-ECC9F3942E4B}">
                <a14:imgProps xmlns:a14="http://schemas.microsoft.com/office/drawing/2010/main">
                  <a14:imgLayer r:embed="rId3">
                    <a14:imgEffect>
                      <a14:brightnessContrast bright="100000" contrast="-39000"/>
                    </a14:imgEffect>
                  </a14:imgLayer>
                </a14:imgProps>
              </a:ext>
            </a:extLst>
          </a:blip>
          <a:srcRect t="1662" r="1662"/>
          <a:stretch>
            <a:fillRect/>
          </a:stretch>
        </p:blipFill>
        <p:spPr>
          <a:xfrm>
            <a:off x="0" y="0"/>
            <a:ext cx="4150895" cy="6858000"/>
          </a:xfrm>
          <a:prstGeom prst="rect">
            <a:avLst/>
          </a:prstGeom>
        </p:spPr>
      </p:pic>
      <p:sp>
        <p:nvSpPr>
          <p:cNvPr id="24" name="Title 1"/>
          <p:cNvSpPr>
            <a:spLocks noGrp="1"/>
          </p:cNvSpPr>
          <p:nvPr>
            <p:ph type="ctrTitle" hasCustomPrompt="1"/>
          </p:nvPr>
        </p:nvSpPr>
        <p:spPr>
          <a:xfrm>
            <a:off x="568670" y="850392"/>
            <a:ext cx="4178808"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726" y="2679062"/>
            <a:ext cx="393596"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294" y="3063240"/>
            <a:ext cx="3282696"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3967" y="5243837"/>
            <a:ext cx="2276856"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59530" y="1778561"/>
            <a:ext cx="6110868"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3575" y="0"/>
            <a:ext cx="6445250"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7082" y="3416024"/>
            <a:ext cx="7470876" cy="6199167"/>
          </a:xfrm>
          <a:prstGeom prst="rect">
            <a:avLst/>
          </a:prstGeom>
        </p:spPr>
      </p:pic>
    </p:spTree>
    <p:extLst>
      <p:ext uri="{BB962C8B-B14F-4D97-AF65-F5344CB8AC3E}">
        <p14:creationId xmlns:p14="http://schemas.microsoft.com/office/powerpoint/2010/main" val="1896552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itle Slide Aetna violet hear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0" y="0"/>
            <a:ext cx="12188825" cy="6858000"/>
          </a:xfrm>
          <a:prstGeom prst="rect">
            <a:avLst/>
          </a:prstGeom>
          <a:gradFill>
            <a:gsLst>
              <a:gs pos="0">
                <a:srgbClr val="CCE6FF">
                  <a:alpha val="60000"/>
                </a:srgbClr>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black background with a black rectangle&#10;&#10;AI-generated content may be incorrect.">
            <a:extLst>
              <a:ext uri="{FF2B5EF4-FFF2-40B4-BE49-F238E27FC236}">
                <a16:creationId xmlns:a16="http://schemas.microsoft.com/office/drawing/2014/main" id="{23FF501E-F57B-2286-4EF9-2664BFCE495E}"/>
              </a:ext>
            </a:extLst>
          </p:cNvPr>
          <p:cNvPicPr>
            <a:picLocks noChangeAspect="1"/>
          </p:cNvPicPr>
          <p:nvPr userDrawn="1"/>
        </p:nvPicPr>
        <p:blipFill>
          <a:blip r:embed="rId2">
            <a:alphaModFix amt="86000"/>
            <a:extLst>
              <a:ext uri="{BEBA8EAE-BF5A-486C-A8C5-ECC9F3942E4B}">
                <a14:imgProps xmlns:a14="http://schemas.microsoft.com/office/drawing/2010/main">
                  <a14:imgLayer r:embed="rId3">
                    <a14:imgEffect>
                      <a14:brightnessContrast bright="100000" contrast="-39000"/>
                    </a14:imgEffect>
                  </a14:imgLayer>
                </a14:imgProps>
              </a:ext>
            </a:extLst>
          </a:blip>
          <a:srcRect t="1662" r="1662"/>
          <a:stretch>
            <a:fillRect/>
          </a:stretch>
        </p:blipFill>
        <p:spPr>
          <a:xfrm>
            <a:off x="0" y="0"/>
            <a:ext cx="4150895"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3575" y="0"/>
            <a:ext cx="6445250" cy="6858000"/>
          </a:xfrm>
          <a:prstGeom prst="rect">
            <a:avLst/>
          </a:prstGeom>
        </p:spPr>
      </p:pic>
      <p:sp>
        <p:nvSpPr>
          <p:cNvPr id="24" name="Title 1"/>
          <p:cNvSpPr>
            <a:spLocks noGrp="1"/>
          </p:cNvSpPr>
          <p:nvPr>
            <p:ph type="ctrTitle" hasCustomPrompt="1"/>
          </p:nvPr>
        </p:nvSpPr>
        <p:spPr>
          <a:xfrm>
            <a:off x="568670" y="850392"/>
            <a:ext cx="4178808"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726" y="2679062"/>
            <a:ext cx="393596"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294" y="3063240"/>
            <a:ext cx="3282696"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3967" y="5243837"/>
            <a:ext cx="2276856"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7082" y="3416024"/>
            <a:ext cx="7470876"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7086" y="1778561"/>
            <a:ext cx="6110868" cy="5070663"/>
          </a:xfrm>
          <a:prstGeom prst="rect">
            <a:avLst/>
          </a:prstGeom>
        </p:spPr>
      </p:pic>
    </p:spTree>
    <p:extLst>
      <p:ext uri="{BB962C8B-B14F-4D97-AF65-F5344CB8AC3E}">
        <p14:creationId xmlns:p14="http://schemas.microsoft.com/office/powerpoint/2010/main" val="3251674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General blue hear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0" y="0"/>
            <a:ext cx="12188825" cy="6858000"/>
          </a:xfrm>
          <a:prstGeom prst="rect">
            <a:avLst/>
          </a:prstGeom>
          <a:gradFill>
            <a:gsLst>
              <a:gs pos="0">
                <a:srgbClr val="CCE6FF">
                  <a:alpha val="60000"/>
                </a:srgbClr>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alphaModFix amt="86000"/>
            <a:extLst>
              <a:ext uri="{BEBA8EAE-BF5A-486C-A8C5-ECC9F3942E4B}">
                <a14:imgProps xmlns:a14="http://schemas.microsoft.com/office/drawing/2010/main">
                  <a14:imgLayer r:embed="rId3">
                    <a14:imgEffect>
                      <a14:brightnessContrast bright="100000" contrast="-39000"/>
                    </a14:imgEffect>
                  </a14:imgLayer>
                </a14:imgProps>
              </a:ext>
            </a:extLst>
          </a:blip>
          <a:srcRect t="1662" r="1662"/>
          <a:stretch>
            <a:fillRect/>
          </a:stretch>
        </p:blipFill>
        <p:spPr>
          <a:xfrm>
            <a:off x="0" y="0"/>
            <a:ext cx="4150895"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3575" y="0"/>
            <a:ext cx="6445250" cy="6858000"/>
          </a:xfrm>
          <a:prstGeom prst="rect">
            <a:avLst/>
          </a:prstGeom>
        </p:spPr>
      </p:pic>
      <p:sp>
        <p:nvSpPr>
          <p:cNvPr id="24" name="Title 1"/>
          <p:cNvSpPr>
            <a:spLocks noGrp="1"/>
          </p:cNvSpPr>
          <p:nvPr>
            <p:ph type="ctrTitle" hasCustomPrompt="1"/>
          </p:nvPr>
        </p:nvSpPr>
        <p:spPr>
          <a:xfrm>
            <a:off x="568670" y="850392"/>
            <a:ext cx="4178808"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726" y="2679062"/>
            <a:ext cx="393596"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294" y="3063240"/>
            <a:ext cx="3282696"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3967" y="5243837"/>
            <a:ext cx="2276856"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7082" y="3416024"/>
            <a:ext cx="7470876"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7086" y="1778561"/>
            <a:ext cx="6110868" cy="5070663"/>
          </a:xfrm>
          <a:prstGeom prst="rect">
            <a:avLst/>
          </a:prstGeom>
        </p:spPr>
      </p:pic>
    </p:spTree>
    <p:extLst>
      <p:ext uri="{BB962C8B-B14F-4D97-AF65-F5344CB8AC3E}">
        <p14:creationId xmlns:p14="http://schemas.microsoft.com/office/powerpoint/2010/main" val="58593100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slideLayout" Target="../slideLayouts/slideLayout86.xml"/><Relationship Id="rId47" Type="http://schemas.openxmlformats.org/officeDocument/2006/relationships/theme" Target="../theme/theme2.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9" Type="http://schemas.openxmlformats.org/officeDocument/2006/relationships/slideLayout" Target="../slideLayouts/slideLayout73.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45" Type="http://schemas.openxmlformats.org/officeDocument/2006/relationships/slideLayout" Target="../slideLayouts/slideLayout89.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49" Type="http://schemas.openxmlformats.org/officeDocument/2006/relationships/image" Target="../media/image2.svg"/><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4" Type="http://schemas.openxmlformats.org/officeDocument/2006/relationships/slideLayout" Target="../slideLayouts/slideLayout88.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slideLayout" Target="../slideLayouts/slideLayout87.xml"/><Relationship Id="rId48" Type="http://schemas.openxmlformats.org/officeDocument/2006/relationships/image" Target="../media/image1.png"/><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46" Type="http://schemas.openxmlformats.org/officeDocument/2006/relationships/slideLayout" Target="../slideLayouts/slideLayout90.xml"/><Relationship Id="rId20" Type="http://schemas.openxmlformats.org/officeDocument/2006/relationships/slideLayout" Target="../slideLayouts/slideLayout64.xml"/><Relationship Id="rId41" Type="http://schemas.openxmlformats.org/officeDocument/2006/relationships/slideLayout" Target="../slideLayouts/slideLayout85.xml"/><Relationship Id="rId1" Type="http://schemas.openxmlformats.org/officeDocument/2006/relationships/slideLayout" Target="../slideLayouts/slideLayout45.xml"/><Relationship Id="rId6"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93.xml"/><Relationship Id="rId7" Type="http://schemas.openxmlformats.org/officeDocument/2006/relationships/image" Target="../media/image1.png"/><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theme" Target="../theme/theme3.xml"/><Relationship Id="rId5" Type="http://schemas.openxmlformats.org/officeDocument/2006/relationships/slideLayout" Target="../slideLayouts/slideLayout95.xml"/><Relationship Id="rId4"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image" Target="../media/image2.svg"/><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image" Target="../media/image1.png"/><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theme" Target="../theme/theme4.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784" y="530351"/>
            <a:ext cx="9665208"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784" y="1767532"/>
            <a:ext cx="11045952"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695679966"/>
      </p:ext>
    </p:extLst>
  </p:cSld>
  <p:clrMap bg1="lt1" tx1="dk1" bg2="lt2" tx2="dk2" accent1="accent1" accent2="accent2" accent3="accent3" accent4="accent4" accent5="accent5" accent6="accent6" hlink="hlink" folHlink="folHlink"/>
  <p:sldLayoutIdLst>
    <p:sldLayoutId id="2147483869" r:id="rId1"/>
    <p:sldLayoutId id="2147483934" r:id="rId2"/>
    <p:sldLayoutId id="2147483882" r:id="rId3"/>
    <p:sldLayoutId id="2147483883" r:id="rId4"/>
    <p:sldLayoutId id="2147483884" r:id="rId5"/>
    <p:sldLayoutId id="2147483887" r:id="rId6"/>
    <p:sldLayoutId id="2147483886" r:id="rId7"/>
    <p:sldLayoutId id="2147483923" r:id="rId8"/>
    <p:sldLayoutId id="2147483870" r:id="rId9"/>
    <p:sldLayoutId id="2147483888" r:id="rId10"/>
    <p:sldLayoutId id="2147483889" r:id="rId11"/>
    <p:sldLayoutId id="2147483891" r:id="rId12"/>
    <p:sldLayoutId id="2147483926" r:id="rId13"/>
    <p:sldLayoutId id="2147483892" r:id="rId14"/>
    <p:sldLayoutId id="2147483930" r:id="rId15"/>
    <p:sldLayoutId id="2147483871" r:id="rId16"/>
    <p:sldLayoutId id="2147483893" r:id="rId17"/>
    <p:sldLayoutId id="2147483894" r:id="rId18"/>
    <p:sldLayoutId id="2147483896" r:id="rId19"/>
    <p:sldLayoutId id="2147483898" r:id="rId20"/>
    <p:sldLayoutId id="2147483900" r:id="rId21"/>
    <p:sldLayoutId id="2147483901" r:id="rId22"/>
    <p:sldLayoutId id="2147483902" r:id="rId23"/>
    <p:sldLayoutId id="2147483904" r:id="rId24"/>
    <p:sldLayoutId id="2147483932" r:id="rId25"/>
    <p:sldLayoutId id="2147483905" r:id="rId26"/>
    <p:sldLayoutId id="2147483907" r:id="rId27"/>
    <p:sldLayoutId id="2147483909" r:id="rId28"/>
    <p:sldLayoutId id="2147483906" r:id="rId29"/>
    <p:sldLayoutId id="2147483908" r:id="rId30"/>
    <p:sldLayoutId id="2147483927" r:id="rId31"/>
    <p:sldLayoutId id="2147483928" r:id="rId32"/>
    <p:sldLayoutId id="2147483910" r:id="rId33"/>
    <p:sldLayoutId id="2147483911" r:id="rId34"/>
    <p:sldLayoutId id="2147483912" r:id="rId35"/>
    <p:sldLayoutId id="2147483913" r:id="rId36"/>
    <p:sldLayoutId id="2147483878" r:id="rId37"/>
    <p:sldLayoutId id="2147483879" r:id="rId38"/>
    <p:sldLayoutId id="2147483925" r:id="rId39"/>
    <p:sldLayoutId id="2147483920" r:id="rId40"/>
    <p:sldLayoutId id="2147483922" r:id="rId41"/>
    <p:sldLayoutId id="2147483914" r:id="rId42"/>
    <p:sldLayoutId id="2147483915" r:id="rId43"/>
    <p:sldLayoutId id="2147483933" r:id="rId44"/>
  </p:sldLayoutIdLst>
  <p:hf hdr="0" dt="0"/>
  <p:txStyles>
    <p:title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p:titleStyle>
    <p:body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userDrawn="1">
          <p15:clr>
            <a:srgbClr val="F26B43"/>
          </p15:clr>
        </p15:guide>
        <p15:guide id="2" pos="362" userDrawn="1">
          <p15:clr>
            <a:srgbClr val="F26B43"/>
          </p15:clr>
        </p15:guide>
        <p15:guide id="3" pos="7319" userDrawn="1">
          <p15:clr>
            <a:srgbClr val="F26B43"/>
          </p15:clr>
        </p15:guide>
        <p15:guide id="4" orient="horz" pos="360" userDrawn="1">
          <p15:clr>
            <a:srgbClr val="F26B43"/>
          </p15:clr>
        </p15:guide>
        <p15:guide id="5" orient="horz" pos="3622" userDrawn="1">
          <p15:clr>
            <a:srgbClr val="F26B43"/>
          </p15:clr>
        </p15:guide>
        <p15:guide id="6" orient="horz" pos="411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784" y="530351"/>
            <a:ext cx="9665208"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784" y="1767532"/>
            <a:ext cx="11045952"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2392624122"/>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 id="2147483983" r:id="rId33"/>
    <p:sldLayoutId id="2147483984" r:id="rId34"/>
    <p:sldLayoutId id="2147483985" r:id="rId35"/>
    <p:sldLayoutId id="2147483986" r:id="rId36"/>
    <p:sldLayoutId id="2147483987" r:id="rId37"/>
    <p:sldLayoutId id="2147483988" r:id="rId38"/>
    <p:sldLayoutId id="2147483989" r:id="rId39"/>
    <p:sldLayoutId id="2147483990" r:id="rId40"/>
    <p:sldLayoutId id="2147483991" r:id="rId41"/>
    <p:sldLayoutId id="2147483992" r:id="rId42"/>
    <p:sldLayoutId id="2147483993" r:id="rId43"/>
    <p:sldLayoutId id="2147483994" r:id="rId44"/>
    <p:sldLayoutId id="2147483995" r:id="rId45"/>
    <p:sldLayoutId id="2147483996" r:id="rId46"/>
  </p:sldLayoutIdLst>
  <p:hf hdr="0" dt="0"/>
  <p:txStyles>
    <p:title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p:titleStyle>
    <p:body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2">
          <p15:clr>
            <a:srgbClr val="F26B43"/>
          </p15:clr>
        </p15:guide>
        <p15:guide id="3" pos="7319">
          <p15:clr>
            <a:srgbClr val="F26B43"/>
          </p15:clr>
        </p15:guide>
        <p15:guide id="4" orient="horz" pos="360">
          <p15:clr>
            <a:srgbClr val="F26B43"/>
          </p15:clr>
        </p15:guide>
        <p15:guide id="5" orient="horz" pos="3622">
          <p15:clr>
            <a:srgbClr val="F26B43"/>
          </p15:clr>
        </p15:guide>
        <p15:guide id="6" orient="horz" pos="411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784" y="530351"/>
            <a:ext cx="9665208"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784" y="1767532"/>
            <a:ext cx="11045952"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6118871-4A8C-4517-9A46-8863C34DC7FC}"/>
              </a:ext>
            </a:extLst>
          </p:cNvPr>
          <p:cNvSpPr txBox="1"/>
          <p:nvPr userDrawn="1"/>
        </p:nvSpPr>
        <p:spPr>
          <a:xfrm>
            <a:off x="859534" y="6425581"/>
            <a:ext cx="8046720" cy="123111"/>
          </a:xfrm>
          <a:prstGeom prst="rect">
            <a:avLst/>
          </a:prstGeom>
          <a:noFill/>
        </p:spPr>
        <p:txBody>
          <a:bodyPr wrap="square" lIns="0" tIns="0" rIns="0" bIns="0" rtlCol="0" anchor="b">
            <a:spAutoFit/>
          </a:bodyPr>
          <a:lstStyle/>
          <a:p>
            <a:r>
              <a:rPr lang="en-US" sz="800">
                <a:solidFill>
                  <a:schemeClr val="tx2"/>
                </a:solidFill>
                <a:latin typeface="+mn-lt"/>
              </a:rPr>
              <a:t>©2025 CVS Health and/or one of its affiliates. Confidential and proprietary.</a:t>
            </a: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4134879495"/>
      </p:ext>
    </p:extLst>
  </p:cSld>
  <p:clrMap bg1="lt1" tx1="dk1" bg2="lt2" tx2="dk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Lst>
  <p:hf hdr="0" dt="0"/>
  <p:txStyles>
    <p:title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p:titleStyle>
    <p:body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2">
          <p15:clr>
            <a:srgbClr val="F26B43"/>
          </p15:clr>
        </p15:guide>
        <p15:guide id="3" pos="7319">
          <p15:clr>
            <a:srgbClr val="F26B43"/>
          </p15:clr>
        </p15:guide>
        <p15:guide id="4" orient="horz" pos="360">
          <p15:clr>
            <a:srgbClr val="F26B43"/>
          </p15:clr>
        </p15:guide>
        <p15:guide id="5" orient="horz" pos="3622">
          <p15:clr>
            <a:srgbClr val="F26B43"/>
          </p15:clr>
        </p15:guide>
        <p15:guide id="6" orient="horz" pos="411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784" y="649224"/>
            <a:ext cx="9665208"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784" y="1773936"/>
            <a:ext cx="11045952"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2B9F1AC-7982-48A5-A9F4-F49F09D2E693}"/>
              </a:ext>
            </a:extLst>
          </p:cNvPr>
          <p:cNvSpPr txBox="1"/>
          <p:nvPr userDrawn="1"/>
        </p:nvSpPr>
        <p:spPr>
          <a:xfrm>
            <a:off x="859534" y="6425581"/>
            <a:ext cx="8046720"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pic>
        <p:nvPicPr>
          <p:cNvPr id="14" name="Graphic 13" descr="CVS Health logo">
            <a:extLst>
              <a:ext uri="{FF2B5EF4-FFF2-40B4-BE49-F238E27FC236}">
                <a16:creationId xmlns:a16="http://schemas.microsoft.com/office/drawing/2014/main" id="{227358BE-2134-5C4A-824D-B02F786DC51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529854993"/>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Lst>
  <p:hf hdr="0" dt="0"/>
  <p:txStyles>
    <p:titleStyle>
      <a:lvl1pPr algn="l" defTabSz="457200" rtl="0" eaLnBrk="1" latinLnBrk="0" hangingPunct="1">
        <a:lnSpc>
          <a:spcPct val="90000"/>
        </a:lnSpc>
        <a:spcBef>
          <a:spcPct val="0"/>
        </a:spcBef>
        <a:buNone/>
        <a:defRPr sz="3200" b="0" i="0" kern="1200">
          <a:solidFill>
            <a:schemeClr val="tx2"/>
          </a:solidFill>
          <a:latin typeface="CVS Health Sans Medium" panose="020B0504020202020204" pitchFamily="34" charset="0"/>
          <a:ea typeface="+mj-ea"/>
          <a:cs typeface="+mj-cs"/>
        </a:defRPr>
      </a:lvl1pPr>
    </p:titleStyle>
    <p:bodyStyle>
      <a:lvl1pPr marL="0" indent="0" algn="l" defTabSz="457200" rtl="0" eaLnBrk="1" latinLnBrk="0" hangingPunct="1">
        <a:lnSpc>
          <a:spcPct val="100000"/>
        </a:lnSpc>
        <a:spcBef>
          <a:spcPts val="1800"/>
        </a:spcBef>
        <a:buClrTx/>
        <a:buFont typeface="Arial"/>
        <a:buNone/>
        <a:defRPr sz="1500" b="0" kern="1200">
          <a:solidFill>
            <a:schemeClr val="tx2"/>
          </a:solidFill>
          <a:latin typeface="+mn-lt"/>
          <a:ea typeface="+mn-ea"/>
          <a:cs typeface="+mn-cs"/>
        </a:defRPr>
      </a:lvl1pPr>
      <a:lvl2pPr marL="171450" indent="-171450" algn="l" defTabSz="457200"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450" marR="0" indent="0" algn="l" defTabSz="457200"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350" indent="-171450" algn="l" defTabSz="457200"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625" indent="-168275" algn="l" defTabSz="457200"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72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30288" indent="-173038"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3325" indent="-173038" algn="l" defTabSz="457200"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9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19">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8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prestonchoate/multi-mtls-proxy" TargetMode="External"/><Relationship Id="rId2" Type="http://schemas.openxmlformats.org/officeDocument/2006/relationships/hyperlink" Target="https://www.bastionxp.com/blog/configure-nginx-server-ssl-certificate-mutual-tls-client-authentication/" TargetMode="External"/><Relationship Id="rId1" Type="http://schemas.openxmlformats.org/officeDocument/2006/relationships/slideLayout" Target="../slideLayouts/slideLayout1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2" Type="http://schemas.openxmlformats.org/officeDocument/2006/relationships/hyperlink" Target="https://www.golinuxcloud.com/ssh-proxy/" TargetMode="External"/><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6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0.xml"/></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svg"/><Relationship Id="rId3" Type="http://schemas.microsoft.com/office/2018/10/relationships/comments" Target="../comments/modernComment_108_30FAF678.xml"/><Relationship Id="rId7" Type="http://schemas.openxmlformats.org/officeDocument/2006/relationships/image" Target="../media/image43.svg"/><Relationship Id="rId12"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90.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90.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90.xml"/><Relationship Id="rId5" Type="http://schemas.openxmlformats.org/officeDocument/2006/relationships/image" Target="../media/image61.sv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90.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52621-6CDA-6329-F687-FDE2381F2043}"/>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6459D9-F050-A6F8-4A68-74028EF8ACF6}"/>
              </a:ext>
            </a:extLst>
          </p:cNvPr>
          <p:cNvCxnSpPr/>
          <p:nvPr/>
        </p:nvCxnSpPr>
        <p:spPr>
          <a:xfrm>
            <a:off x="1250199" y="3429000"/>
            <a:ext cx="3455978" cy="0"/>
          </a:xfrm>
          <a:prstGeom prst="line">
            <a:avLst/>
          </a:prstGeom>
          <a:ln w="12700" cmpd="sng">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691D02-7853-8C16-09D7-DB99077B4C17}"/>
              </a:ext>
            </a:extLst>
          </p:cNvPr>
          <p:cNvSpPr>
            <a:spLocks noGrp="1"/>
          </p:cNvSpPr>
          <p:nvPr>
            <p:ph type="ctrTitle"/>
          </p:nvPr>
        </p:nvSpPr>
        <p:spPr>
          <a:xfrm>
            <a:off x="568669" y="851064"/>
            <a:ext cx="4179600" cy="5158801"/>
          </a:xfrm>
        </p:spPr>
        <p:txBody>
          <a:bodyPr vert="horz" lIns="403200" tIns="457200" rIns="367200" bIns="183600" rtlCol="0" anchor="t" anchorCtr="0">
            <a:noAutofit/>
          </a:bodyPr>
          <a:lstStyle/>
          <a:p>
            <a:pPr>
              <a:lnSpc>
                <a:spcPct val="100000"/>
              </a:lnSpc>
            </a:pPr>
            <a:r>
              <a:rPr lang="en-US" b="1"/>
              <a:t>Third-Party Landing Zone (3PLZ) RFP Overview</a:t>
            </a:r>
            <a:endParaRPr lang="en-US" sz="2800" b="1"/>
          </a:p>
        </p:txBody>
      </p:sp>
      <p:sp>
        <p:nvSpPr>
          <p:cNvPr id="5" name="Text Placeholder 4">
            <a:extLst>
              <a:ext uri="{FF2B5EF4-FFF2-40B4-BE49-F238E27FC236}">
                <a16:creationId xmlns:a16="http://schemas.microsoft.com/office/drawing/2014/main" id="{77F31B01-8E3C-6E10-9AC3-8CB84BD61E2F}"/>
              </a:ext>
            </a:extLst>
          </p:cNvPr>
          <p:cNvSpPr>
            <a:spLocks noGrp="1"/>
          </p:cNvSpPr>
          <p:nvPr>
            <p:ph type="body" sz="quarter" idx="16"/>
          </p:nvPr>
        </p:nvSpPr>
        <p:spPr>
          <a:xfrm>
            <a:off x="1016869" y="3296614"/>
            <a:ext cx="3283200" cy="1263600"/>
          </a:xfrm>
        </p:spPr>
        <p:txBody>
          <a:bodyPr vert="horz" lIns="0" tIns="0" rIns="0" bIns="0" rtlCol="0">
            <a:noAutofit/>
          </a:bodyPr>
          <a:lstStyle/>
          <a:p>
            <a:endParaRPr lang="en-US"/>
          </a:p>
          <a:p>
            <a:r>
              <a:rPr lang="en-US"/>
              <a:t>Michael J. Martin </a:t>
            </a:r>
          </a:p>
          <a:p>
            <a:pPr>
              <a:spcBef>
                <a:spcPts val="600"/>
              </a:spcBef>
            </a:pPr>
            <a:r>
              <a:rPr lang="en-US"/>
              <a:t>Network Security Engineering</a:t>
            </a:r>
          </a:p>
          <a:p>
            <a:endParaRPr lang="en-US"/>
          </a:p>
        </p:txBody>
      </p:sp>
      <p:pic>
        <p:nvPicPr>
          <p:cNvPr id="6" name="Graphic 5" descr="CVS Health logo">
            <a:extLst>
              <a:ext uri="{FF2B5EF4-FFF2-40B4-BE49-F238E27FC236}">
                <a16:creationId xmlns:a16="http://schemas.microsoft.com/office/drawing/2014/main" id="{830088C5-9896-95F1-3E08-71644397F2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90" y="5243366"/>
            <a:ext cx="2276263" cy="277781"/>
          </a:xfrm>
          <a:prstGeom prst="rect">
            <a:avLst/>
          </a:prstGeom>
        </p:spPr>
      </p:pic>
      <p:sp>
        <p:nvSpPr>
          <p:cNvPr id="4" name="Rounded Rectangle 3">
            <a:extLst>
              <a:ext uri="{FF2B5EF4-FFF2-40B4-BE49-F238E27FC236}">
                <a16:creationId xmlns:a16="http://schemas.microsoft.com/office/drawing/2014/main" id="{34CF0234-689A-23F0-299E-5C47EBF8DE62}"/>
              </a:ext>
            </a:extLst>
          </p:cNvPr>
          <p:cNvSpPr/>
          <p:nvPr/>
        </p:nvSpPr>
        <p:spPr bwMode="gray">
          <a:xfrm>
            <a:off x="990623" y="4565648"/>
            <a:ext cx="2016000" cy="378000"/>
          </a:xfrm>
          <a:prstGeom prst="roundRect">
            <a:avLst>
              <a:gd name="adj" fmla="val 50000"/>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457063" rtl="0" eaLnBrk="1" fontAlgn="auto" latinLnBrk="0" hangingPunct="1">
              <a:lnSpc>
                <a:spcPct val="100000"/>
              </a:lnSpc>
              <a:spcBef>
                <a:spcPts val="0"/>
              </a:spcBef>
              <a:spcAft>
                <a:spcPts val="0"/>
              </a:spcAft>
              <a:buClrTx/>
              <a:buSzTx/>
              <a:buFont typeface="Arial"/>
              <a:buNone/>
              <a:tabLst/>
              <a:defRPr/>
            </a:pPr>
            <a:r>
              <a:rPr kumimoji="0" lang="en-US" sz="1500" b="0" i="0" u="none" strike="noStrike" kern="1200" cap="none" spc="0" normalizeH="0" baseline="0" noProof="0">
                <a:ln>
                  <a:noFill/>
                </a:ln>
                <a:solidFill>
                  <a:srgbClr val="FFFFFF"/>
                </a:solidFill>
                <a:effectLst/>
                <a:uLnTx/>
                <a:uFillTx/>
                <a:latin typeface="CVS Health Sans"/>
                <a:ea typeface="+mn-ea"/>
                <a:cs typeface="+mn-cs"/>
              </a:rPr>
              <a:t>November 2025</a:t>
            </a:r>
          </a:p>
        </p:txBody>
      </p:sp>
    </p:spTree>
    <p:extLst>
      <p:ext uri="{BB962C8B-B14F-4D97-AF65-F5344CB8AC3E}">
        <p14:creationId xmlns:p14="http://schemas.microsoft.com/office/powerpoint/2010/main" val="3365709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A585CB-FF52-70FF-E02B-2E37A5DF6FC7}"/>
              </a:ext>
            </a:extLst>
          </p:cNvPr>
          <p:cNvSpPr>
            <a:spLocks noGrp="1"/>
          </p:cNvSpPr>
          <p:nvPr>
            <p:ph type="title"/>
          </p:nvPr>
        </p:nvSpPr>
        <p:spPr/>
        <p:txBody>
          <a:bodyPr/>
          <a:lstStyle/>
          <a:p>
            <a:r>
              <a:rPr lang="en-US" b="1">
                <a:latin typeface="CVS Health Sans"/>
              </a:rPr>
              <a:t>Next Steps</a:t>
            </a:r>
            <a:endParaRPr lang="en-US" b="1"/>
          </a:p>
        </p:txBody>
      </p:sp>
      <p:sp>
        <p:nvSpPr>
          <p:cNvPr id="87" name="TextBox 86">
            <a:extLst>
              <a:ext uri="{FF2B5EF4-FFF2-40B4-BE49-F238E27FC236}">
                <a16:creationId xmlns:a16="http://schemas.microsoft.com/office/drawing/2014/main" id="{4BD41038-6B94-A46B-D328-45D4B15398C0}"/>
              </a:ext>
            </a:extLst>
          </p:cNvPr>
          <p:cNvSpPr txBox="1"/>
          <p:nvPr/>
        </p:nvSpPr>
        <p:spPr>
          <a:xfrm>
            <a:off x="0" y="5966939"/>
            <a:ext cx="12171850" cy="338554"/>
          </a:xfrm>
          <a:prstGeom prst="rect">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defPPr>
              <a:defRPr lang="en-US"/>
            </a:defPPr>
            <a:lvl1pPr marR="0" lvl="0" algn="ctr" defTabSz="914126" fontAlgn="auto">
              <a:lnSpc>
                <a:spcPct val="100000"/>
              </a:lnSpc>
              <a:spcBef>
                <a:spcPts val="0"/>
              </a:spcBef>
              <a:spcAft>
                <a:spcPts val="0"/>
              </a:spcAft>
              <a:buSzTx/>
              <a:tabLst/>
              <a:defRPr kumimoji="0" sz="1600" i="0" u="none" strike="noStrike" cap="none" spc="0" normalizeH="0" baseline="0">
                <a:ln>
                  <a:noFill/>
                </a:ln>
                <a:solidFill>
                  <a:prstClr val="white"/>
                </a:solidFill>
                <a:effectLst/>
                <a:uLnTx/>
                <a:uFillTx/>
                <a:latin typeface="CVS Health Sans"/>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Will require incremental OPEX in 2026, estimate </a:t>
            </a:r>
            <a:r>
              <a:rPr lang="en-US" b="1"/>
              <a:t>TBD</a:t>
            </a:r>
            <a:r>
              <a:rPr lang="en-US"/>
              <a:t> based on POC</a:t>
            </a:r>
          </a:p>
        </p:txBody>
      </p:sp>
      <p:sp>
        <p:nvSpPr>
          <p:cNvPr id="51" name="Rectangle: Rounded Corners 57">
            <a:extLst>
              <a:ext uri="{FF2B5EF4-FFF2-40B4-BE49-F238E27FC236}">
                <a16:creationId xmlns:a16="http://schemas.microsoft.com/office/drawing/2014/main" id="{BA4EBE3A-87D6-6115-9AF3-05E72579AF0B}"/>
              </a:ext>
            </a:extLst>
          </p:cNvPr>
          <p:cNvSpPr/>
          <p:nvPr/>
        </p:nvSpPr>
        <p:spPr bwMode="gray">
          <a:xfrm>
            <a:off x="0" y="1711961"/>
            <a:ext cx="11385522" cy="0"/>
          </a:xfrm>
          <a:custGeom>
            <a:avLst/>
            <a:gdLst>
              <a:gd name="connsiteX0" fmla="*/ 0 w 11712686"/>
              <a:gd name="connsiteY0" fmla="*/ 193770 h 1162594"/>
              <a:gd name="connsiteX1" fmla="*/ 193770 w 11712686"/>
              <a:gd name="connsiteY1" fmla="*/ 0 h 1162594"/>
              <a:gd name="connsiteX2" fmla="*/ 11518916 w 11712686"/>
              <a:gd name="connsiteY2" fmla="*/ 0 h 1162594"/>
              <a:gd name="connsiteX3" fmla="*/ 11712686 w 11712686"/>
              <a:gd name="connsiteY3" fmla="*/ 193770 h 1162594"/>
              <a:gd name="connsiteX4" fmla="*/ 11712686 w 11712686"/>
              <a:gd name="connsiteY4" fmla="*/ 968824 h 1162594"/>
              <a:gd name="connsiteX5" fmla="*/ 11518916 w 11712686"/>
              <a:gd name="connsiteY5" fmla="*/ 1162594 h 1162594"/>
              <a:gd name="connsiteX6" fmla="*/ 193770 w 11712686"/>
              <a:gd name="connsiteY6" fmla="*/ 1162594 h 1162594"/>
              <a:gd name="connsiteX7" fmla="*/ 0 w 11712686"/>
              <a:gd name="connsiteY7" fmla="*/ 968824 h 1162594"/>
              <a:gd name="connsiteX8" fmla="*/ 0 w 11712686"/>
              <a:gd name="connsiteY8" fmla="*/ 193770 h 1162594"/>
              <a:gd name="connsiteX0" fmla="*/ 193770 w 11712686"/>
              <a:gd name="connsiteY0" fmla="*/ 0 h 1162594"/>
              <a:gd name="connsiteX1" fmla="*/ 11518916 w 11712686"/>
              <a:gd name="connsiteY1" fmla="*/ 0 h 1162594"/>
              <a:gd name="connsiteX2" fmla="*/ 11712686 w 11712686"/>
              <a:gd name="connsiteY2" fmla="*/ 193770 h 1162594"/>
              <a:gd name="connsiteX3" fmla="*/ 11712686 w 11712686"/>
              <a:gd name="connsiteY3" fmla="*/ 968824 h 1162594"/>
              <a:gd name="connsiteX4" fmla="*/ 11518916 w 11712686"/>
              <a:gd name="connsiteY4" fmla="*/ 1162594 h 1162594"/>
              <a:gd name="connsiteX5" fmla="*/ 193770 w 11712686"/>
              <a:gd name="connsiteY5" fmla="*/ 1162594 h 1162594"/>
              <a:gd name="connsiteX6" fmla="*/ 0 w 11712686"/>
              <a:gd name="connsiteY6" fmla="*/ 968824 h 1162594"/>
              <a:gd name="connsiteX7" fmla="*/ 0 w 11712686"/>
              <a:gd name="connsiteY7" fmla="*/ 193770 h 1162594"/>
              <a:gd name="connsiteX8" fmla="*/ 285210 w 11712686"/>
              <a:gd name="connsiteY8" fmla="*/ 91440 h 1162594"/>
              <a:gd name="connsiteX0" fmla="*/ 193770 w 11712686"/>
              <a:gd name="connsiteY0" fmla="*/ 0 h 1162594"/>
              <a:gd name="connsiteX1" fmla="*/ 11518916 w 11712686"/>
              <a:gd name="connsiteY1" fmla="*/ 0 h 1162594"/>
              <a:gd name="connsiteX2" fmla="*/ 11712686 w 11712686"/>
              <a:gd name="connsiteY2" fmla="*/ 193770 h 1162594"/>
              <a:gd name="connsiteX3" fmla="*/ 11712686 w 11712686"/>
              <a:gd name="connsiteY3" fmla="*/ 968824 h 1162594"/>
              <a:gd name="connsiteX4" fmla="*/ 11518916 w 11712686"/>
              <a:gd name="connsiteY4" fmla="*/ 1162594 h 1162594"/>
              <a:gd name="connsiteX5" fmla="*/ 193770 w 11712686"/>
              <a:gd name="connsiteY5" fmla="*/ 1162594 h 1162594"/>
              <a:gd name="connsiteX6" fmla="*/ 0 w 11712686"/>
              <a:gd name="connsiteY6" fmla="*/ 968824 h 1162594"/>
              <a:gd name="connsiteX7" fmla="*/ 0 w 11712686"/>
              <a:gd name="connsiteY7" fmla="*/ 193770 h 1162594"/>
              <a:gd name="connsiteX0" fmla="*/ 11518916 w 11712686"/>
              <a:gd name="connsiteY0" fmla="*/ 0 h 1162594"/>
              <a:gd name="connsiteX1" fmla="*/ 11712686 w 11712686"/>
              <a:gd name="connsiteY1" fmla="*/ 193770 h 1162594"/>
              <a:gd name="connsiteX2" fmla="*/ 11712686 w 11712686"/>
              <a:gd name="connsiteY2" fmla="*/ 968824 h 1162594"/>
              <a:gd name="connsiteX3" fmla="*/ 11518916 w 11712686"/>
              <a:gd name="connsiteY3" fmla="*/ 1162594 h 1162594"/>
              <a:gd name="connsiteX4" fmla="*/ 193770 w 11712686"/>
              <a:gd name="connsiteY4" fmla="*/ 1162594 h 1162594"/>
              <a:gd name="connsiteX5" fmla="*/ 0 w 11712686"/>
              <a:gd name="connsiteY5" fmla="*/ 968824 h 1162594"/>
              <a:gd name="connsiteX6" fmla="*/ 0 w 11712686"/>
              <a:gd name="connsiteY6" fmla="*/ 193770 h 1162594"/>
              <a:gd name="connsiteX0" fmla="*/ 11712686 w 11712686"/>
              <a:gd name="connsiteY0" fmla="*/ 0 h 968824"/>
              <a:gd name="connsiteX1" fmla="*/ 11712686 w 11712686"/>
              <a:gd name="connsiteY1" fmla="*/ 775054 h 968824"/>
              <a:gd name="connsiteX2" fmla="*/ 11518916 w 11712686"/>
              <a:gd name="connsiteY2" fmla="*/ 968824 h 968824"/>
              <a:gd name="connsiteX3" fmla="*/ 193770 w 11712686"/>
              <a:gd name="connsiteY3" fmla="*/ 968824 h 968824"/>
              <a:gd name="connsiteX4" fmla="*/ 0 w 11712686"/>
              <a:gd name="connsiteY4" fmla="*/ 775054 h 968824"/>
              <a:gd name="connsiteX5" fmla="*/ 0 w 11712686"/>
              <a:gd name="connsiteY5" fmla="*/ 0 h 968824"/>
              <a:gd name="connsiteX0" fmla="*/ 11712686 w 11712686"/>
              <a:gd name="connsiteY0" fmla="*/ 775054 h 968824"/>
              <a:gd name="connsiteX1" fmla="*/ 11518916 w 11712686"/>
              <a:gd name="connsiteY1" fmla="*/ 968824 h 968824"/>
              <a:gd name="connsiteX2" fmla="*/ 193770 w 11712686"/>
              <a:gd name="connsiteY2" fmla="*/ 968824 h 968824"/>
              <a:gd name="connsiteX3" fmla="*/ 0 w 11712686"/>
              <a:gd name="connsiteY3" fmla="*/ 775054 h 968824"/>
              <a:gd name="connsiteX4" fmla="*/ 0 w 11712686"/>
              <a:gd name="connsiteY4" fmla="*/ 0 h 968824"/>
              <a:gd name="connsiteX0" fmla="*/ 11518916 w 11518916"/>
              <a:gd name="connsiteY0" fmla="*/ 968824 h 968824"/>
              <a:gd name="connsiteX1" fmla="*/ 193770 w 11518916"/>
              <a:gd name="connsiteY1" fmla="*/ 968824 h 968824"/>
              <a:gd name="connsiteX2" fmla="*/ 0 w 11518916"/>
              <a:gd name="connsiteY2" fmla="*/ 775054 h 968824"/>
              <a:gd name="connsiteX3" fmla="*/ 0 w 11518916"/>
              <a:gd name="connsiteY3" fmla="*/ 0 h 968824"/>
              <a:gd name="connsiteX0" fmla="*/ 11518916 w 11518916"/>
              <a:gd name="connsiteY0" fmla="*/ 193770 h 193770"/>
              <a:gd name="connsiteX1" fmla="*/ 193770 w 11518916"/>
              <a:gd name="connsiteY1" fmla="*/ 193770 h 193770"/>
              <a:gd name="connsiteX2" fmla="*/ 0 w 11518916"/>
              <a:gd name="connsiteY2" fmla="*/ 0 h 193770"/>
              <a:gd name="connsiteX0" fmla="*/ 11325146 w 11325146"/>
              <a:gd name="connsiteY0" fmla="*/ 0 h 0"/>
              <a:gd name="connsiteX1" fmla="*/ 0 w 11325146"/>
              <a:gd name="connsiteY1" fmla="*/ 0 h 0"/>
            </a:gdLst>
            <a:ahLst/>
            <a:cxnLst>
              <a:cxn ang="0">
                <a:pos x="connsiteX0" y="connsiteY0"/>
              </a:cxn>
              <a:cxn ang="0">
                <a:pos x="connsiteX1" y="connsiteY1"/>
              </a:cxn>
            </a:cxnLst>
            <a:rect l="l" t="t" r="r" b="b"/>
            <a:pathLst>
              <a:path w="11325146">
                <a:moveTo>
                  <a:pt x="11325146" y="0"/>
                </a:moveTo>
                <a:lnTo>
                  <a:pt x="0" y="0"/>
                </a:lnTo>
              </a:path>
            </a:pathLst>
          </a:custGeom>
          <a:noFill/>
          <a:ln w="5715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2" name="Rectangle: Rounded Corners 57">
            <a:extLst>
              <a:ext uri="{FF2B5EF4-FFF2-40B4-BE49-F238E27FC236}">
                <a16:creationId xmlns:a16="http://schemas.microsoft.com/office/drawing/2014/main" id="{85B319B6-A544-AA00-163D-D224C93CA94B}"/>
              </a:ext>
            </a:extLst>
          </p:cNvPr>
          <p:cNvSpPr/>
          <p:nvPr/>
        </p:nvSpPr>
        <p:spPr bwMode="gray">
          <a:xfrm>
            <a:off x="806478" y="1683375"/>
            <a:ext cx="11385522" cy="0"/>
          </a:xfrm>
          <a:custGeom>
            <a:avLst/>
            <a:gdLst>
              <a:gd name="connsiteX0" fmla="*/ 0 w 11712686"/>
              <a:gd name="connsiteY0" fmla="*/ 193770 h 1162594"/>
              <a:gd name="connsiteX1" fmla="*/ 193770 w 11712686"/>
              <a:gd name="connsiteY1" fmla="*/ 0 h 1162594"/>
              <a:gd name="connsiteX2" fmla="*/ 11518916 w 11712686"/>
              <a:gd name="connsiteY2" fmla="*/ 0 h 1162594"/>
              <a:gd name="connsiteX3" fmla="*/ 11712686 w 11712686"/>
              <a:gd name="connsiteY3" fmla="*/ 193770 h 1162594"/>
              <a:gd name="connsiteX4" fmla="*/ 11712686 w 11712686"/>
              <a:gd name="connsiteY4" fmla="*/ 968824 h 1162594"/>
              <a:gd name="connsiteX5" fmla="*/ 11518916 w 11712686"/>
              <a:gd name="connsiteY5" fmla="*/ 1162594 h 1162594"/>
              <a:gd name="connsiteX6" fmla="*/ 193770 w 11712686"/>
              <a:gd name="connsiteY6" fmla="*/ 1162594 h 1162594"/>
              <a:gd name="connsiteX7" fmla="*/ 0 w 11712686"/>
              <a:gd name="connsiteY7" fmla="*/ 968824 h 1162594"/>
              <a:gd name="connsiteX8" fmla="*/ 0 w 11712686"/>
              <a:gd name="connsiteY8" fmla="*/ 193770 h 1162594"/>
              <a:gd name="connsiteX0" fmla="*/ 193770 w 11712686"/>
              <a:gd name="connsiteY0" fmla="*/ 0 h 1162594"/>
              <a:gd name="connsiteX1" fmla="*/ 11518916 w 11712686"/>
              <a:gd name="connsiteY1" fmla="*/ 0 h 1162594"/>
              <a:gd name="connsiteX2" fmla="*/ 11712686 w 11712686"/>
              <a:gd name="connsiteY2" fmla="*/ 193770 h 1162594"/>
              <a:gd name="connsiteX3" fmla="*/ 11712686 w 11712686"/>
              <a:gd name="connsiteY3" fmla="*/ 968824 h 1162594"/>
              <a:gd name="connsiteX4" fmla="*/ 11518916 w 11712686"/>
              <a:gd name="connsiteY4" fmla="*/ 1162594 h 1162594"/>
              <a:gd name="connsiteX5" fmla="*/ 193770 w 11712686"/>
              <a:gd name="connsiteY5" fmla="*/ 1162594 h 1162594"/>
              <a:gd name="connsiteX6" fmla="*/ 0 w 11712686"/>
              <a:gd name="connsiteY6" fmla="*/ 968824 h 1162594"/>
              <a:gd name="connsiteX7" fmla="*/ 0 w 11712686"/>
              <a:gd name="connsiteY7" fmla="*/ 193770 h 1162594"/>
              <a:gd name="connsiteX8" fmla="*/ 285210 w 11712686"/>
              <a:gd name="connsiteY8" fmla="*/ 91440 h 1162594"/>
              <a:gd name="connsiteX0" fmla="*/ 193770 w 11712686"/>
              <a:gd name="connsiteY0" fmla="*/ 0 h 1162594"/>
              <a:gd name="connsiteX1" fmla="*/ 11518916 w 11712686"/>
              <a:gd name="connsiteY1" fmla="*/ 0 h 1162594"/>
              <a:gd name="connsiteX2" fmla="*/ 11712686 w 11712686"/>
              <a:gd name="connsiteY2" fmla="*/ 193770 h 1162594"/>
              <a:gd name="connsiteX3" fmla="*/ 11712686 w 11712686"/>
              <a:gd name="connsiteY3" fmla="*/ 968824 h 1162594"/>
              <a:gd name="connsiteX4" fmla="*/ 11518916 w 11712686"/>
              <a:gd name="connsiteY4" fmla="*/ 1162594 h 1162594"/>
              <a:gd name="connsiteX5" fmla="*/ 193770 w 11712686"/>
              <a:gd name="connsiteY5" fmla="*/ 1162594 h 1162594"/>
              <a:gd name="connsiteX6" fmla="*/ 0 w 11712686"/>
              <a:gd name="connsiteY6" fmla="*/ 968824 h 1162594"/>
              <a:gd name="connsiteX7" fmla="*/ 0 w 11712686"/>
              <a:gd name="connsiteY7" fmla="*/ 193770 h 1162594"/>
              <a:gd name="connsiteX0" fmla="*/ 11518916 w 11712686"/>
              <a:gd name="connsiteY0" fmla="*/ 0 h 1162594"/>
              <a:gd name="connsiteX1" fmla="*/ 11712686 w 11712686"/>
              <a:gd name="connsiteY1" fmla="*/ 193770 h 1162594"/>
              <a:gd name="connsiteX2" fmla="*/ 11712686 w 11712686"/>
              <a:gd name="connsiteY2" fmla="*/ 968824 h 1162594"/>
              <a:gd name="connsiteX3" fmla="*/ 11518916 w 11712686"/>
              <a:gd name="connsiteY3" fmla="*/ 1162594 h 1162594"/>
              <a:gd name="connsiteX4" fmla="*/ 193770 w 11712686"/>
              <a:gd name="connsiteY4" fmla="*/ 1162594 h 1162594"/>
              <a:gd name="connsiteX5" fmla="*/ 0 w 11712686"/>
              <a:gd name="connsiteY5" fmla="*/ 968824 h 1162594"/>
              <a:gd name="connsiteX6" fmla="*/ 0 w 11712686"/>
              <a:gd name="connsiteY6" fmla="*/ 193770 h 1162594"/>
              <a:gd name="connsiteX0" fmla="*/ 11712686 w 11712686"/>
              <a:gd name="connsiteY0" fmla="*/ 0 h 968824"/>
              <a:gd name="connsiteX1" fmla="*/ 11712686 w 11712686"/>
              <a:gd name="connsiteY1" fmla="*/ 775054 h 968824"/>
              <a:gd name="connsiteX2" fmla="*/ 11518916 w 11712686"/>
              <a:gd name="connsiteY2" fmla="*/ 968824 h 968824"/>
              <a:gd name="connsiteX3" fmla="*/ 193770 w 11712686"/>
              <a:gd name="connsiteY3" fmla="*/ 968824 h 968824"/>
              <a:gd name="connsiteX4" fmla="*/ 0 w 11712686"/>
              <a:gd name="connsiteY4" fmla="*/ 775054 h 968824"/>
              <a:gd name="connsiteX5" fmla="*/ 0 w 11712686"/>
              <a:gd name="connsiteY5" fmla="*/ 0 h 968824"/>
              <a:gd name="connsiteX0" fmla="*/ 11712686 w 11712686"/>
              <a:gd name="connsiteY0" fmla="*/ 775054 h 968824"/>
              <a:gd name="connsiteX1" fmla="*/ 11518916 w 11712686"/>
              <a:gd name="connsiteY1" fmla="*/ 968824 h 968824"/>
              <a:gd name="connsiteX2" fmla="*/ 193770 w 11712686"/>
              <a:gd name="connsiteY2" fmla="*/ 968824 h 968824"/>
              <a:gd name="connsiteX3" fmla="*/ 0 w 11712686"/>
              <a:gd name="connsiteY3" fmla="*/ 775054 h 968824"/>
              <a:gd name="connsiteX4" fmla="*/ 0 w 11712686"/>
              <a:gd name="connsiteY4" fmla="*/ 0 h 968824"/>
              <a:gd name="connsiteX0" fmla="*/ 11518916 w 11518916"/>
              <a:gd name="connsiteY0" fmla="*/ 968824 h 968824"/>
              <a:gd name="connsiteX1" fmla="*/ 193770 w 11518916"/>
              <a:gd name="connsiteY1" fmla="*/ 968824 h 968824"/>
              <a:gd name="connsiteX2" fmla="*/ 0 w 11518916"/>
              <a:gd name="connsiteY2" fmla="*/ 775054 h 968824"/>
              <a:gd name="connsiteX3" fmla="*/ 0 w 11518916"/>
              <a:gd name="connsiteY3" fmla="*/ 0 h 968824"/>
              <a:gd name="connsiteX0" fmla="*/ 11518916 w 11518916"/>
              <a:gd name="connsiteY0" fmla="*/ 193770 h 193770"/>
              <a:gd name="connsiteX1" fmla="*/ 193770 w 11518916"/>
              <a:gd name="connsiteY1" fmla="*/ 193770 h 193770"/>
              <a:gd name="connsiteX2" fmla="*/ 0 w 11518916"/>
              <a:gd name="connsiteY2" fmla="*/ 0 h 193770"/>
              <a:gd name="connsiteX0" fmla="*/ 11325146 w 11325146"/>
              <a:gd name="connsiteY0" fmla="*/ 0 h 0"/>
              <a:gd name="connsiteX1" fmla="*/ 0 w 11325146"/>
              <a:gd name="connsiteY1" fmla="*/ 0 h 0"/>
            </a:gdLst>
            <a:ahLst/>
            <a:cxnLst>
              <a:cxn ang="0">
                <a:pos x="connsiteX0" y="connsiteY0"/>
              </a:cxn>
              <a:cxn ang="0">
                <a:pos x="connsiteX1" y="connsiteY1"/>
              </a:cxn>
            </a:cxnLst>
            <a:rect l="l" t="t" r="r" b="b"/>
            <a:pathLst>
              <a:path w="11325146">
                <a:moveTo>
                  <a:pt x="11325146" y="0"/>
                </a:moveTo>
                <a:lnTo>
                  <a:pt x="0" y="0"/>
                </a:lnTo>
              </a:path>
            </a:pathLst>
          </a:custGeom>
          <a:noFill/>
          <a:ln w="5715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4" name="TextBox 53">
            <a:extLst>
              <a:ext uri="{FF2B5EF4-FFF2-40B4-BE49-F238E27FC236}">
                <a16:creationId xmlns:a16="http://schemas.microsoft.com/office/drawing/2014/main" id="{2D8E8A57-B0E7-AF50-B959-4F04961CD59E}"/>
              </a:ext>
            </a:extLst>
          </p:cNvPr>
          <p:cNvSpPr txBox="1"/>
          <p:nvPr/>
        </p:nvSpPr>
        <p:spPr>
          <a:xfrm>
            <a:off x="5625507" y="1526024"/>
            <a:ext cx="940987" cy="369332"/>
          </a:xfrm>
          <a:prstGeom prst="rect">
            <a:avLst/>
          </a:prstGeom>
          <a:gradFill>
            <a:gsLst>
              <a:gs pos="0">
                <a:srgbClr val="EBF5FF"/>
              </a:gs>
              <a:gs pos="100000">
                <a:srgbClr val="EFF7FF"/>
              </a:gs>
            </a:gsLst>
            <a:lin ang="5400000" scaled="1"/>
          </a:gra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2"/>
                </a:solidFill>
                <a:effectLst/>
                <a:uLnTx/>
                <a:uFillTx/>
                <a:latin typeface="CVS Health Sans"/>
                <a:ea typeface="Calibri" panose="020F0502020204030204" pitchFamily="34" charset="0"/>
                <a:cs typeface="Calibri" panose="020F0502020204030204" pitchFamily="34" charset="0"/>
              </a:rPr>
              <a:t>2026</a:t>
            </a:r>
          </a:p>
        </p:txBody>
      </p:sp>
      <p:cxnSp>
        <p:nvCxnSpPr>
          <p:cNvPr id="67" name="Straight Connector 72">
            <a:extLst>
              <a:ext uri="{FF2B5EF4-FFF2-40B4-BE49-F238E27FC236}">
                <a16:creationId xmlns:a16="http://schemas.microsoft.com/office/drawing/2014/main" id="{2D973F8A-43DB-3E26-409B-AA8D605816DA}"/>
              </a:ext>
            </a:extLst>
          </p:cNvPr>
          <p:cNvCxnSpPr>
            <a:cxnSpLocks/>
            <a:stCxn id="108" idx="3"/>
            <a:endCxn id="77" idx="1"/>
          </p:cNvCxnSpPr>
          <p:nvPr/>
        </p:nvCxnSpPr>
        <p:spPr>
          <a:xfrm rot="5400000" flipH="1" flipV="1">
            <a:off x="56054" y="3643307"/>
            <a:ext cx="2882707" cy="314874"/>
          </a:xfrm>
          <a:prstGeom prst="bentConnector2">
            <a:avLst/>
          </a:prstGeom>
          <a:ln w="12700" cmpd="sng">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64897E76-A42B-1BF4-4FB4-7A541A257805}"/>
              </a:ext>
            </a:extLst>
          </p:cNvPr>
          <p:cNvGrpSpPr/>
          <p:nvPr/>
        </p:nvGrpSpPr>
        <p:grpSpPr>
          <a:xfrm>
            <a:off x="1842562" y="1609749"/>
            <a:ext cx="228383" cy="343684"/>
            <a:chOff x="1755285" y="1623314"/>
            <a:chExt cx="228383" cy="343684"/>
          </a:xfrm>
        </p:grpSpPr>
        <p:sp>
          <p:nvSpPr>
            <p:cNvPr id="75" name="Isosceles Triangle 74">
              <a:extLst>
                <a:ext uri="{FF2B5EF4-FFF2-40B4-BE49-F238E27FC236}">
                  <a16:creationId xmlns:a16="http://schemas.microsoft.com/office/drawing/2014/main" id="{E4BFCC1F-3C89-BD53-6AFE-1D3637FB0D61}"/>
                </a:ext>
              </a:extLst>
            </p:cNvPr>
            <p:cNvSpPr/>
            <p:nvPr/>
          </p:nvSpPr>
          <p:spPr bwMode="gray">
            <a:xfrm flipV="1">
              <a:off x="1755285" y="1735369"/>
              <a:ext cx="228383" cy="231629"/>
            </a:xfrm>
            <a:prstGeom prst="triangle">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76" name="Oval 75">
              <a:extLst>
                <a:ext uri="{FF2B5EF4-FFF2-40B4-BE49-F238E27FC236}">
                  <a16:creationId xmlns:a16="http://schemas.microsoft.com/office/drawing/2014/main" id="{1E391D25-5854-5DA8-E4F3-ECE245907E67}"/>
                </a:ext>
              </a:extLst>
            </p:cNvPr>
            <p:cNvSpPr/>
            <p:nvPr/>
          </p:nvSpPr>
          <p:spPr bwMode="gray">
            <a:xfrm>
              <a:off x="1772039" y="1623314"/>
              <a:ext cx="194874" cy="194874"/>
            </a:xfrm>
            <a:prstGeom prst="ellipse">
              <a:avLst/>
            </a:prstGeom>
            <a:solidFill>
              <a:srgbClr val="267AC0"/>
            </a:solidFill>
            <a:ln w="381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grpSp>
      <p:sp>
        <p:nvSpPr>
          <p:cNvPr id="77" name="Rectangle: Rounded Corners 76">
            <a:extLst>
              <a:ext uri="{FF2B5EF4-FFF2-40B4-BE49-F238E27FC236}">
                <a16:creationId xmlns:a16="http://schemas.microsoft.com/office/drawing/2014/main" id="{C86016FF-D285-1372-DCFB-30E574019174}"/>
              </a:ext>
            </a:extLst>
          </p:cNvPr>
          <p:cNvSpPr/>
          <p:nvPr/>
        </p:nvSpPr>
        <p:spPr bwMode="gray">
          <a:xfrm>
            <a:off x="1654844" y="2059272"/>
            <a:ext cx="603504" cy="600236"/>
          </a:xfrm>
          <a:prstGeom prst="roundRect">
            <a:avLst>
              <a:gd name="adj" fmla="val 12090"/>
            </a:avLst>
          </a:prstGeom>
          <a:solidFill>
            <a:srgbClr val="267AC0"/>
          </a:solidFill>
          <a:ln w="120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VS Health Sans"/>
              <a:ea typeface="+mn-ea"/>
              <a:cs typeface="+mn-cs"/>
            </a:endParaRPr>
          </a:p>
        </p:txBody>
      </p:sp>
      <p:sp>
        <p:nvSpPr>
          <p:cNvPr id="81" name="Google Shape;19802;p1467">
            <a:extLst>
              <a:ext uri="{FF2B5EF4-FFF2-40B4-BE49-F238E27FC236}">
                <a16:creationId xmlns:a16="http://schemas.microsoft.com/office/drawing/2014/main" id="{9EB405BC-C02E-5284-1D10-43B3389C2ECB}"/>
              </a:ext>
            </a:extLst>
          </p:cNvPr>
          <p:cNvSpPr/>
          <p:nvPr/>
        </p:nvSpPr>
        <p:spPr>
          <a:xfrm rot="16200000" flipV="1">
            <a:off x="1074377" y="2792510"/>
            <a:ext cx="531186" cy="526818"/>
          </a:xfrm>
          <a:prstGeom prst="roundRect">
            <a:avLst/>
          </a:prstGeom>
          <a:solidFill>
            <a:schemeClr val="bg1"/>
          </a:solidFill>
          <a:ln>
            <a:solidFill>
              <a:schemeClr val="bg1">
                <a:lumMod val="85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2"/>
              </a:solidFill>
              <a:effectLst/>
              <a:uLnTx/>
              <a:uFillTx/>
              <a:latin typeface="CVS Health Sans"/>
              <a:ea typeface="+mn-ea"/>
              <a:cs typeface="+mn-cs"/>
            </a:endParaRPr>
          </a:p>
        </p:txBody>
      </p:sp>
      <p:grpSp>
        <p:nvGrpSpPr>
          <p:cNvPr id="82" name="Graphic 3">
            <a:extLst>
              <a:ext uri="{FF2B5EF4-FFF2-40B4-BE49-F238E27FC236}">
                <a16:creationId xmlns:a16="http://schemas.microsoft.com/office/drawing/2014/main" id="{E11D380D-AE41-E5AE-85D5-54153FE54A62}"/>
              </a:ext>
            </a:extLst>
          </p:cNvPr>
          <p:cNvGrpSpPr/>
          <p:nvPr/>
        </p:nvGrpSpPr>
        <p:grpSpPr>
          <a:xfrm>
            <a:off x="1157144" y="2898398"/>
            <a:ext cx="365652" cy="315043"/>
            <a:chOff x="670433" y="5349494"/>
            <a:chExt cx="648716" cy="558927"/>
          </a:xfrm>
          <a:noFill/>
        </p:grpSpPr>
        <p:sp>
          <p:nvSpPr>
            <p:cNvPr id="88" name="Freeform: Shape 87">
              <a:extLst>
                <a:ext uri="{FF2B5EF4-FFF2-40B4-BE49-F238E27FC236}">
                  <a16:creationId xmlns:a16="http://schemas.microsoft.com/office/drawing/2014/main" id="{6AC3F11A-2E90-9902-3A08-B60FCDA25AF1}"/>
                </a:ext>
              </a:extLst>
            </p:cNvPr>
            <p:cNvSpPr/>
            <p:nvPr/>
          </p:nvSpPr>
          <p:spPr>
            <a:xfrm>
              <a:off x="786384" y="5478272"/>
              <a:ext cx="124587" cy="114426"/>
            </a:xfrm>
            <a:custGeom>
              <a:avLst/>
              <a:gdLst>
                <a:gd name="connsiteX0" fmla="*/ 0 w 124587"/>
                <a:gd name="connsiteY0" fmla="*/ 0 h 114426"/>
                <a:gd name="connsiteX1" fmla="*/ 124587 w 124587"/>
                <a:gd name="connsiteY1" fmla="*/ 114427 h 114426"/>
              </a:gdLst>
              <a:ahLst/>
              <a:cxnLst>
                <a:cxn ang="0">
                  <a:pos x="connsiteX0" y="connsiteY0"/>
                </a:cxn>
                <a:cxn ang="0">
                  <a:pos x="connsiteX1" y="connsiteY1"/>
                </a:cxn>
              </a:cxnLst>
              <a:rect l="l" t="t" r="r" b="b"/>
              <a:pathLst>
                <a:path w="124587" h="114426">
                  <a:moveTo>
                    <a:pt x="0" y="0"/>
                  </a:moveTo>
                  <a:lnTo>
                    <a:pt x="124587" y="114427"/>
                  </a:lnTo>
                </a:path>
              </a:pathLst>
            </a:custGeom>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89" name="Freeform: Shape 88">
              <a:extLst>
                <a:ext uri="{FF2B5EF4-FFF2-40B4-BE49-F238E27FC236}">
                  <a16:creationId xmlns:a16="http://schemas.microsoft.com/office/drawing/2014/main" id="{E594E437-1AF1-3C4A-793F-D8D06F8DAC4A}"/>
                </a:ext>
              </a:extLst>
            </p:cNvPr>
            <p:cNvSpPr/>
            <p:nvPr/>
          </p:nvSpPr>
          <p:spPr>
            <a:xfrm>
              <a:off x="898525" y="5577459"/>
              <a:ext cx="94233" cy="94233"/>
            </a:xfrm>
            <a:custGeom>
              <a:avLst/>
              <a:gdLst>
                <a:gd name="connsiteX0" fmla="*/ 94234 w 94233"/>
                <a:gd name="connsiteY0" fmla="*/ 47117 h 94233"/>
                <a:gd name="connsiteX1" fmla="*/ 47117 w 94233"/>
                <a:gd name="connsiteY1" fmla="*/ 94234 h 94233"/>
                <a:gd name="connsiteX2" fmla="*/ 0 w 94233"/>
                <a:gd name="connsiteY2" fmla="*/ 47117 h 94233"/>
                <a:gd name="connsiteX3" fmla="*/ 47117 w 94233"/>
                <a:gd name="connsiteY3" fmla="*/ 0 h 94233"/>
                <a:gd name="connsiteX4" fmla="*/ 94234 w 94233"/>
                <a:gd name="connsiteY4" fmla="*/ 47117 h 94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33" h="94233">
                  <a:moveTo>
                    <a:pt x="94234" y="47117"/>
                  </a:moveTo>
                  <a:cubicBezTo>
                    <a:pt x="94234" y="73152"/>
                    <a:pt x="73152" y="94234"/>
                    <a:pt x="47117" y="94234"/>
                  </a:cubicBezTo>
                  <a:cubicBezTo>
                    <a:pt x="21082" y="94234"/>
                    <a:pt x="0" y="73152"/>
                    <a:pt x="0" y="47117"/>
                  </a:cubicBezTo>
                  <a:cubicBezTo>
                    <a:pt x="0" y="21082"/>
                    <a:pt x="21082" y="0"/>
                    <a:pt x="47117" y="0"/>
                  </a:cubicBezTo>
                  <a:cubicBezTo>
                    <a:pt x="73152" y="0"/>
                    <a:pt x="94234" y="21082"/>
                    <a:pt x="94234" y="47117"/>
                  </a:cubicBezTo>
                  <a:close/>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91" name="Freeform: Shape 90">
              <a:extLst>
                <a:ext uri="{FF2B5EF4-FFF2-40B4-BE49-F238E27FC236}">
                  <a16:creationId xmlns:a16="http://schemas.microsoft.com/office/drawing/2014/main" id="{ED0F3608-740F-9212-CFED-FCC5EDE5584A}"/>
                </a:ext>
              </a:extLst>
            </p:cNvPr>
            <p:cNvSpPr/>
            <p:nvPr/>
          </p:nvSpPr>
          <p:spPr>
            <a:xfrm>
              <a:off x="670433" y="5349494"/>
              <a:ext cx="550417" cy="550417"/>
            </a:xfrm>
            <a:custGeom>
              <a:avLst/>
              <a:gdLst>
                <a:gd name="connsiteX0" fmla="*/ 275209 w 550417"/>
                <a:gd name="connsiteY0" fmla="*/ 461391 h 550417"/>
                <a:gd name="connsiteX1" fmla="*/ 275209 w 550417"/>
                <a:gd name="connsiteY1" fmla="*/ 550418 h 550417"/>
                <a:gd name="connsiteX2" fmla="*/ 0 w 550417"/>
                <a:gd name="connsiteY2" fmla="*/ 275209 h 550417"/>
                <a:gd name="connsiteX3" fmla="*/ 275209 w 550417"/>
                <a:gd name="connsiteY3" fmla="*/ 0 h 550417"/>
                <a:gd name="connsiteX4" fmla="*/ 550418 w 550417"/>
                <a:gd name="connsiteY4" fmla="*/ 275209 h 550417"/>
                <a:gd name="connsiteX5" fmla="*/ 461391 w 550417"/>
                <a:gd name="connsiteY5" fmla="*/ 275209 h 55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0417" h="550417">
                  <a:moveTo>
                    <a:pt x="275209" y="461391"/>
                  </a:moveTo>
                  <a:lnTo>
                    <a:pt x="275209" y="550418"/>
                  </a:lnTo>
                  <a:cubicBezTo>
                    <a:pt x="123190" y="550418"/>
                    <a:pt x="0" y="427228"/>
                    <a:pt x="0" y="275209"/>
                  </a:cubicBezTo>
                  <a:cubicBezTo>
                    <a:pt x="0" y="123190"/>
                    <a:pt x="123190" y="0"/>
                    <a:pt x="275209" y="0"/>
                  </a:cubicBezTo>
                  <a:cubicBezTo>
                    <a:pt x="427228" y="0"/>
                    <a:pt x="550418" y="123190"/>
                    <a:pt x="550418" y="275209"/>
                  </a:cubicBezTo>
                  <a:lnTo>
                    <a:pt x="461391" y="275209"/>
                  </a:ln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92" name="Freeform: Shape 91">
              <a:extLst>
                <a:ext uri="{FF2B5EF4-FFF2-40B4-BE49-F238E27FC236}">
                  <a16:creationId xmlns:a16="http://schemas.microsoft.com/office/drawing/2014/main" id="{C316E2AA-1C04-EA65-4630-6CA7294D4CF9}"/>
                </a:ext>
              </a:extLst>
            </p:cNvPr>
            <p:cNvSpPr/>
            <p:nvPr/>
          </p:nvSpPr>
          <p:spPr>
            <a:xfrm>
              <a:off x="945641" y="5352923"/>
              <a:ext cx="12700" cy="85343"/>
            </a:xfrm>
            <a:custGeom>
              <a:avLst/>
              <a:gdLst>
                <a:gd name="connsiteX0" fmla="*/ 0 w 12700"/>
                <a:gd name="connsiteY0" fmla="*/ 85344 h 85343"/>
                <a:gd name="connsiteX1" fmla="*/ 0 w 12700"/>
                <a:gd name="connsiteY1" fmla="*/ 0 h 85343"/>
              </a:gdLst>
              <a:ahLst/>
              <a:cxnLst>
                <a:cxn ang="0">
                  <a:pos x="connsiteX0" y="connsiteY0"/>
                </a:cxn>
                <a:cxn ang="0">
                  <a:pos x="connsiteX1" y="connsiteY1"/>
                </a:cxn>
              </a:cxnLst>
              <a:rect l="l" t="t" r="r" b="b"/>
              <a:pathLst>
                <a:path w="12700" h="85343">
                  <a:moveTo>
                    <a:pt x="0" y="85344"/>
                  </a:moveTo>
                  <a:lnTo>
                    <a:pt x="0" y="0"/>
                  </a:lnTo>
                </a:path>
              </a:pathLst>
            </a:custGeom>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93" name="Freeform: Shape 92">
              <a:extLst>
                <a:ext uri="{FF2B5EF4-FFF2-40B4-BE49-F238E27FC236}">
                  <a16:creationId xmlns:a16="http://schemas.microsoft.com/office/drawing/2014/main" id="{D4942D0B-720F-E2BC-29E6-411B944DDEB8}"/>
                </a:ext>
              </a:extLst>
            </p:cNvPr>
            <p:cNvSpPr/>
            <p:nvPr/>
          </p:nvSpPr>
          <p:spPr>
            <a:xfrm>
              <a:off x="673989" y="5624576"/>
              <a:ext cx="85343" cy="12700"/>
            </a:xfrm>
            <a:custGeom>
              <a:avLst/>
              <a:gdLst>
                <a:gd name="connsiteX0" fmla="*/ 85344 w 85343"/>
                <a:gd name="connsiteY0" fmla="*/ 0 h 12700"/>
                <a:gd name="connsiteX1" fmla="*/ 0 w 85343"/>
                <a:gd name="connsiteY1" fmla="*/ 0 h 12700"/>
              </a:gdLst>
              <a:ahLst/>
              <a:cxnLst>
                <a:cxn ang="0">
                  <a:pos x="connsiteX0" y="connsiteY0"/>
                </a:cxn>
                <a:cxn ang="0">
                  <a:pos x="connsiteX1" y="connsiteY1"/>
                </a:cxn>
              </a:cxnLst>
              <a:rect l="l" t="t" r="r" b="b"/>
              <a:pathLst>
                <a:path w="85343" h="12700">
                  <a:moveTo>
                    <a:pt x="85344" y="0"/>
                  </a:moveTo>
                  <a:lnTo>
                    <a:pt x="0" y="0"/>
                  </a:lnTo>
                </a:path>
              </a:pathLst>
            </a:custGeom>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94" name="Freeform: Shape 93">
              <a:extLst>
                <a:ext uri="{FF2B5EF4-FFF2-40B4-BE49-F238E27FC236}">
                  <a16:creationId xmlns:a16="http://schemas.microsoft.com/office/drawing/2014/main" id="{C60F58C9-29B0-9BBE-AAD6-6C2581A743D3}"/>
                </a:ext>
              </a:extLst>
            </p:cNvPr>
            <p:cNvSpPr/>
            <p:nvPr/>
          </p:nvSpPr>
          <p:spPr>
            <a:xfrm>
              <a:off x="978788" y="5515991"/>
              <a:ext cx="79756" cy="76708"/>
            </a:xfrm>
            <a:custGeom>
              <a:avLst/>
              <a:gdLst>
                <a:gd name="connsiteX0" fmla="*/ 0 w 79756"/>
                <a:gd name="connsiteY0" fmla="*/ 76708 h 76708"/>
                <a:gd name="connsiteX1" fmla="*/ 79756 w 79756"/>
                <a:gd name="connsiteY1" fmla="*/ 0 h 76708"/>
              </a:gdLst>
              <a:ahLst/>
              <a:cxnLst>
                <a:cxn ang="0">
                  <a:pos x="connsiteX0" y="connsiteY0"/>
                </a:cxn>
                <a:cxn ang="0">
                  <a:pos x="connsiteX1" y="connsiteY1"/>
                </a:cxn>
              </a:cxnLst>
              <a:rect l="l" t="t" r="r" b="b"/>
              <a:pathLst>
                <a:path w="79756" h="76708">
                  <a:moveTo>
                    <a:pt x="0" y="76708"/>
                  </a:moveTo>
                  <a:lnTo>
                    <a:pt x="79756" y="0"/>
                  </a:lnTo>
                </a:path>
              </a:pathLst>
            </a:custGeom>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95" name="Freeform: Shape 94">
              <a:extLst>
                <a:ext uri="{FF2B5EF4-FFF2-40B4-BE49-F238E27FC236}">
                  <a16:creationId xmlns:a16="http://schemas.microsoft.com/office/drawing/2014/main" id="{037FA8A3-F750-D785-A420-67564FCF2840}"/>
                </a:ext>
              </a:extLst>
            </p:cNvPr>
            <p:cNvSpPr/>
            <p:nvPr/>
          </p:nvSpPr>
          <p:spPr>
            <a:xfrm>
              <a:off x="1032891" y="5707379"/>
              <a:ext cx="114808" cy="192278"/>
            </a:xfrm>
            <a:custGeom>
              <a:avLst/>
              <a:gdLst>
                <a:gd name="connsiteX0" fmla="*/ 0 w 114808"/>
                <a:gd name="connsiteY0" fmla="*/ 55372 h 192278"/>
                <a:gd name="connsiteX1" fmla="*/ 55372 w 114808"/>
                <a:gd name="connsiteY1" fmla="*/ 0 h 192278"/>
                <a:gd name="connsiteX2" fmla="*/ 58166 w 114808"/>
                <a:gd name="connsiteY2" fmla="*/ 0 h 192278"/>
                <a:gd name="connsiteX3" fmla="*/ 94488 w 114808"/>
                <a:gd name="connsiteY3" fmla="*/ 80010 h 192278"/>
                <a:gd name="connsiteX4" fmla="*/ 0 w 114808"/>
                <a:gd name="connsiteY4" fmla="*/ 188468 h 192278"/>
                <a:gd name="connsiteX5" fmla="*/ 0 w 114808"/>
                <a:gd name="connsiteY5" fmla="*/ 192278 h 192278"/>
                <a:gd name="connsiteX6" fmla="*/ 114808 w 114808"/>
                <a:gd name="connsiteY6" fmla="*/ 192278 h 192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808" h="192278">
                  <a:moveTo>
                    <a:pt x="0" y="55372"/>
                  </a:moveTo>
                  <a:cubicBezTo>
                    <a:pt x="0" y="24765"/>
                    <a:pt x="24765" y="0"/>
                    <a:pt x="55372" y="0"/>
                  </a:cubicBezTo>
                  <a:cubicBezTo>
                    <a:pt x="56388" y="0"/>
                    <a:pt x="57277" y="0"/>
                    <a:pt x="58166" y="0"/>
                  </a:cubicBezTo>
                  <a:cubicBezTo>
                    <a:pt x="97663" y="2032"/>
                    <a:pt x="118237" y="48387"/>
                    <a:pt x="94488" y="80010"/>
                  </a:cubicBezTo>
                  <a:cubicBezTo>
                    <a:pt x="72390" y="109220"/>
                    <a:pt x="35433" y="149479"/>
                    <a:pt x="0" y="188468"/>
                  </a:cubicBezTo>
                  <a:lnTo>
                    <a:pt x="0" y="192278"/>
                  </a:lnTo>
                  <a:cubicBezTo>
                    <a:pt x="0" y="192278"/>
                    <a:pt x="114808" y="192278"/>
                    <a:pt x="114808" y="192278"/>
                  </a:cubicBez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96" name="Freeform: Shape 95">
              <a:extLst>
                <a:ext uri="{FF2B5EF4-FFF2-40B4-BE49-F238E27FC236}">
                  <a16:creationId xmlns:a16="http://schemas.microsoft.com/office/drawing/2014/main" id="{63AA8EF7-0DB5-0AEA-51C1-A93963907241}"/>
                </a:ext>
              </a:extLst>
            </p:cNvPr>
            <p:cNvSpPr/>
            <p:nvPr/>
          </p:nvSpPr>
          <p:spPr>
            <a:xfrm>
              <a:off x="1176908" y="5707888"/>
              <a:ext cx="142240" cy="200533"/>
            </a:xfrm>
            <a:custGeom>
              <a:avLst/>
              <a:gdLst>
                <a:gd name="connsiteX0" fmla="*/ 103124 w 142240"/>
                <a:gd name="connsiteY0" fmla="*/ 200533 h 200533"/>
                <a:gd name="connsiteX1" fmla="*/ 103124 w 142240"/>
                <a:gd name="connsiteY1" fmla="*/ 0 h 200533"/>
                <a:gd name="connsiteX2" fmla="*/ 99695 w 142240"/>
                <a:gd name="connsiteY2" fmla="*/ 0 h 200533"/>
                <a:gd name="connsiteX3" fmla="*/ 0 w 142240"/>
                <a:gd name="connsiteY3" fmla="*/ 124460 h 200533"/>
                <a:gd name="connsiteX4" fmla="*/ 0 w 142240"/>
                <a:gd name="connsiteY4" fmla="*/ 128016 h 200533"/>
                <a:gd name="connsiteX5" fmla="*/ 142240 w 142240"/>
                <a:gd name="connsiteY5" fmla="*/ 128016 h 20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40" h="200533">
                  <a:moveTo>
                    <a:pt x="103124" y="200533"/>
                  </a:moveTo>
                  <a:lnTo>
                    <a:pt x="103124" y="0"/>
                  </a:lnTo>
                  <a:lnTo>
                    <a:pt x="99695" y="0"/>
                  </a:lnTo>
                  <a:lnTo>
                    <a:pt x="0" y="124460"/>
                  </a:lnTo>
                  <a:lnTo>
                    <a:pt x="0" y="128016"/>
                  </a:lnTo>
                  <a:lnTo>
                    <a:pt x="142240" y="128016"/>
                  </a:ln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grpSp>
      <p:grpSp>
        <p:nvGrpSpPr>
          <p:cNvPr id="97" name="Group 96">
            <a:extLst>
              <a:ext uri="{FF2B5EF4-FFF2-40B4-BE49-F238E27FC236}">
                <a16:creationId xmlns:a16="http://schemas.microsoft.com/office/drawing/2014/main" id="{8654CA94-F19F-087F-AC94-E9D54561556A}"/>
              </a:ext>
            </a:extLst>
          </p:cNvPr>
          <p:cNvGrpSpPr/>
          <p:nvPr/>
        </p:nvGrpSpPr>
        <p:grpSpPr>
          <a:xfrm>
            <a:off x="1688873" y="3760342"/>
            <a:ext cx="3710659" cy="330071"/>
            <a:chOff x="1460841" y="3069964"/>
            <a:chExt cx="3710659" cy="330071"/>
          </a:xfrm>
        </p:grpSpPr>
        <p:sp>
          <p:nvSpPr>
            <p:cNvPr id="98" name="Rectangle 97">
              <a:extLst>
                <a:ext uri="{FF2B5EF4-FFF2-40B4-BE49-F238E27FC236}">
                  <a16:creationId xmlns:a16="http://schemas.microsoft.com/office/drawing/2014/main" id="{5B6A6C22-B77F-30E6-E016-24F3F86B6FE2}"/>
                </a:ext>
              </a:extLst>
            </p:cNvPr>
            <p:cNvSpPr/>
            <p:nvPr/>
          </p:nvSpPr>
          <p:spPr>
            <a:xfrm>
              <a:off x="1460841" y="3069964"/>
              <a:ext cx="3710659"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r>
                <a:rPr kumimoji="0" lang="en-US" sz="1200" b="1" i="0" u="none" strike="noStrike" kern="1200" cap="none" spc="0" normalizeH="0" baseline="0" noProof="0">
                  <a:ln>
                    <a:noFill/>
                  </a:ln>
                  <a:effectLst/>
                  <a:uLnTx/>
                  <a:uFillTx/>
                  <a:latin typeface="CVS Health Sans"/>
                  <a:ea typeface="+mn-ea"/>
                  <a:cs typeface="+mn-cs"/>
                </a:rPr>
                <a:t>Update RFP document based on feedback</a:t>
              </a:r>
            </a:p>
          </p:txBody>
        </p:sp>
        <p:sp>
          <p:nvSpPr>
            <p:cNvPr id="99" name="Rectangle 98">
              <a:extLst>
                <a:ext uri="{FF2B5EF4-FFF2-40B4-BE49-F238E27FC236}">
                  <a16:creationId xmlns:a16="http://schemas.microsoft.com/office/drawing/2014/main" id="{48C45B49-5D24-7294-7075-9EE01E7EC17C}"/>
                </a:ext>
              </a:extLst>
            </p:cNvPr>
            <p:cNvSpPr/>
            <p:nvPr/>
          </p:nvSpPr>
          <p:spPr>
            <a:xfrm>
              <a:off x="1460842" y="3215369"/>
              <a:ext cx="1801720"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endParaRPr kumimoji="0" lang="en-US" sz="1200" b="0" i="0" u="none" strike="noStrike" kern="1200" cap="none" spc="0" normalizeH="0" baseline="0" noProof="0">
                <a:ln>
                  <a:noFill/>
                </a:ln>
                <a:effectLst/>
                <a:uLnTx/>
                <a:uFillTx/>
                <a:latin typeface="CVS Health Sans"/>
                <a:ea typeface="+mn-ea"/>
                <a:cs typeface="+mn-cs"/>
              </a:endParaRPr>
            </a:p>
          </p:txBody>
        </p:sp>
      </p:grpSp>
      <p:sp>
        <p:nvSpPr>
          <p:cNvPr id="100" name="Google Shape;19802;p1467">
            <a:extLst>
              <a:ext uri="{FF2B5EF4-FFF2-40B4-BE49-F238E27FC236}">
                <a16:creationId xmlns:a16="http://schemas.microsoft.com/office/drawing/2014/main" id="{264C860A-E423-34BC-9AC0-F2C43F669D8A}"/>
              </a:ext>
            </a:extLst>
          </p:cNvPr>
          <p:cNvSpPr/>
          <p:nvPr/>
        </p:nvSpPr>
        <p:spPr>
          <a:xfrm rot="16200000" flipV="1">
            <a:off x="1074377" y="3609767"/>
            <a:ext cx="531186" cy="526818"/>
          </a:xfrm>
          <a:prstGeom prst="roundRect">
            <a:avLst/>
          </a:prstGeom>
          <a:solidFill>
            <a:schemeClr val="bg1"/>
          </a:solidFill>
          <a:ln>
            <a:solidFill>
              <a:schemeClr val="bg1">
                <a:lumMod val="85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2"/>
              </a:solidFill>
              <a:effectLst/>
              <a:uLnTx/>
              <a:uFillTx/>
              <a:latin typeface="CVS Health Sans"/>
              <a:ea typeface="+mn-ea"/>
              <a:cs typeface="+mn-cs"/>
            </a:endParaRPr>
          </a:p>
        </p:txBody>
      </p:sp>
      <p:grpSp>
        <p:nvGrpSpPr>
          <p:cNvPr id="101" name="Group 100">
            <a:extLst>
              <a:ext uri="{FF2B5EF4-FFF2-40B4-BE49-F238E27FC236}">
                <a16:creationId xmlns:a16="http://schemas.microsoft.com/office/drawing/2014/main" id="{BDE66F4A-2C64-F425-8DB7-500BA14796AE}"/>
              </a:ext>
            </a:extLst>
          </p:cNvPr>
          <p:cNvGrpSpPr/>
          <p:nvPr/>
        </p:nvGrpSpPr>
        <p:grpSpPr>
          <a:xfrm>
            <a:off x="1690060" y="4504627"/>
            <a:ext cx="3710660" cy="371832"/>
            <a:chOff x="1460841" y="3012814"/>
            <a:chExt cx="3710660" cy="371832"/>
          </a:xfrm>
        </p:grpSpPr>
        <p:sp>
          <p:nvSpPr>
            <p:cNvPr id="102" name="Rectangle 101">
              <a:extLst>
                <a:ext uri="{FF2B5EF4-FFF2-40B4-BE49-F238E27FC236}">
                  <a16:creationId xmlns:a16="http://schemas.microsoft.com/office/drawing/2014/main" id="{7EEFA738-1EE7-E91A-0FA8-9FFFDE301C1B}"/>
                </a:ext>
              </a:extLst>
            </p:cNvPr>
            <p:cNvSpPr/>
            <p:nvPr/>
          </p:nvSpPr>
          <p:spPr>
            <a:xfrm>
              <a:off x="1460841" y="3012814"/>
              <a:ext cx="3710660"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r>
                <a:rPr kumimoji="0" lang="en-US" sz="1200" b="1" i="0" u="none" strike="noStrike" kern="1200" cap="none" spc="0" normalizeH="0" baseline="0" noProof="0">
                  <a:ln>
                    <a:noFill/>
                  </a:ln>
                  <a:effectLst/>
                  <a:uLnTx/>
                  <a:uFillTx/>
                  <a:latin typeface="CVS Health Sans"/>
                  <a:ea typeface="+mn-ea"/>
                  <a:cs typeface="+mn-cs"/>
                </a:rPr>
                <a:t>Send RFP to targeted suppliers</a:t>
              </a:r>
            </a:p>
          </p:txBody>
        </p:sp>
        <p:sp>
          <p:nvSpPr>
            <p:cNvPr id="103" name="Rectangle 102">
              <a:extLst>
                <a:ext uri="{FF2B5EF4-FFF2-40B4-BE49-F238E27FC236}">
                  <a16:creationId xmlns:a16="http://schemas.microsoft.com/office/drawing/2014/main" id="{76A08F5E-D512-B24F-8F23-E19D24481947}"/>
                </a:ext>
              </a:extLst>
            </p:cNvPr>
            <p:cNvSpPr/>
            <p:nvPr/>
          </p:nvSpPr>
          <p:spPr>
            <a:xfrm>
              <a:off x="1460842" y="3215369"/>
              <a:ext cx="1801720" cy="169277"/>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r>
                <a:rPr kumimoji="0" lang="en-US" sz="1100" b="0" i="0" u="none" strike="noStrike" kern="1200" cap="none" spc="0" normalizeH="0" baseline="0" noProof="0">
                  <a:ln>
                    <a:noFill/>
                  </a:ln>
                  <a:effectLst/>
                  <a:uLnTx/>
                  <a:uFillTx/>
                  <a:latin typeface="CVS Health Sans"/>
                  <a:ea typeface="+mn-ea"/>
                  <a:cs typeface="+mn-cs"/>
                </a:rPr>
                <a:t>November 21 (or sooner)</a:t>
              </a:r>
            </a:p>
          </p:txBody>
        </p:sp>
      </p:grpSp>
      <p:sp>
        <p:nvSpPr>
          <p:cNvPr id="104" name="Google Shape;19802;p1467">
            <a:extLst>
              <a:ext uri="{FF2B5EF4-FFF2-40B4-BE49-F238E27FC236}">
                <a16:creationId xmlns:a16="http://schemas.microsoft.com/office/drawing/2014/main" id="{9C5E3F59-962A-3E95-F5CA-A0EA65402D90}"/>
              </a:ext>
            </a:extLst>
          </p:cNvPr>
          <p:cNvSpPr/>
          <p:nvPr/>
        </p:nvSpPr>
        <p:spPr>
          <a:xfrm rot="16200000" flipV="1">
            <a:off x="1074377" y="4427134"/>
            <a:ext cx="531186" cy="526818"/>
          </a:xfrm>
          <a:prstGeom prst="roundRect">
            <a:avLst/>
          </a:prstGeom>
          <a:solidFill>
            <a:schemeClr val="bg1"/>
          </a:solidFill>
          <a:ln>
            <a:solidFill>
              <a:schemeClr val="bg1">
                <a:lumMod val="85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2"/>
              </a:solidFill>
              <a:effectLst/>
              <a:uLnTx/>
              <a:uFillTx/>
              <a:latin typeface="CVS Health Sans"/>
              <a:ea typeface="+mn-ea"/>
              <a:cs typeface="+mn-cs"/>
            </a:endParaRPr>
          </a:p>
        </p:txBody>
      </p:sp>
      <p:grpSp>
        <p:nvGrpSpPr>
          <p:cNvPr id="105" name="Group 104">
            <a:extLst>
              <a:ext uri="{FF2B5EF4-FFF2-40B4-BE49-F238E27FC236}">
                <a16:creationId xmlns:a16="http://schemas.microsoft.com/office/drawing/2014/main" id="{E24AFB78-1FF6-F91D-9370-5D5D06EF0273}"/>
              </a:ext>
            </a:extLst>
          </p:cNvPr>
          <p:cNvGrpSpPr/>
          <p:nvPr/>
        </p:nvGrpSpPr>
        <p:grpSpPr>
          <a:xfrm>
            <a:off x="1690060" y="5321774"/>
            <a:ext cx="3256843" cy="371832"/>
            <a:chOff x="1460841" y="3012814"/>
            <a:chExt cx="3256843" cy="371832"/>
          </a:xfrm>
        </p:grpSpPr>
        <p:sp>
          <p:nvSpPr>
            <p:cNvPr id="106" name="Rectangle 105">
              <a:extLst>
                <a:ext uri="{FF2B5EF4-FFF2-40B4-BE49-F238E27FC236}">
                  <a16:creationId xmlns:a16="http://schemas.microsoft.com/office/drawing/2014/main" id="{78D5E533-C6C7-73B5-573A-35AEDB328062}"/>
                </a:ext>
              </a:extLst>
            </p:cNvPr>
            <p:cNvSpPr/>
            <p:nvPr/>
          </p:nvSpPr>
          <p:spPr>
            <a:xfrm>
              <a:off x="1460841" y="3012814"/>
              <a:ext cx="3256843"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r>
                <a:rPr kumimoji="0" lang="en-US" sz="1200" b="1" i="0" u="none" strike="noStrike" kern="1200" cap="none" spc="0" normalizeH="0" baseline="0" noProof="0">
                  <a:ln>
                    <a:noFill/>
                  </a:ln>
                  <a:effectLst/>
                  <a:uLnTx/>
                  <a:uFillTx/>
                  <a:latin typeface="CVS Health Sans"/>
                  <a:ea typeface="+mn-ea"/>
                  <a:cs typeface="+mn-cs"/>
                </a:rPr>
                <a:t>Target RFP response by suppliers </a:t>
              </a:r>
            </a:p>
          </p:txBody>
        </p:sp>
        <p:sp>
          <p:nvSpPr>
            <p:cNvPr id="107" name="Rectangle 106">
              <a:extLst>
                <a:ext uri="{FF2B5EF4-FFF2-40B4-BE49-F238E27FC236}">
                  <a16:creationId xmlns:a16="http://schemas.microsoft.com/office/drawing/2014/main" id="{4474118E-83F7-7417-CE84-B93B07AF585E}"/>
                </a:ext>
              </a:extLst>
            </p:cNvPr>
            <p:cNvSpPr/>
            <p:nvPr/>
          </p:nvSpPr>
          <p:spPr>
            <a:xfrm>
              <a:off x="1460842" y="3215369"/>
              <a:ext cx="1801720" cy="169277"/>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r>
                <a:rPr lang="en-US" sz="1100">
                  <a:latin typeface="CVS Health Sans"/>
                </a:rPr>
                <a:t>December 15</a:t>
              </a:r>
              <a:endParaRPr kumimoji="0" lang="en-US" sz="1100" b="0" i="0" u="none" strike="noStrike" kern="1200" cap="none" spc="0" normalizeH="0" baseline="0" noProof="0">
                <a:ln>
                  <a:noFill/>
                </a:ln>
                <a:effectLst/>
                <a:uLnTx/>
                <a:uFillTx/>
                <a:latin typeface="CVS Health Sans"/>
                <a:ea typeface="+mn-ea"/>
                <a:cs typeface="+mn-cs"/>
              </a:endParaRPr>
            </a:p>
          </p:txBody>
        </p:sp>
      </p:grpSp>
      <p:sp>
        <p:nvSpPr>
          <p:cNvPr id="108" name="Google Shape;19802;p1467">
            <a:extLst>
              <a:ext uri="{FF2B5EF4-FFF2-40B4-BE49-F238E27FC236}">
                <a16:creationId xmlns:a16="http://schemas.microsoft.com/office/drawing/2014/main" id="{7CA0524D-93A9-4D5F-9C60-37B340AFF98A}"/>
              </a:ext>
            </a:extLst>
          </p:cNvPr>
          <p:cNvSpPr/>
          <p:nvPr/>
        </p:nvSpPr>
        <p:spPr>
          <a:xfrm rot="16200000" flipV="1">
            <a:off x="1074377" y="5244281"/>
            <a:ext cx="531186" cy="526818"/>
          </a:xfrm>
          <a:prstGeom prst="roundRect">
            <a:avLst/>
          </a:prstGeom>
          <a:solidFill>
            <a:schemeClr val="bg1"/>
          </a:solidFill>
          <a:ln>
            <a:solidFill>
              <a:schemeClr val="bg1">
                <a:lumMod val="85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2"/>
              </a:solidFill>
              <a:effectLst/>
              <a:uLnTx/>
              <a:uFillTx/>
              <a:latin typeface="CVS Health Sans"/>
              <a:ea typeface="+mn-ea"/>
              <a:cs typeface="+mn-cs"/>
            </a:endParaRPr>
          </a:p>
        </p:txBody>
      </p:sp>
      <p:cxnSp>
        <p:nvCxnSpPr>
          <p:cNvPr id="109" name="Straight Connector 72">
            <a:extLst>
              <a:ext uri="{FF2B5EF4-FFF2-40B4-BE49-F238E27FC236}">
                <a16:creationId xmlns:a16="http://schemas.microsoft.com/office/drawing/2014/main" id="{7E5ED647-9943-B7DD-F96D-C1ADE2623478}"/>
              </a:ext>
            </a:extLst>
          </p:cNvPr>
          <p:cNvCxnSpPr>
            <a:cxnSpLocks/>
            <a:stCxn id="169" idx="1"/>
            <a:endCxn id="114" idx="1"/>
          </p:cNvCxnSpPr>
          <p:nvPr/>
        </p:nvCxnSpPr>
        <p:spPr>
          <a:xfrm rot="10800000" flipH="1">
            <a:off x="6456812" y="2370457"/>
            <a:ext cx="314745" cy="2490666"/>
          </a:xfrm>
          <a:prstGeom prst="bentConnector3">
            <a:avLst>
              <a:gd name="adj1" fmla="val 2955"/>
            </a:avLst>
          </a:prstGeom>
          <a:ln w="12700" cmpd="sng">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11" name="Group 110">
            <a:extLst>
              <a:ext uri="{FF2B5EF4-FFF2-40B4-BE49-F238E27FC236}">
                <a16:creationId xmlns:a16="http://schemas.microsoft.com/office/drawing/2014/main" id="{715CDB4F-EC72-8D95-9EFC-EDC70A1019D0}"/>
              </a:ext>
            </a:extLst>
          </p:cNvPr>
          <p:cNvGrpSpPr/>
          <p:nvPr/>
        </p:nvGrpSpPr>
        <p:grpSpPr>
          <a:xfrm>
            <a:off x="6984878" y="1623314"/>
            <a:ext cx="228383" cy="343684"/>
            <a:chOff x="1755285" y="1623314"/>
            <a:chExt cx="228383" cy="343684"/>
          </a:xfrm>
          <a:solidFill>
            <a:srgbClr val="0B315E"/>
          </a:solidFill>
        </p:grpSpPr>
        <p:sp>
          <p:nvSpPr>
            <p:cNvPr id="112" name="Isosceles Triangle 111">
              <a:extLst>
                <a:ext uri="{FF2B5EF4-FFF2-40B4-BE49-F238E27FC236}">
                  <a16:creationId xmlns:a16="http://schemas.microsoft.com/office/drawing/2014/main" id="{AB7CB8CE-B9D1-8245-267F-577AD8D7EE7B}"/>
                </a:ext>
              </a:extLst>
            </p:cNvPr>
            <p:cNvSpPr/>
            <p:nvPr/>
          </p:nvSpPr>
          <p:spPr bwMode="gray">
            <a:xfrm flipV="1">
              <a:off x="1755285" y="1735369"/>
              <a:ext cx="228383" cy="231629"/>
            </a:xfrm>
            <a:prstGeom prst="triangle">
              <a:avLst/>
            </a:prstGeom>
            <a:grp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13" name="Oval 112">
              <a:extLst>
                <a:ext uri="{FF2B5EF4-FFF2-40B4-BE49-F238E27FC236}">
                  <a16:creationId xmlns:a16="http://schemas.microsoft.com/office/drawing/2014/main" id="{DA3E0AC0-D23B-752A-32B1-2BD1B8AF7B90}"/>
                </a:ext>
              </a:extLst>
            </p:cNvPr>
            <p:cNvSpPr/>
            <p:nvPr/>
          </p:nvSpPr>
          <p:spPr bwMode="gray">
            <a:xfrm>
              <a:off x="1772039" y="1623314"/>
              <a:ext cx="194874" cy="194874"/>
            </a:xfrm>
            <a:prstGeom prst="ellipse">
              <a:avLst/>
            </a:prstGeom>
            <a:grpFill/>
            <a:ln w="381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grpSp>
      <p:sp>
        <p:nvSpPr>
          <p:cNvPr id="114" name="Rectangle: Rounded Corners 113">
            <a:extLst>
              <a:ext uri="{FF2B5EF4-FFF2-40B4-BE49-F238E27FC236}">
                <a16:creationId xmlns:a16="http://schemas.microsoft.com/office/drawing/2014/main" id="{5CD31854-3F73-A67A-75E7-5E396B1A93E7}"/>
              </a:ext>
            </a:extLst>
          </p:cNvPr>
          <p:cNvSpPr/>
          <p:nvPr/>
        </p:nvSpPr>
        <p:spPr bwMode="gray">
          <a:xfrm>
            <a:off x="6771558" y="2070339"/>
            <a:ext cx="603504" cy="600236"/>
          </a:xfrm>
          <a:prstGeom prst="roundRect">
            <a:avLst>
              <a:gd name="adj" fmla="val 12090"/>
            </a:avLst>
          </a:prstGeom>
          <a:solidFill>
            <a:srgbClr val="0B315E"/>
          </a:solidFill>
          <a:ln w="120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VS Health Sans"/>
              <a:ea typeface="+mn-ea"/>
              <a:cs typeface="+mn-cs"/>
            </a:endParaRPr>
          </a:p>
        </p:txBody>
      </p:sp>
      <p:grpSp>
        <p:nvGrpSpPr>
          <p:cNvPr id="115" name="Group 114">
            <a:extLst>
              <a:ext uri="{FF2B5EF4-FFF2-40B4-BE49-F238E27FC236}">
                <a16:creationId xmlns:a16="http://schemas.microsoft.com/office/drawing/2014/main" id="{C1DD22B1-E2A9-3F10-3BDA-06F625CB778F}"/>
              </a:ext>
            </a:extLst>
          </p:cNvPr>
          <p:cNvGrpSpPr/>
          <p:nvPr/>
        </p:nvGrpSpPr>
        <p:grpSpPr>
          <a:xfrm>
            <a:off x="6806774" y="2873376"/>
            <a:ext cx="3489369" cy="387221"/>
            <a:chOff x="1460841" y="3012814"/>
            <a:chExt cx="3489369" cy="387221"/>
          </a:xfrm>
        </p:grpSpPr>
        <p:sp>
          <p:nvSpPr>
            <p:cNvPr id="116" name="Rectangle 115">
              <a:extLst>
                <a:ext uri="{FF2B5EF4-FFF2-40B4-BE49-F238E27FC236}">
                  <a16:creationId xmlns:a16="http://schemas.microsoft.com/office/drawing/2014/main" id="{312CE7E5-A638-DD32-85CC-44BA7D017E37}"/>
                </a:ext>
              </a:extLst>
            </p:cNvPr>
            <p:cNvSpPr/>
            <p:nvPr/>
          </p:nvSpPr>
          <p:spPr>
            <a:xfrm>
              <a:off x="1460841" y="3012814"/>
              <a:ext cx="3489369"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r>
                <a:rPr kumimoji="0" lang="en-US" sz="1200" b="1" i="0" u="none" strike="noStrike" kern="1200" cap="none" spc="0" normalizeH="0" baseline="0" noProof="0">
                  <a:ln>
                    <a:noFill/>
                  </a:ln>
                  <a:effectLst/>
                  <a:uLnTx/>
                  <a:uFillTx/>
                  <a:latin typeface="CVS Health Sans"/>
                  <a:ea typeface="+mn-ea"/>
                  <a:cs typeface="+mn-cs"/>
                </a:rPr>
                <a:t>Select top two suppliers, start POC </a:t>
              </a:r>
            </a:p>
          </p:txBody>
        </p:sp>
        <p:sp>
          <p:nvSpPr>
            <p:cNvPr id="117" name="Rectangle 116">
              <a:extLst>
                <a:ext uri="{FF2B5EF4-FFF2-40B4-BE49-F238E27FC236}">
                  <a16:creationId xmlns:a16="http://schemas.microsoft.com/office/drawing/2014/main" id="{39E01E9A-F732-B72F-4DF6-DF9B0F72D150}"/>
                </a:ext>
              </a:extLst>
            </p:cNvPr>
            <p:cNvSpPr/>
            <p:nvPr/>
          </p:nvSpPr>
          <p:spPr>
            <a:xfrm>
              <a:off x="1460842" y="3215369"/>
              <a:ext cx="1801720"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r>
                <a:rPr kumimoji="0" lang="en-US" sz="1200" b="0" i="0" u="none" strike="noStrike" kern="1200" cap="none" spc="0" normalizeH="0" baseline="0" noProof="0">
                  <a:ln>
                    <a:noFill/>
                  </a:ln>
                  <a:effectLst/>
                  <a:uLnTx/>
                  <a:uFillTx/>
                  <a:latin typeface="CVS Health Sans"/>
                  <a:ea typeface="+mn-ea"/>
                  <a:cs typeface="+mn-cs"/>
                </a:rPr>
                <a:t>February 1</a:t>
              </a:r>
            </a:p>
          </p:txBody>
        </p:sp>
      </p:grpSp>
      <p:sp>
        <p:nvSpPr>
          <p:cNvPr id="118" name="Google Shape;19802;p1467">
            <a:extLst>
              <a:ext uri="{FF2B5EF4-FFF2-40B4-BE49-F238E27FC236}">
                <a16:creationId xmlns:a16="http://schemas.microsoft.com/office/drawing/2014/main" id="{9C1F57D8-9CF0-8C4F-9138-8BC0C5A1D561}"/>
              </a:ext>
            </a:extLst>
          </p:cNvPr>
          <p:cNvSpPr/>
          <p:nvPr/>
        </p:nvSpPr>
        <p:spPr>
          <a:xfrm rot="16200000" flipV="1">
            <a:off x="6191091" y="2803578"/>
            <a:ext cx="531186" cy="526818"/>
          </a:xfrm>
          <a:prstGeom prst="roundRect">
            <a:avLst/>
          </a:prstGeom>
          <a:solidFill>
            <a:schemeClr val="bg1"/>
          </a:solidFill>
          <a:ln>
            <a:solidFill>
              <a:schemeClr val="bg1">
                <a:lumMod val="85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2"/>
              </a:solidFill>
              <a:effectLst/>
              <a:uLnTx/>
              <a:uFillTx/>
              <a:latin typeface="CVS Health Sans"/>
              <a:ea typeface="+mn-ea"/>
              <a:cs typeface="+mn-cs"/>
            </a:endParaRPr>
          </a:p>
        </p:txBody>
      </p:sp>
      <p:grpSp>
        <p:nvGrpSpPr>
          <p:cNvPr id="119" name="Group 118">
            <a:extLst>
              <a:ext uri="{FF2B5EF4-FFF2-40B4-BE49-F238E27FC236}">
                <a16:creationId xmlns:a16="http://schemas.microsoft.com/office/drawing/2014/main" id="{6CB9B20A-FB23-B34D-E093-33886637F9B9}"/>
              </a:ext>
            </a:extLst>
          </p:cNvPr>
          <p:cNvGrpSpPr/>
          <p:nvPr/>
        </p:nvGrpSpPr>
        <p:grpSpPr>
          <a:xfrm>
            <a:off x="6806774" y="3690633"/>
            <a:ext cx="4578747" cy="387221"/>
            <a:chOff x="1460841" y="3012814"/>
            <a:chExt cx="4578747" cy="387221"/>
          </a:xfrm>
        </p:grpSpPr>
        <p:sp>
          <p:nvSpPr>
            <p:cNvPr id="120" name="Rectangle 119">
              <a:extLst>
                <a:ext uri="{FF2B5EF4-FFF2-40B4-BE49-F238E27FC236}">
                  <a16:creationId xmlns:a16="http://schemas.microsoft.com/office/drawing/2014/main" id="{1112F1F8-D061-8051-14E6-C3E5F7AC4834}"/>
                </a:ext>
              </a:extLst>
            </p:cNvPr>
            <p:cNvSpPr/>
            <p:nvPr/>
          </p:nvSpPr>
          <p:spPr>
            <a:xfrm>
              <a:off x="1460841" y="3012814"/>
              <a:ext cx="4578747"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r>
                <a:rPr kumimoji="0" lang="en-US" sz="1200" b="1" i="0" u="none" strike="noStrike" kern="1200" cap="none" spc="0" normalizeH="0" baseline="0" noProof="0">
                  <a:ln>
                    <a:noFill/>
                  </a:ln>
                  <a:effectLst/>
                  <a:uLnTx/>
                  <a:uFillTx/>
                  <a:latin typeface="CVS Health Sans"/>
                  <a:ea typeface="+mn-ea"/>
                  <a:cs typeface="+mn-cs"/>
                </a:rPr>
                <a:t>Finalize supplier decision and technical design</a:t>
              </a:r>
            </a:p>
          </p:txBody>
        </p:sp>
        <p:sp>
          <p:nvSpPr>
            <p:cNvPr id="121" name="Rectangle 120">
              <a:extLst>
                <a:ext uri="{FF2B5EF4-FFF2-40B4-BE49-F238E27FC236}">
                  <a16:creationId xmlns:a16="http://schemas.microsoft.com/office/drawing/2014/main" id="{1E92CD9A-32F8-D9B6-CF0B-945EBC6AB069}"/>
                </a:ext>
              </a:extLst>
            </p:cNvPr>
            <p:cNvSpPr/>
            <p:nvPr/>
          </p:nvSpPr>
          <p:spPr>
            <a:xfrm>
              <a:off x="1460842" y="3215369"/>
              <a:ext cx="1801720"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r>
                <a:rPr kumimoji="0" lang="en-US" sz="1200" b="0" i="0" u="none" strike="noStrike" kern="1200" cap="none" spc="0" normalizeH="0" baseline="0" noProof="0">
                  <a:ln>
                    <a:noFill/>
                  </a:ln>
                  <a:effectLst/>
                  <a:uLnTx/>
                  <a:uFillTx/>
                  <a:latin typeface="CVS Health Sans"/>
                  <a:ea typeface="+mn-ea"/>
                  <a:cs typeface="+mn-cs"/>
                </a:rPr>
                <a:t>Q2</a:t>
              </a:r>
            </a:p>
          </p:txBody>
        </p:sp>
      </p:grpSp>
      <p:sp>
        <p:nvSpPr>
          <p:cNvPr id="122" name="Google Shape;19802;p1467">
            <a:extLst>
              <a:ext uri="{FF2B5EF4-FFF2-40B4-BE49-F238E27FC236}">
                <a16:creationId xmlns:a16="http://schemas.microsoft.com/office/drawing/2014/main" id="{B415B5DA-9717-E50F-1918-ADA9FA6727BC}"/>
              </a:ext>
            </a:extLst>
          </p:cNvPr>
          <p:cNvSpPr/>
          <p:nvPr/>
        </p:nvSpPr>
        <p:spPr>
          <a:xfrm rot="16200000" flipV="1">
            <a:off x="6191091" y="3620835"/>
            <a:ext cx="531186" cy="526818"/>
          </a:xfrm>
          <a:prstGeom prst="roundRect">
            <a:avLst/>
          </a:prstGeom>
          <a:solidFill>
            <a:schemeClr val="bg1"/>
          </a:solidFill>
          <a:ln>
            <a:solidFill>
              <a:schemeClr val="bg1">
                <a:lumMod val="85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2"/>
              </a:solidFill>
              <a:effectLst/>
              <a:uLnTx/>
              <a:uFillTx/>
              <a:latin typeface="CVS Health Sans"/>
              <a:ea typeface="+mn-ea"/>
              <a:cs typeface="+mn-cs"/>
            </a:endParaRPr>
          </a:p>
        </p:txBody>
      </p:sp>
      <p:grpSp>
        <p:nvGrpSpPr>
          <p:cNvPr id="123" name="Group 122">
            <a:extLst>
              <a:ext uri="{FF2B5EF4-FFF2-40B4-BE49-F238E27FC236}">
                <a16:creationId xmlns:a16="http://schemas.microsoft.com/office/drawing/2014/main" id="{E50FE816-C9E2-F54B-0C94-0D62FEE4367F}"/>
              </a:ext>
            </a:extLst>
          </p:cNvPr>
          <p:cNvGrpSpPr/>
          <p:nvPr/>
        </p:nvGrpSpPr>
        <p:grpSpPr>
          <a:xfrm>
            <a:off x="6806774" y="4508000"/>
            <a:ext cx="5875953" cy="387221"/>
            <a:chOff x="1460842" y="3012814"/>
            <a:chExt cx="1801720" cy="387221"/>
          </a:xfrm>
        </p:grpSpPr>
        <p:sp>
          <p:nvSpPr>
            <p:cNvPr id="124" name="Rectangle 123">
              <a:extLst>
                <a:ext uri="{FF2B5EF4-FFF2-40B4-BE49-F238E27FC236}">
                  <a16:creationId xmlns:a16="http://schemas.microsoft.com/office/drawing/2014/main" id="{96383AD0-A4DF-D3AA-6B98-64A9BA58FE32}"/>
                </a:ext>
              </a:extLst>
            </p:cNvPr>
            <p:cNvSpPr/>
            <p:nvPr/>
          </p:nvSpPr>
          <p:spPr>
            <a:xfrm>
              <a:off x="1460842" y="3012814"/>
              <a:ext cx="1801720"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r>
                <a:rPr kumimoji="0" lang="en-US" sz="1200" b="1" i="0" u="none" strike="noStrike" kern="1200" cap="none" spc="0" normalizeH="0" baseline="0" noProof="0">
                  <a:ln>
                    <a:noFill/>
                  </a:ln>
                  <a:effectLst/>
                  <a:uLnTx/>
                  <a:uFillTx/>
                  <a:latin typeface="CVS Health Sans"/>
                  <a:ea typeface="+mn-ea"/>
                  <a:cs typeface="+mn-cs"/>
                </a:rPr>
                <a:t>Define end-to-end process for 3rd party approval &amp; onboarding </a:t>
              </a:r>
            </a:p>
          </p:txBody>
        </p:sp>
        <p:sp>
          <p:nvSpPr>
            <p:cNvPr id="125" name="Rectangle 124">
              <a:extLst>
                <a:ext uri="{FF2B5EF4-FFF2-40B4-BE49-F238E27FC236}">
                  <a16:creationId xmlns:a16="http://schemas.microsoft.com/office/drawing/2014/main" id="{CC0F7629-CCDC-52F0-B391-5AE417179CE1}"/>
                </a:ext>
              </a:extLst>
            </p:cNvPr>
            <p:cNvSpPr/>
            <p:nvPr/>
          </p:nvSpPr>
          <p:spPr>
            <a:xfrm>
              <a:off x="1460842" y="3215369"/>
              <a:ext cx="1801720"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r>
                <a:rPr kumimoji="0" lang="en-US" sz="1200" b="0" i="0" u="none" strike="noStrike" kern="1200" cap="none" spc="0" normalizeH="0" baseline="0" noProof="0">
                  <a:ln>
                    <a:noFill/>
                  </a:ln>
                  <a:effectLst/>
                  <a:uLnTx/>
                  <a:uFillTx/>
                  <a:latin typeface="CVS Health Sans"/>
                  <a:ea typeface="+mn-ea"/>
                  <a:cs typeface="+mn-cs"/>
                </a:rPr>
                <a:t>Q2</a:t>
              </a:r>
            </a:p>
          </p:txBody>
        </p:sp>
      </p:grpSp>
      <p:sp>
        <p:nvSpPr>
          <p:cNvPr id="126" name="Google Shape;19802;p1467">
            <a:extLst>
              <a:ext uri="{FF2B5EF4-FFF2-40B4-BE49-F238E27FC236}">
                <a16:creationId xmlns:a16="http://schemas.microsoft.com/office/drawing/2014/main" id="{6EC17279-67C9-B4E5-4A23-3678C66FFD5F}"/>
              </a:ext>
            </a:extLst>
          </p:cNvPr>
          <p:cNvSpPr/>
          <p:nvPr/>
        </p:nvSpPr>
        <p:spPr>
          <a:xfrm rot="16200000" flipV="1">
            <a:off x="6191091" y="4438202"/>
            <a:ext cx="531186" cy="526818"/>
          </a:xfrm>
          <a:prstGeom prst="roundRect">
            <a:avLst/>
          </a:prstGeom>
          <a:solidFill>
            <a:schemeClr val="bg1"/>
          </a:solidFill>
          <a:ln>
            <a:solidFill>
              <a:schemeClr val="bg1">
                <a:lumMod val="85000"/>
              </a:schemeClr>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chemeClr val="tx2"/>
              </a:solidFill>
              <a:effectLst/>
              <a:uLnTx/>
              <a:uFillTx/>
              <a:latin typeface="CVS Health Sans"/>
              <a:ea typeface="+mn-ea"/>
              <a:cs typeface="+mn-cs"/>
            </a:endParaRPr>
          </a:p>
        </p:txBody>
      </p:sp>
      <p:grpSp>
        <p:nvGrpSpPr>
          <p:cNvPr id="131" name="Graphic 3">
            <a:extLst>
              <a:ext uri="{FF2B5EF4-FFF2-40B4-BE49-F238E27FC236}">
                <a16:creationId xmlns:a16="http://schemas.microsoft.com/office/drawing/2014/main" id="{BC1F0682-70A4-FAA0-A1CF-C356B06627C6}"/>
              </a:ext>
            </a:extLst>
          </p:cNvPr>
          <p:cNvGrpSpPr/>
          <p:nvPr/>
        </p:nvGrpSpPr>
        <p:grpSpPr>
          <a:xfrm flipH="1">
            <a:off x="1180016" y="5352854"/>
            <a:ext cx="319909" cy="309673"/>
            <a:chOff x="7423150" y="1934210"/>
            <a:chExt cx="567563" cy="549401"/>
          </a:xfrm>
          <a:noFill/>
        </p:grpSpPr>
        <p:sp>
          <p:nvSpPr>
            <p:cNvPr id="132" name="Freeform: Shape 131">
              <a:extLst>
                <a:ext uri="{FF2B5EF4-FFF2-40B4-BE49-F238E27FC236}">
                  <a16:creationId xmlns:a16="http://schemas.microsoft.com/office/drawing/2014/main" id="{37AFA03E-A7F9-F849-C5D5-AEC0C2880D5E}"/>
                </a:ext>
              </a:extLst>
            </p:cNvPr>
            <p:cNvSpPr/>
            <p:nvPr/>
          </p:nvSpPr>
          <p:spPr>
            <a:xfrm>
              <a:off x="7609840" y="1998599"/>
              <a:ext cx="228091" cy="12700"/>
            </a:xfrm>
            <a:custGeom>
              <a:avLst/>
              <a:gdLst>
                <a:gd name="connsiteX0" fmla="*/ 0 w 228091"/>
                <a:gd name="connsiteY0" fmla="*/ 0 h 12700"/>
                <a:gd name="connsiteX1" fmla="*/ 228092 w 228091"/>
                <a:gd name="connsiteY1" fmla="*/ 0 h 12700"/>
              </a:gdLst>
              <a:ahLst/>
              <a:cxnLst>
                <a:cxn ang="0">
                  <a:pos x="connsiteX0" y="connsiteY0"/>
                </a:cxn>
                <a:cxn ang="0">
                  <a:pos x="connsiteX1" y="connsiteY1"/>
                </a:cxn>
              </a:cxnLst>
              <a:rect l="l" t="t" r="r" b="b"/>
              <a:pathLst>
                <a:path w="228091" h="12700">
                  <a:moveTo>
                    <a:pt x="0" y="0"/>
                  </a:moveTo>
                  <a:lnTo>
                    <a:pt x="228092" y="0"/>
                  </a:lnTo>
                </a:path>
              </a:pathLst>
            </a:custGeom>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33" name="Freeform: Shape 132">
              <a:extLst>
                <a:ext uri="{FF2B5EF4-FFF2-40B4-BE49-F238E27FC236}">
                  <a16:creationId xmlns:a16="http://schemas.microsoft.com/office/drawing/2014/main" id="{DF983FB2-00CC-993E-4853-92EAC758B7F5}"/>
                </a:ext>
              </a:extLst>
            </p:cNvPr>
            <p:cNvSpPr/>
            <p:nvPr/>
          </p:nvSpPr>
          <p:spPr>
            <a:xfrm>
              <a:off x="7423150" y="1998598"/>
              <a:ext cx="567563" cy="485013"/>
            </a:xfrm>
            <a:custGeom>
              <a:avLst/>
              <a:gdLst>
                <a:gd name="connsiteX0" fmla="*/ 514731 w 567563"/>
                <a:gd name="connsiteY0" fmla="*/ 0 h 485013"/>
                <a:gd name="connsiteX1" fmla="*/ 567563 w 567563"/>
                <a:gd name="connsiteY1" fmla="*/ 0 h 485013"/>
                <a:gd name="connsiteX2" fmla="*/ 567563 w 567563"/>
                <a:gd name="connsiteY2" fmla="*/ 485013 h 485013"/>
                <a:gd name="connsiteX3" fmla="*/ 0 w 567563"/>
                <a:gd name="connsiteY3" fmla="*/ 485013 h 485013"/>
                <a:gd name="connsiteX4" fmla="*/ 0 w 567563"/>
                <a:gd name="connsiteY4" fmla="*/ 0 h 485013"/>
                <a:gd name="connsiteX5" fmla="*/ 87884 w 567563"/>
                <a:gd name="connsiteY5" fmla="*/ 0 h 48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563" h="485013">
                  <a:moveTo>
                    <a:pt x="514731" y="0"/>
                  </a:moveTo>
                  <a:lnTo>
                    <a:pt x="567563" y="0"/>
                  </a:lnTo>
                  <a:lnTo>
                    <a:pt x="567563" y="485013"/>
                  </a:lnTo>
                  <a:lnTo>
                    <a:pt x="0" y="485013"/>
                  </a:lnTo>
                  <a:lnTo>
                    <a:pt x="0" y="0"/>
                  </a:lnTo>
                  <a:lnTo>
                    <a:pt x="87884" y="0"/>
                  </a:ln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34" name="Freeform: Shape 133">
              <a:extLst>
                <a:ext uri="{FF2B5EF4-FFF2-40B4-BE49-F238E27FC236}">
                  <a16:creationId xmlns:a16="http://schemas.microsoft.com/office/drawing/2014/main" id="{A7433C2F-0516-030F-51A1-9009AFE5D1A6}"/>
                </a:ext>
              </a:extLst>
            </p:cNvPr>
            <p:cNvSpPr/>
            <p:nvPr/>
          </p:nvSpPr>
          <p:spPr>
            <a:xfrm>
              <a:off x="7515225" y="1934210"/>
              <a:ext cx="56642" cy="128777"/>
            </a:xfrm>
            <a:custGeom>
              <a:avLst/>
              <a:gdLst>
                <a:gd name="connsiteX0" fmla="*/ 28321 w 56642"/>
                <a:gd name="connsiteY0" fmla="*/ 128778 h 128777"/>
                <a:gd name="connsiteX1" fmla="*/ 28321 w 56642"/>
                <a:gd name="connsiteY1" fmla="*/ 128778 h 128777"/>
                <a:gd name="connsiteX2" fmla="*/ 0 w 56642"/>
                <a:gd name="connsiteY2" fmla="*/ 100457 h 128777"/>
                <a:gd name="connsiteX3" fmla="*/ 0 w 56642"/>
                <a:gd name="connsiteY3" fmla="*/ 28321 h 128777"/>
                <a:gd name="connsiteX4" fmla="*/ 28321 w 56642"/>
                <a:gd name="connsiteY4" fmla="*/ 0 h 128777"/>
                <a:gd name="connsiteX5" fmla="*/ 28321 w 56642"/>
                <a:gd name="connsiteY5" fmla="*/ 0 h 128777"/>
                <a:gd name="connsiteX6" fmla="*/ 56642 w 56642"/>
                <a:gd name="connsiteY6" fmla="*/ 28321 h 128777"/>
                <a:gd name="connsiteX7" fmla="*/ 56642 w 56642"/>
                <a:gd name="connsiteY7" fmla="*/ 100457 h 128777"/>
                <a:gd name="connsiteX8" fmla="*/ 28321 w 56642"/>
                <a:gd name="connsiteY8" fmla="*/ 128778 h 12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42" h="128777">
                  <a:moveTo>
                    <a:pt x="28321" y="128778"/>
                  </a:moveTo>
                  <a:lnTo>
                    <a:pt x="28321" y="128778"/>
                  </a:lnTo>
                  <a:cubicBezTo>
                    <a:pt x="12700" y="128778"/>
                    <a:pt x="0" y="116078"/>
                    <a:pt x="0" y="100457"/>
                  </a:cubicBezTo>
                  <a:lnTo>
                    <a:pt x="0" y="28321"/>
                  </a:lnTo>
                  <a:cubicBezTo>
                    <a:pt x="0" y="12700"/>
                    <a:pt x="12700" y="0"/>
                    <a:pt x="28321" y="0"/>
                  </a:cubicBezTo>
                  <a:lnTo>
                    <a:pt x="28321" y="0"/>
                  </a:lnTo>
                  <a:cubicBezTo>
                    <a:pt x="43942" y="0"/>
                    <a:pt x="56642" y="12700"/>
                    <a:pt x="56642" y="28321"/>
                  </a:cubicBezTo>
                  <a:lnTo>
                    <a:pt x="56642" y="100457"/>
                  </a:lnTo>
                  <a:cubicBezTo>
                    <a:pt x="56642" y="116078"/>
                    <a:pt x="43942" y="128778"/>
                    <a:pt x="28321" y="128778"/>
                  </a:cubicBezTo>
                  <a:close/>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35" name="Freeform: Shape 134">
              <a:extLst>
                <a:ext uri="{FF2B5EF4-FFF2-40B4-BE49-F238E27FC236}">
                  <a16:creationId xmlns:a16="http://schemas.microsoft.com/office/drawing/2014/main" id="{6ACFBFFB-FFE6-CF60-6F49-1E0629D8D641}"/>
                </a:ext>
              </a:extLst>
            </p:cNvPr>
            <p:cNvSpPr/>
            <p:nvPr/>
          </p:nvSpPr>
          <p:spPr>
            <a:xfrm>
              <a:off x="7841995" y="1934210"/>
              <a:ext cx="56642" cy="128777"/>
            </a:xfrm>
            <a:custGeom>
              <a:avLst/>
              <a:gdLst>
                <a:gd name="connsiteX0" fmla="*/ 28322 w 56642"/>
                <a:gd name="connsiteY0" fmla="*/ 128778 h 128777"/>
                <a:gd name="connsiteX1" fmla="*/ 28322 w 56642"/>
                <a:gd name="connsiteY1" fmla="*/ 128778 h 128777"/>
                <a:gd name="connsiteX2" fmla="*/ 0 w 56642"/>
                <a:gd name="connsiteY2" fmla="*/ 100457 h 128777"/>
                <a:gd name="connsiteX3" fmla="*/ 0 w 56642"/>
                <a:gd name="connsiteY3" fmla="*/ 28321 h 128777"/>
                <a:gd name="connsiteX4" fmla="*/ 28322 w 56642"/>
                <a:gd name="connsiteY4" fmla="*/ 0 h 128777"/>
                <a:gd name="connsiteX5" fmla="*/ 28322 w 56642"/>
                <a:gd name="connsiteY5" fmla="*/ 0 h 128777"/>
                <a:gd name="connsiteX6" fmla="*/ 56642 w 56642"/>
                <a:gd name="connsiteY6" fmla="*/ 28321 h 128777"/>
                <a:gd name="connsiteX7" fmla="*/ 56642 w 56642"/>
                <a:gd name="connsiteY7" fmla="*/ 100457 h 128777"/>
                <a:gd name="connsiteX8" fmla="*/ 28322 w 56642"/>
                <a:gd name="connsiteY8" fmla="*/ 128778 h 12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42" h="128777">
                  <a:moveTo>
                    <a:pt x="28322" y="128778"/>
                  </a:moveTo>
                  <a:lnTo>
                    <a:pt x="28322" y="128778"/>
                  </a:lnTo>
                  <a:cubicBezTo>
                    <a:pt x="12700" y="128778"/>
                    <a:pt x="0" y="116078"/>
                    <a:pt x="0" y="100457"/>
                  </a:cubicBezTo>
                  <a:lnTo>
                    <a:pt x="0" y="28321"/>
                  </a:lnTo>
                  <a:cubicBezTo>
                    <a:pt x="0" y="12700"/>
                    <a:pt x="12700" y="0"/>
                    <a:pt x="28322" y="0"/>
                  </a:cubicBezTo>
                  <a:lnTo>
                    <a:pt x="28322" y="0"/>
                  </a:lnTo>
                  <a:cubicBezTo>
                    <a:pt x="43942" y="0"/>
                    <a:pt x="56642" y="12700"/>
                    <a:pt x="56642" y="28321"/>
                  </a:cubicBezTo>
                  <a:lnTo>
                    <a:pt x="56642" y="100457"/>
                  </a:lnTo>
                  <a:cubicBezTo>
                    <a:pt x="56642" y="116078"/>
                    <a:pt x="43942" y="128778"/>
                    <a:pt x="28322" y="128778"/>
                  </a:cubicBezTo>
                  <a:close/>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36" name="Freeform: Shape 135">
              <a:extLst>
                <a:ext uri="{FF2B5EF4-FFF2-40B4-BE49-F238E27FC236}">
                  <a16:creationId xmlns:a16="http://schemas.microsoft.com/office/drawing/2014/main" id="{DFF0FC14-5280-E698-D4C9-232797C99393}"/>
                </a:ext>
              </a:extLst>
            </p:cNvPr>
            <p:cNvSpPr/>
            <p:nvPr/>
          </p:nvSpPr>
          <p:spPr>
            <a:xfrm>
              <a:off x="7423150" y="2113407"/>
              <a:ext cx="567563" cy="12700"/>
            </a:xfrm>
            <a:custGeom>
              <a:avLst/>
              <a:gdLst>
                <a:gd name="connsiteX0" fmla="*/ 0 w 567563"/>
                <a:gd name="connsiteY0" fmla="*/ 0 h 12700"/>
                <a:gd name="connsiteX1" fmla="*/ 567563 w 567563"/>
                <a:gd name="connsiteY1" fmla="*/ 0 h 12700"/>
              </a:gdLst>
              <a:ahLst/>
              <a:cxnLst>
                <a:cxn ang="0">
                  <a:pos x="connsiteX0" y="connsiteY0"/>
                </a:cxn>
                <a:cxn ang="0">
                  <a:pos x="connsiteX1" y="connsiteY1"/>
                </a:cxn>
              </a:cxnLst>
              <a:rect l="l" t="t" r="r" b="b"/>
              <a:pathLst>
                <a:path w="567563" h="12700">
                  <a:moveTo>
                    <a:pt x="0" y="0"/>
                  </a:moveTo>
                  <a:lnTo>
                    <a:pt x="567563" y="0"/>
                  </a:lnTo>
                </a:path>
              </a:pathLst>
            </a:custGeom>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37" name="Freeform: Shape 136">
              <a:extLst>
                <a:ext uri="{FF2B5EF4-FFF2-40B4-BE49-F238E27FC236}">
                  <a16:creationId xmlns:a16="http://schemas.microsoft.com/office/drawing/2014/main" id="{939B23FC-BD99-6FC6-CE7B-1E8700AE8DC5}"/>
                </a:ext>
              </a:extLst>
            </p:cNvPr>
            <p:cNvSpPr/>
            <p:nvPr/>
          </p:nvSpPr>
          <p:spPr>
            <a:xfrm>
              <a:off x="7510018" y="2182241"/>
              <a:ext cx="79120" cy="79120"/>
            </a:xfrm>
            <a:custGeom>
              <a:avLst/>
              <a:gdLst>
                <a:gd name="connsiteX0" fmla="*/ 0 w 79120"/>
                <a:gd name="connsiteY0" fmla="*/ 0 h 79120"/>
                <a:gd name="connsiteX1" fmla="*/ 0 w 79120"/>
                <a:gd name="connsiteY1" fmla="*/ 79121 h 79120"/>
                <a:gd name="connsiteX2" fmla="*/ 0 w 79120"/>
                <a:gd name="connsiteY2" fmla="*/ 79121 h 79120"/>
                <a:gd name="connsiteX3" fmla="*/ 79121 w 79120"/>
                <a:gd name="connsiteY3" fmla="*/ 79121 h 79120"/>
                <a:gd name="connsiteX4" fmla="*/ 79121 w 79120"/>
                <a:gd name="connsiteY4" fmla="*/ 79121 h 79120"/>
                <a:gd name="connsiteX5" fmla="*/ 79121 w 79120"/>
                <a:gd name="connsiteY5" fmla="*/ 0 h 79120"/>
                <a:gd name="connsiteX6" fmla="*/ 0 w 79120"/>
                <a:gd name="connsiteY6" fmla="*/ 0 h 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20" h="79120">
                  <a:moveTo>
                    <a:pt x="0" y="0"/>
                  </a:moveTo>
                  <a:lnTo>
                    <a:pt x="0" y="79121"/>
                  </a:lnTo>
                  <a:lnTo>
                    <a:pt x="0" y="79121"/>
                  </a:lnTo>
                  <a:lnTo>
                    <a:pt x="79121" y="79121"/>
                  </a:lnTo>
                  <a:lnTo>
                    <a:pt x="79121" y="79121"/>
                  </a:lnTo>
                  <a:lnTo>
                    <a:pt x="79121" y="0"/>
                  </a:lnTo>
                  <a:lnTo>
                    <a:pt x="0" y="0"/>
                  </a:lnTo>
                  <a:close/>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38" name="Freeform: Shape 137">
              <a:extLst>
                <a:ext uri="{FF2B5EF4-FFF2-40B4-BE49-F238E27FC236}">
                  <a16:creationId xmlns:a16="http://schemas.microsoft.com/office/drawing/2014/main" id="{D13F68A9-9117-4AB5-36D9-6E77833D01F7}"/>
                </a:ext>
              </a:extLst>
            </p:cNvPr>
            <p:cNvSpPr/>
            <p:nvPr/>
          </p:nvSpPr>
          <p:spPr>
            <a:xfrm>
              <a:off x="7665719" y="2182241"/>
              <a:ext cx="79248" cy="79120"/>
            </a:xfrm>
            <a:custGeom>
              <a:avLst/>
              <a:gdLst>
                <a:gd name="connsiteX0" fmla="*/ 0 w 79248"/>
                <a:gd name="connsiteY0" fmla="*/ 0 h 79120"/>
                <a:gd name="connsiteX1" fmla="*/ 0 w 79248"/>
                <a:gd name="connsiteY1" fmla="*/ 79121 h 79120"/>
                <a:gd name="connsiteX2" fmla="*/ 0 w 79248"/>
                <a:gd name="connsiteY2" fmla="*/ 79121 h 79120"/>
                <a:gd name="connsiteX3" fmla="*/ 79249 w 79248"/>
                <a:gd name="connsiteY3" fmla="*/ 79121 h 79120"/>
                <a:gd name="connsiteX4" fmla="*/ 79249 w 79248"/>
                <a:gd name="connsiteY4" fmla="*/ 0 h 79120"/>
                <a:gd name="connsiteX5" fmla="*/ 0 w 79248"/>
                <a:gd name="connsiteY5" fmla="*/ 0 h 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48" h="79120">
                  <a:moveTo>
                    <a:pt x="0" y="0"/>
                  </a:moveTo>
                  <a:lnTo>
                    <a:pt x="0" y="79121"/>
                  </a:lnTo>
                  <a:lnTo>
                    <a:pt x="0" y="79121"/>
                  </a:lnTo>
                  <a:lnTo>
                    <a:pt x="79249" y="79121"/>
                  </a:lnTo>
                  <a:lnTo>
                    <a:pt x="79249" y="0"/>
                  </a:lnTo>
                  <a:lnTo>
                    <a:pt x="0" y="0"/>
                  </a:lnTo>
                  <a:close/>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39" name="Freeform: Shape 138">
              <a:extLst>
                <a:ext uri="{FF2B5EF4-FFF2-40B4-BE49-F238E27FC236}">
                  <a16:creationId xmlns:a16="http://schemas.microsoft.com/office/drawing/2014/main" id="{70DBCFA4-87F8-9677-7008-E4C1C9593F27}"/>
                </a:ext>
              </a:extLst>
            </p:cNvPr>
            <p:cNvSpPr/>
            <p:nvPr/>
          </p:nvSpPr>
          <p:spPr>
            <a:xfrm>
              <a:off x="7510018" y="2335276"/>
              <a:ext cx="79120" cy="79120"/>
            </a:xfrm>
            <a:custGeom>
              <a:avLst/>
              <a:gdLst>
                <a:gd name="connsiteX0" fmla="*/ 79121 w 79120"/>
                <a:gd name="connsiteY0" fmla="*/ 0 h 79120"/>
                <a:gd name="connsiteX1" fmla="*/ 0 w 79120"/>
                <a:gd name="connsiteY1" fmla="*/ 0 h 79120"/>
                <a:gd name="connsiteX2" fmla="*/ 0 w 79120"/>
                <a:gd name="connsiteY2" fmla="*/ 79121 h 79120"/>
                <a:gd name="connsiteX3" fmla="*/ 0 w 79120"/>
                <a:gd name="connsiteY3" fmla="*/ 79121 h 79120"/>
                <a:gd name="connsiteX4" fmla="*/ 79121 w 79120"/>
                <a:gd name="connsiteY4" fmla="*/ 79121 h 79120"/>
                <a:gd name="connsiteX5" fmla="*/ 79121 w 79120"/>
                <a:gd name="connsiteY5" fmla="*/ 79121 h 79120"/>
                <a:gd name="connsiteX6" fmla="*/ 79121 w 79120"/>
                <a:gd name="connsiteY6" fmla="*/ 0 h 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20" h="79120">
                  <a:moveTo>
                    <a:pt x="79121" y="0"/>
                  </a:moveTo>
                  <a:lnTo>
                    <a:pt x="0" y="0"/>
                  </a:lnTo>
                  <a:lnTo>
                    <a:pt x="0" y="79121"/>
                  </a:lnTo>
                  <a:lnTo>
                    <a:pt x="0" y="79121"/>
                  </a:lnTo>
                  <a:lnTo>
                    <a:pt x="79121" y="79121"/>
                  </a:lnTo>
                  <a:lnTo>
                    <a:pt x="79121" y="79121"/>
                  </a:lnTo>
                  <a:lnTo>
                    <a:pt x="79121" y="0"/>
                  </a:lnTo>
                  <a:close/>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40" name="Freeform: Shape 139">
              <a:extLst>
                <a:ext uri="{FF2B5EF4-FFF2-40B4-BE49-F238E27FC236}">
                  <a16:creationId xmlns:a16="http://schemas.microsoft.com/office/drawing/2014/main" id="{9B610C88-76D9-7101-A800-F9D0EB42B917}"/>
                </a:ext>
              </a:extLst>
            </p:cNvPr>
            <p:cNvSpPr/>
            <p:nvPr/>
          </p:nvSpPr>
          <p:spPr>
            <a:xfrm>
              <a:off x="7665719" y="2335276"/>
              <a:ext cx="79248" cy="79120"/>
            </a:xfrm>
            <a:custGeom>
              <a:avLst/>
              <a:gdLst>
                <a:gd name="connsiteX0" fmla="*/ 79249 w 79248"/>
                <a:gd name="connsiteY0" fmla="*/ 0 h 79120"/>
                <a:gd name="connsiteX1" fmla="*/ 0 w 79248"/>
                <a:gd name="connsiteY1" fmla="*/ 0 h 79120"/>
                <a:gd name="connsiteX2" fmla="*/ 0 w 79248"/>
                <a:gd name="connsiteY2" fmla="*/ 79121 h 79120"/>
                <a:gd name="connsiteX3" fmla="*/ 0 w 79248"/>
                <a:gd name="connsiteY3" fmla="*/ 79121 h 79120"/>
                <a:gd name="connsiteX4" fmla="*/ 79249 w 79248"/>
                <a:gd name="connsiteY4" fmla="*/ 79121 h 79120"/>
                <a:gd name="connsiteX5" fmla="*/ 79249 w 79248"/>
                <a:gd name="connsiteY5" fmla="*/ 0 h 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48" h="79120">
                  <a:moveTo>
                    <a:pt x="79249" y="0"/>
                  </a:moveTo>
                  <a:lnTo>
                    <a:pt x="0" y="0"/>
                  </a:lnTo>
                  <a:lnTo>
                    <a:pt x="0" y="79121"/>
                  </a:lnTo>
                  <a:lnTo>
                    <a:pt x="0" y="79121"/>
                  </a:lnTo>
                  <a:lnTo>
                    <a:pt x="79249" y="79121"/>
                  </a:lnTo>
                  <a:lnTo>
                    <a:pt x="79249" y="0"/>
                  </a:lnTo>
                  <a:close/>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41" name="Freeform: Shape 140">
              <a:extLst>
                <a:ext uri="{FF2B5EF4-FFF2-40B4-BE49-F238E27FC236}">
                  <a16:creationId xmlns:a16="http://schemas.microsoft.com/office/drawing/2014/main" id="{23D48D7A-9FBA-554B-0C5D-B34F4FB71A3A}"/>
                </a:ext>
              </a:extLst>
            </p:cNvPr>
            <p:cNvSpPr/>
            <p:nvPr/>
          </p:nvSpPr>
          <p:spPr>
            <a:xfrm>
              <a:off x="7824723" y="2182241"/>
              <a:ext cx="79120" cy="79120"/>
            </a:xfrm>
            <a:custGeom>
              <a:avLst/>
              <a:gdLst>
                <a:gd name="connsiteX0" fmla="*/ 79121 w 79120"/>
                <a:gd name="connsiteY0" fmla="*/ 0 h 79120"/>
                <a:gd name="connsiteX1" fmla="*/ 0 w 79120"/>
                <a:gd name="connsiteY1" fmla="*/ 0 h 79120"/>
                <a:gd name="connsiteX2" fmla="*/ 0 w 79120"/>
                <a:gd name="connsiteY2" fmla="*/ 79121 h 79120"/>
                <a:gd name="connsiteX3" fmla="*/ 0 w 79120"/>
                <a:gd name="connsiteY3" fmla="*/ 79121 h 79120"/>
                <a:gd name="connsiteX4" fmla="*/ 79121 w 79120"/>
                <a:gd name="connsiteY4" fmla="*/ 79121 h 79120"/>
                <a:gd name="connsiteX5" fmla="*/ 79121 w 79120"/>
                <a:gd name="connsiteY5" fmla="*/ 79121 h 79120"/>
                <a:gd name="connsiteX6" fmla="*/ 79121 w 79120"/>
                <a:gd name="connsiteY6" fmla="*/ 0 h 79120"/>
                <a:gd name="connsiteX7" fmla="*/ 79121 w 79120"/>
                <a:gd name="connsiteY7" fmla="*/ 0 h 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20" h="79120">
                  <a:moveTo>
                    <a:pt x="79121" y="0"/>
                  </a:moveTo>
                  <a:lnTo>
                    <a:pt x="0" y="0"/>
                  </a:lnTo>
                  <a:lnTo>
                    <a:pt x="0" y="79121"/>
                  </a:lnTo>
                  <a:lnTo>
                    <a:pt x="0" y="79121"/>
                  </a:lnTo>
                  <a:lnTo>
                    <a:pt x="79121" y="79121"/>
                  </a:lnTo>
                  <a:lnTo>
                    <a:pt x="79121" y="79121"/>
                  </a:lnTo>
                  <a:lnTo>
                    <a:pt x="79121" y="0"/>
                  </a:lnTo>
                  <a:lnTo>
                    <a:pt x="79121" y="0"/>
                  </a:lnTo>
                  <a:close/>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42" name="Freeform: Shape 141">
              <a:extLst>
                <a:ext uri="{FF2B5EF4-FFF2-40B4-BE49-F238E27FC236}">
                  <a16:creationId xmlns:a16="http://schemas.microsoft.com/office/drawing/2014/main" id="{AB9E5D05-AB98-68B0-AFCD-9BC2A008C266}"/>
                </a:ext>
              </a:extLst>
            </p:cNvPr>
            <p:cNvSpPr/>
            <p:nvPr/>
          </p:nvSpPr>
          <p:spPr>
            <a:xfrm>
              <a:off x="7824723" y="2335276"/>
              <a:ext cx="79120" cy="79120"/>
            </a:xfrm>
            <a:custGeom>
              <a:avLst/>
              <a:gdLst>
                <a:gd name="connsiteX0" fmla="*/ 79121 w 79120"/>
                <a:gd name="connsiteY0" fmla="*/ 0 h 79120"/>
                <a:gd name="connsiteX1" fmla="*/ 0 w 79120"/>
                <a:gd name="connsiteY1" fmla="*/ 0 h 79120"/>
                <a:gd name="connsiteX2" fmla="*/ 0 w 79120"/>
                <a:gd name="connsiteY2" fmla="*/ 79121 h 79120"/>
                <a:gd name="connsiteX3" fmla="*/ 0 w 79120"/>
                <a:gd name="connsiteY3" fmla="*/ 79121 h 79120"/>
                <a:gd name="connsiteX4" fmla="*/ 79121 w 79120"/>
                <a:gd name="connsiteY4" fmla="*/ 79121 h 79120"/>
                <a:gd name="connsiteX5" fmla="*/ 79121 w 79120"/>
                <a:gd name="connsiteY5" fmla="*/ 79121 h 79120"/>
                <a:gd name="connsiteX6" fmla="*/ 79121 w 79120"/>
                <a:gd name="connsiteY6" fmla="*/ 0 h 79120"/>
                <a:gd name="connsiteX7" fmla="*/ 79121 w 79120"/>
                <a:gd name="connsiteY7" fmla="*/ 0 h 7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120" h="79120">
                  <a:moveTo>
                    <a:pt x="79121" y="0"/>
                  </a:moveTo>
                  <a:lnTo>
                    <a:pt x="0" y="0"/>
                  </a:lnTo>
                  <a:lnTo>
                    <a:pt x="0" y="79121"/>
                  </a:lnTo>
                  <a:lnTo>
                    <a:pt x="0" y="79121"/>
                  </a:lnTo>
                  <a:lnTo>
                    <a:pt x="79121" y="79121"/>
                  </a:lnTo>
                  <a:lnTo>
                    <a:pt x="79121" y="79121"/>
                  </a:lnTo>
                  <a:lnTo>
                    <a:pt x="79121" y="0"/>
                  </a:lnTo>
                  <a:lnTo>
                    <a:pt x="79121" y="0"/>
                  </a:lnTo>
                  <a:close/>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grpSp>
      <p:grpSp>
        <p:nvGrpSpPr>
          <p:cNvPr id="143" name="Graphic 3">
            <a:extLst>
              <a:ext uri="{FF2B5EF4-FFF2-40B4-BE49-F238E27FC236}">
                <a16:creationId xmlns:a16="http://schemas.microsoft.com/office/drawing/2014/main" id="{8D9BC26A-B105-DB75-D6CD-C031EED17B1D}"/>
              </a:ext>
            </a:extLst>
          </p:cNvPr>
          <p:cNvGrpSpPr/>
          <p:nvPr/>
        </p:nvGrpSpPr>
        <p:grpSpPr>
          <a:xfrm flipH="1">
            <a:off x="1168546" y="4519646"/>
            <a:ext cx="342848" cy="341794"/>
            <a:chOff x="4046799" y="4185665"/>
            <a:chExt cx="608258" cy="606387"/>
          </a:xfrm>
          <a:noFill/>
        </p:grpSpPr>
        <p:grpSp>
          <p:nvGrpSpPr>
            <p:cNvPr id="144" name="Graphic 3">
              <a:extLst>
                <a:ext uri="{FF2B5EF4-FFF2-40B4-BE49-F238E27FC236}">
                  <a16:creationId xmlns:a16="http://schemas.microsoft.com/office/drawing/2014/main" id="{57603F5F-C2E5-F8E2-1D8B-06319F33C44C}"/>
                </a:ext>
              </a:extLst>
            </p:cNvPr>
            <p:cNvGrpSpPr/>
            <p:nvPr/>
          </p:nvGrpSpPr>
          <p:grpSpPr>
            <a:xfrm>
              <a:off x="4166108" y="4185665"/>
              <a:ext cx="488950" cy="493268"/>
              <a:chOff x="4166108" y="4185665"/>
              <a:chExt cx="488950" cy="493268"/>
            </a:xfrm>
            <a:noFill/>
          </p:grpSpPr>
          <p:sp>
            <p:nvSpPr>
              <p:cNvPr id="146" name="Freeform: Shape 145">
                <a:extLst>
                  <a:ext uri="{FF2B5EF4-FFF2-40B4-BE49-F238E27FC236}">
                    <a16:creationId xmlns:a16="http://schemas.microsoft.com/office/drawing/2014/main" id="{6E463C2E-5A5A-066F-4696-FC98BCD43E68}"/>
                  </a:ext>
                </a:extLst>
              </p:cNvPr>
              <p:cNvSpPr/>
              <p:nvPr/>
            </p:nvSpPr>
            <p:spPr>
              <a:xfrm>
                <a:off x="4187697" y="4305172"/>
                <a:ext cx="422021" cy="58547"/>
              </a:xfrm>
              <a:custGeom>
                <a:avLst/>
                <a:gdLst>
                  <a:gd name="connsiteX0" fmla="*/ 422021 w 422021"/>
                  <a:gd name="connsiteY0" fmla="*/ 0 h 58547"/>
                  <a:gd name="connsiteX1" fmla="*/ 210185 w 422021"/>
                  <a:gd name="connsiteY1" fmla="*/ 58547 h 58547"/>
                  <a:gd name="connsiteX2" fmla="*/ 0 w 422021"/>
                  <a:gd name="connsiteY2" fmla="*/ 1143 h 58547"/>
                </a:gdLst>
                <a:ahLst/>
                <a:cxnLst>
                  <a:cxn ang="0">
                    <a:pos x="connsiteX0" y="connsiteY0"/>
                  </a:cxn>
                  <a:cxn ang="0">
                    <a:pos x="connsiteX1" y="connsiteY1"/>
                  </a:cxn>
                  <a:cxn ang="0">
                    <a:pos x="connsiteX2" y="connsiteY2"/>
                  </a:cxn>
                </a:cxnLst>
                <a:rect l="l" t="t" r="r" b="b"/>
                <a:pathLst>
                  <a:path w="422021" h="58547">
                    <a:moveTo>
                      <a:pt x="422021" y="0"/>
                    </a:moveTo>
                    <a:cubicBezTo>
                      <a:pt x="365887" y="43688"/>
                      <a:pt x="291719" y="58547"/>
                      <a:pt x="210185" y="58547"/>
                    </a:cubicBezTo>
                    <a:cubicBezTo>
                      <a:pt x="128651" y="58547"/>
                      <a:pt x="55880" y="44196"/>
                      <a:pt x="0" y="1143"/>
                    </a:cubicBez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47" name="Freeform: Shape 146">
                <a:extLst>
                  <a:ext uri="{FF2B5EF4-FFF2-40B4-BE49-F238E27FC236}">
                    <a16:creationId xmlns:a16="http://schemas.microsoft.com/office/drawing/2014/main" id="{90D8E416-97C7-90ED-56C4-5BAF77DD1839}"/>
                  </a:ext>
                </a:extLst>
              </p:cNvPr>
              <p:cNvSpPr/>
              <p:nvPr/>
            </p:nvSpPr>
            <p:spPr>
              <a:xfrm>
                <a:off x="4226940" y="4517516"/>
                <a:ext cx="382778" cy="58547"/>
              </a:xfrm>
              <a:custGeom>
                <a:avLst/>
                <a:gdLst>
                  <a:gd name="connsiteX0" fmla="*/ 382778 w 382778"/>
                  <a:gd name="connsiteY0" fmla="*/ 58547 h 58547"/>
                  <a:gd name="connsiteX1" fmla="*/ 170942 w 382778"/>
                  <a:gd name="connsiteY1" fmla="*/ 0 h 58547"/>
                  <a:gd name="connsiteX2" fmla="*/ 0 w 382778"/>
                  <a:gd name="connsiteY2" fmla="*/ 33020 h 58547"/>
                </a:gdLst>
                <a:ahLst/>
                <a:cxnLst>
                  <a:cxn ang="0">
                    <a:pos x="connsiteX0" y="connsiteY0"/>
                  </a:cxn>
                  <a:cxn ang="0">
                    <a:pos x="connsiteX1" y="connsiteY1"/>
                  </a:cxn>
                  <a:cxn ang="0">
                    <a:pos x="connsiteX2" y="connsiteY2"/>
                  </a:cxn>
                </a:cxnLst>
                <a:rect l="l" t="t" r="r" b="b"/>
                <a:pathLst>
                  <a:path w="382778" h="58547">
                    <a:moveTo>
                      <a:pt x="382778" y="58547"/>
                    </a:moveTo>
                    <a:cubicBezTo>
                      <a:pt x="326644" y="14859"/>
                      <a:pt x="252476" y="0"/>
                      <a:pt x="170942" y="0"/>
                    </a:cubicBezTo>
                    <a:cubicBezTo>
                      <a:pt x="107950" y="0"/>
                      <a:pt x="49276" y="8763"/>
                      <a:pt x="0" y="33020"/>
                    </a:cubicBez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48" name="Freeform: Shape 147">
                <a:extLst>
                  <a:ext uri="{FF2B5EF4-FFF2-40B4-BE49-F238E27FC236}">
                    <a16:creationId xmlns:a16="http://schemas.microsoft.com/office/drawing/2014/main" id="{26A989AB-5EFD-A097-A079-7876819187CA}"/>
                  </a:ext>
                </a:extLst>
              </p:cNvPr>
              <p:cNvSpPr/>
              <p:nvPr/>
            </p:nvSpPr>
            <p:spPr>
              <a:xfrm>
                <a:off x="4166108" y="4185665"/>
                <a:ext cx="488950" cy="493268"/>
              </a:xfrm>
              <a:custGeom>
                <a:avLst/>
                <a:gdLst>
                  <a:gd name="connsiteX0" fmla="*/ 0 w 488950"/>
                  <a:gd name="connsiteY0" fmla="*/ 153670 h 493268"/>
                  <a:gd name="connsiteX1" fmla="*/ 234061 w 488950"/>
                  <a:gd name="connsiteY1" fmla="*/ 0 h 493268"/>
                  <a:gd name="connsiteX2" fmla="*/ 488950 w 488950"/>
                  <a:gd name="connsiteY2" fmla="*/ 254889 h 493268"/>
                  <a:gd name="connsiteX3" fmla="*/ 324358 w 488950"/>
                  <a:gd name="connsiteY3" fmla="*/ 493268 h 493268"/>
                </a:gdLst>
                <a:ahLst/>
                <a:cxnLst>
                  <a:cxn ang="0">
                    <a:pos x="connsiteX0" y="connsiteY0"/>
                  </a:cxn>
                  <a:cxn ang="0">
                    <a:pos x="connsiteX1" y="connsiteY1"/>
                  </a:cxn>
                  <a:cxn ang="0">
                    <a:pos x="connsiteX2" y="connsiteY2"/>
                  </a:cxn>
                  <a:cxn ang="0">
                    <a:pos x="connsiteX3" y="connsiteY3"/>
                  </a:cxn>
                </a:cxnLst>
                <a:rect l="l" t="t" r="r" b="b"/>
                <a:pathLst>
                  <a:path w="488950" h="493268">
                    <a:moveTo>
                      <a:pt x="0" y="153670"/>
                    </a:moveTo>
                    <a:cubicBezTo>
                      <a:pt x="39116" y="63246"/>
                      <a:pt x="129159" y="0"/>
                      <a:pt x="234061" y="0"/>
                    </a:cubicBezTo>
                    <a:cubicBezTo>
                      <a:pt x="374777" y="0"/>
                      <a:pt x="488950" y="114173"/>
                      <a:pt x="488950" y="254889"/>
                    </a:cubicBezTo>
                    <a:cubicBezTo>
                      <a:pt x="488950" y="363855"/>
                      <a:pt x="420624" y="456819"/>
                      <a:pt x="324358" y="493268"/>
                    </a:cubicBez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49" name="Freeform: Shape 148">
                <a:extLst>
                  <a:ext uri="{FF2B5EF4-FFF2-40B4-BE49-F238E27FC236}">
                    <a16:creationId xmlns:a16="http://schemas.microsoft.com/office/drawing/2014/main" id="{304FEFCB-DBAD-3943-DDF0-42BDC0FB4D55}"/>
                  </a:ext>
                </a:extLst>
              </p:cNvPr>
              <p:cNvSpPr/>
              <p:nvPr/>
            </p:nvSpPr>
            <p:spPr>
              <a:xfrm>
                <a:off x="4298188" y="4185665"/>
                <a:ext cx="203961" cy="466217"/>
              </a:xfrm>
              <a:custGeom>
                <a:avLst/>
                <a:gdLst>
                  <a:gd name="connsiteX0" fmla="*/ 20828 w 203961"/>
                  <a:gd name="connsiteY0" fmla="*/ 409321 h 466217"/>
                  <a:gd name="connsiteX1" fmla="*/ 0 w 203961"/>
                  <a:gd name="connsiteY1" fmla="*/ 254889 h 466217"/>
                  <a:gd name="connsiteX2" fmla="*/ 101981 w 203961"/>
                  <a:gd name="connsiteY2" fmla="*/ 0 h 466217"/>
                  <a:gd name="connsiteX3" fmla="*/ 203962 w 203961"/>
                  <a:gd name="connsiteY3" fmla="*/ 254889 h 466217"/>
                  <a:gd name="connsiteX4" fmla="*/ 159004 w 203961"/>
                  <a:gd name="connsiteY4" fmla="*/ 466217 h 466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961" h="466217">
                    <a:moveTo>
                      <a:pt x="20828" y="409321"/>
                    </a:moveTo>
                    <a:cubicBezTo>
                      <a:pt x="7747" y="366522"/>
                      <a:pt x="0" y="312928"/>
                      <a:pt x="0" y="254889"/>
                    </a:cubicBezTo>
                    <a:cubicBezTo>
                      <a:pt x="0" y="114173"/>
                      <a:pt x="45593" y="0"/>
                      <a:pt x="101981" y="0"/>
                    </a:cubicBezTo>
                    <a:cubicBezTo>
                      <a:pt x="158369" y="0"/>
                      <a:pt x="203962" y="114173"/>
                      <a:pt x="203962" y="254889"/>
                    </a:cubicBezTo>
                    <a:cubicBezTo>
                      <a:pt x="203962" y="342900"/>
                      <a:pt x="186182" y="420497"/>
                      <a:pt x="159004" y="466217"/>
                    </a:cubicBez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grpSp>
        <p:sp>
          <p:nvSpPr>
            <p:cNvPr id="145" name="Freeform: Shape 144">
              <a:extLst>
                <a:ext uri="{FF2B5EF4-FFF2-40B4-BE49-F238E27FC236}">
                  <a16:creationId xmlns:a16="http://schemas.microsoft.com/office/drawing/2014/main" id="{3D997671-8220-3088-04C6-42072BCAE2F0}"/>
                </a:ext>
              </a:extLst>
            </p:cNvPr>
            <p:cNvSpPr/>
            <p:nvPr/>
          </p:nvSpPr>
          <p:spPr>
            <a:xfrm>
              <a:off x="4046799" y="4372055"/>
              <a:ext cx="411670" cy="419997"/>
            </a:xfrm>
            <a:custGeom>
              <a:avLst/>
              <a:gdLst>
                <a:gd name="connsiteX0" fmla="*/ 391216 w 411670"/>
                <a:gd name="connsiteY0" fmla="*/ 382316 h 419997"/>
                <a:gd name="connsiteX1" fmla="*/ 411663 w 411670"/>
                <a:gd name="connsiteY1" fmla="*/ 331516 h 419997"/>
                <a:gd name="connsiteX2" fmla="*/ 299903 w 411670"/>
                <a:gd name="connsiteY2" fmla="*/ 252395 h 419997"/>
                <a:gd name="connsiteX3" fmla="*/ 273741 w 411670"/>
                <a:gd name="connsiteY3" fmla="*/ 277541 h 419997"/>
                <a:gd name="connsiteX4" fmla="*/ 221925 w 411670"/>
                <a:gd name="connsiteY4" fmla="*/ 279828 h 419997"/>
                <a:gd name="connsiteX5" fmla="*/ 176840 w 411670"/>
                <a:gd name="connsiteY5" fmla="*/ 238172 h 419997"/>
                <a:gd name="connsiteX6" fmla="*/ 136835 w 411670"/>
                <a:gd name="connsiteY6" fmla="*/ 191689 h 419997"/>
                <a:gd name="connsiteX7" fmla="*/ 141026 w 411670"/>
                <a:gd name="connsiteY7" fmla="*/ 139873 h 419997"/>
                <a:gd name="connsiteX8" fmla="*/ 167061 w 411670"/>
                <a:gd name="connsiteY8" fmla="*/ 114600 h 419997"/>
                <a:gd name="connsiteX9" fmla="*/ 92004 w 411670"/>
                <a:gd name="connsiteY9" fmla="*/ 47 h 419997"/>
                <a:gd name="connsiteX10" fmla="*/ 40569 w 411670"/>
                <a:gd name="connsiteY10" fmla="*/ 18716 h 419997"/>
                <a:gd name="connsiteX11" fmla="*/ 1580 w 411670"/>
                <a:gd name="connsiteY11" fmla="*/ 118537 h 419997"/>
                <a:gd name="connsiteX12" fmla="*/ 115245 w 411670"/>
                <a:gd name="connsiteY12" fmla="*/ 297861 h 419997"/>
                <a:gd name="connsiteX13" fmla="*/ 115245 w 411670"/>
                <a:gd name="connsiteY13" fmla="*/ 297861 h 419997"/>
                <a:gd name="connsiteX14" fmla="*/ 290378 w 411670"/>
                <a:gd name="connsiteY14" fmla="*/ 417749 h 419997"/>
                <a:gd name="connsiteX15" fmla="*/ 391470 w 411670"/>
                <a:gd name="connsiteY15" fmla="*/ 382316 h 41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1670" h="419997">
                  <a:moveTo>
                    <a:pt x="391216" y="382316"/>
                  </a:moveTo>
                  <a:cubicBezTo>
                    <a:pt x="412679" y="356028"/>
                    <a:pt x="411663" y="331516"/>
                    <a:pt x="411663" y="331516"/>
                  </a:cubicBezTo>
                  <a:lnTo>
                    <a:pt x="299903" y="252395"/>
                  </a:lnTo>
                  <a:lnTo>
                    <a:pt x="273741" y="277541"/>
                  </a:lnTo>
                  <a:cubicBezTo>
                    <a:pt x="259517" y="291257"/>
                    <a:pt x="237292" y="292273"/>
                    <a:pt x="221925" y="279828"/>
                  </a:cubicBezTo>
                  <a:cubicBezTo>
                    <a:pt x="209987" y="270175"/>
                    <a:pt x="194747" y="256586"/>
                    <a:pt x="176840" y="238172"/>
                  </a:cubicBezTo>
                  <a:cubicBezTo>
                    <a:pt x="159060" y="219756"/>
                    <a:pt x="145979" y="204009"/>
                    <a:pt x="136835" y="191689"/>
                  </a:cubicBezTo>
                  <a:cubicBezTo>
                    <a:pt x="125024" y="175814"/>
                    <a:pt x="126802" y="153716"/>
                    <a:pt x="141026" y="139873"/>
                  </a:cubicBezTo>
                  <a:lnTo>
                    <a:pt x="167061" y="114600"/>
                  </a:lnTo>
                  <a:lnTo>
                    <a:pt x="92004" y="47"/>
                  </a:lnTo>
                  <a:cubicBezTo>
                    <a:pt x="92004" y="47"/>
                    <a:pt x="67620" y="-1859"/>
                    <a:pt x="40569" y="18716"/>
                  </a:cubicBezTo>
                  <a:cubicBezTo>
                    <a:pt x="9962" y="41829"/>
                    <a:pt x="-5151" y="80691"/>
                    <a:pt x="1580" y="118537"/>
                  </a:cubicBezTo>
                  <a:cubicBezTo>
                    <a:pt x="9581" y="164130"/>
                    <a:pt x="41966" y="221916"/>
                    <a:pt x="115245" y="297861"/>
                  </a:cubicBezTo>
                  <a:lnTo>
                    <a:pt x="115245" y="297861"/>
                  </a:lnTo>
                  <a:cubicBezTo>
                    <a:pt x="188524" y="373680"/>
                    <a:pt x="245166" y="408224"/>
                    <a:pt x="290378" y="417749"/>
                  </a:cubicBezTo>
                  <a:cubicBezTo>
                    <a:pt x="327843" y="425750"/>
                    <a:pt x="367213" y="412035"/>
                    <a:pt x="391470" y="382316"/>
                  </a:cubicBezTo>
                  <a:close/>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grpSp>
      <p:grpSp>
        <p:nvGrpSpPr>
          <p:cNvPr id="150" name="Group 149">
            <a:extLst>
              <a:ext uri="{FF2B5EF4-FFF2-40B4-BE49-F238E27FC236}">
                <a16:creationId xmlns:a16="http://schemas.microsoft.com/office/drawing/2014/main" id="{A3E97008-017F-F288-C27B-F4114249F962}"/>
              </a:ext>
            </a:extLst>
          </p:cNvPr>
          <p:cNvGrpSpPr/>
          <p:nvPr/>
        </p:nvGrpSpPr>
        <p:grpSpPr>
          <a:xfrm>
            <a:off x="1176687" y="3700980"/>
            <a:ext cx="326567" cy="344393"/>
            <a:chOff x="3528828" y="2915268"/>
            <a:chExt cx="326567" cy="344393"/>
          </a:xfrm>
        </p:grpSpPr>
        <p:grpSp>
          <p:nvGrpSpPr>
            <p:cNvPr id="151" name="Graphic 3">
              <a:extLst>
                <a:ext uri="{FF2B5EF4-FFF2-40B4-BE49-F238E27FC236}">
                  <a16:creationId xmlns:a16="http://schemas.microsoft.com/office/drawing/2014/main" id="{08C768CD-09D8-8534-72F8-5155E8E0C041}"/>
                </a:ext>
              </a:extLst>
            </p:cNvPr>
            <p:cNvGrpSpPr/>
            <p:nvPr/>
          </p:nvGrpSpPr>
          <p:grpSpPr>
            <a:xfrm flipH="1">
              <a:off x="3528828" y="2915268"/>
              <a:ext cx="326567" cy="344393"/>
              <a:chOff x="1823720" y="3043427"/>
              <a:chExt cx="579373" cy="610997"/>
            </a:xfrm>
            <a:noFill/>
          </p:grpSpPr>
          <p:sp>
            <p:nvSpPr>
              <p:cNvPr id="154" name="Freeform: Shape 153">
                <a:extLst>
                  <a:ext uri="{FF2B5EF4-FFF2-40B4-BE49-F238E27FC236}">
                    <a16:creationId xmlns:a16="http://schemas.microsoft.com/office/drawing/2014/main" id="{F3AE1450-3330-DDB9-FEB8-86C40C4C494C}"/>
                  </a:ext>
                </a:extLst>
              </p:cNvPr>
              <p:cNvSpPr/>
              <p:nvPr/>
            </p:nvSpPr>
            <p:spPr>
              <a:xfrm>
                <a:off x="1823720" y="3243707"/>
                <a:ext cx="579373" cy="294639"/>
              </a:xfrm>
              <a:custGeom>
                <a:avLst/>
                <a:gdLst>
                  <a:gd name="connsiteX0" fmla="*/ 121793 w 579373"/>
                  <a:gd name="connsiteY0" fmla="*/ 294640 h 294639"/>
                  <a:gd name="connsiteX1" fmla="*/ 35433 w 579373"/>
                  <a:gd name="connsiteY1" fmla="*/ 294640 h 294639"/>
                  <a:gd name="connsiteX2" fmla="*/ 0 w 579373"/>
                  <a:gd name="connsiteY2" fmla="*/ 259207 h 294639"/>
                  <a:gd name="connsiteX3" fmla="*/ 0 w 579373"/>
                  <a:gd name="connsiteY3" fmla="*/ 44196 h 294639"/>
                  <a:gd name="connsiteX4" fmla="*/ 44196 w 579373"/>
                  <a:gd name="connsiteY4" fmla="*/ 0 h 294639"/>
                  <a:gd name="connsiteX5" fmla="*/ 535178 w 579373"/>
                  <a:gd name="connsiteY5" fmla="*/ 0 h 294639"/>
                  <a:gd name="connsiteX6" fmla="*/ 579374 w 579373"/>
                  <a:gd name="connsiteY6" fmla="*/ 44196 h 294639"/>
                  <a:gd name="connsiteX7" fmla="*/ 579374 w 579373"/>
                  <a:gd name="connsiteY7" fmla="*/ 259207 h 294639"/>
                  <a:gd name="connsiteX8" fmla="*/ 543941 w 579373"/>
                  <a:gd name="connsiteY8" fmla="*/ 294640 h 294639"/>
                  <a:gd name="connsiteX9" fmla="*/ 457581 w 579373"/>
                  <a:gd name="connsiteY9" fmla="*/ 294640 h 29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373" h="294639">
                    <a:moveTo>
                      <a:pt x="121793" y="294640"/>
                    </a:moveTo>
                    <a:lnTo>
                      <a:pt x="35433" y="294640"/>
                    </a:lnTo>
                    <a:cubicBezTo>
                      <a:pt x="15875" y="294640"/>
                      <a:pt x="0" y="278765"/>
                      <a:pt x="0" y="259207"/>
                    </a:cubicBezTo>
                    <a:lnTo>
                      <a:pt x="0" y="44196"/>
                    </a:lnTo>
                    <a:cubicBezTo>
                      <a:pt x="0" y="19812"/>
                      <a:pt x="19812" y="0"/>
                      <a:pt x="44196" y="0"/>
                    </a:cubicBezTo>
                    <a:lnTo>
                      <a:pt x="535178" y="0"/>
                    </a:lnTo>
                    <a:cubicBezTo>
                      <a:pt x="559562" y="0"/>
                      <a:pt x="579374" y="19812"/>
                      <a:pt x="579374" y="44196"/>
                    </a:cubicBezTo>
                    <a:lnTo>
                      <a:pt x="579374" y="259207"/>
                    </a:lnTo>
                    <a:cubicBezTo>
                      <a:pt x="579374" y="278765"/>
                      <a:pt x="563499" y="294640"/>
                      <a:pt x="543941" y="294640"/>
                    </a:cubicBezTo>
                    <a:lnTo>
                      <a:pt x="457581" y="294640"/>
                    </a:ln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55" name="Freeform: Shape 154">
                <a:extLst>
                  <a:ext uri="{FF2B5EF4-FFF2-40B4-BE49-F238E27FC236}">
                    <a16:creationId xmlns:a16="http://schemas.microsoft.com/office/drawing/2014/main" id="{9A3775DF-40AF-F036-74A7-60A9F508F6E3}"/>
                  </a:ext>
                </a:extLst>
              </p:cNvPr>
              <p:cNvSpPr/>
              <p:nvPr/>
            </p:nvSpPr>
            <p:spPr>
              <a:xfrm>
                <a:off x="1945513" y="3043427"/>
                <a:ext cx="335914" cy="200279"/>
              </a:xfrm>
              <a:custGeom>
                <a:avLst/>
                <a:gdLst>
                  <a:gd name="connsiteX0" fmla="*/ 0 w 335914"/>
                  <a:gd name="connsiteY0" fmla="*/ 200279 h 200279"/>
                  <a:gd name="connsiteX1" fmla="*/ 0 w 335914"/>
                  <a:gd name="connsiteY1" fmla="*/ 0 h 200279"/>
                  <a:gd name="connsiteX2" fmla="*/ 231521 w 335914"/>
                  <a:gd name="connsiteY2" fmla="*/ 0 h 200279"/>
                  <a:gd name="connsiteX3" fmla="*/ 335915 w 335914"/>
                  <a:gd name="connsiteY3" fmla="*/ 108077 h 200279"/>
                  <a:gd name="connsiteX4" fmla="*/ 335915 w 335914"/>
                  <a:gd name="connsiteY4" fmla="*/ 200279 h 20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914" h="200279">
                    <a:moveTo>
                      <a:pt x="0" y="200279"/>
                    </a:moveTo>
                    <a:lnTo>
                      <a:pt x="0" y="0"/>
                    </a:lnTo>
                    <a:lnTo>
                      <a:pt x="231521" y="0"/>
                    </a:lnTo>
                    <a:lnTo>
                      <a:pt x="335915" y="108077"/>
                    </a:lnTo>
                    <a:lnTo>
                      <a:pt x="335915" y="200279"/>
                    </a:ln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56" name="Freeform: Shape 155">
                <a:extLst>
                  <a:ext uri="{FF2B5EF4-FFF2-40B4-BE49-F238E27FC236}">
                    <a16:creationId xmlns:a16="http://schemas.microsoft.com/office/drawing/2014/main" id="{D5A67109-407B-D2FC-2234-28B1F0863296}"/>
                  </a:ext>
                </a:extLst>
              </p:cNvPr>
              <p:cNvSpPr/>
              <p:nvPr/>
            </p:nvSpPr>
            <p:spPr>
              <a:xfrm>
                <a:off x="1945513" y="3391027"/>
                <a:ext cx="335914" cy="263397"/>
              </a:xfrm>
              <a:custGeom>
                <a:avLst/>
                <a:gdLst>
                  <a:gd name="connsiteX0" fmla="*/ 335915 w 335914"/>
                  <a:gd name="connsiteY0" fmla="*/ 0 h 263397"/>
                  <a:gd name="connsiteX1" fmla="*/ 335915 w 335914"/>
                  <a:gd name="connsiteY1" fmla="*/ 263398 h 263397"/>
                  <a:gd name="connsiteX2" fmla="*/ 0 w 335914"/>
                  <a:gd name="connsiteY2" fmla="*/ 263398 h 263397"/>
                  <a:gd name="connsiteX3" fmla="*/ 0 w 335914"/>
                  <a:gd name="connsiteY3" fmla="*/ 0 h 263397"/>
                </a:gdLst>
                <a:ahLst/>
                <a:cxnLst>
                  <a:cxn ang="0">
                    <a:pos x="connsiteX0" y="connsiteY0"/>
                  </a:cxn>
                  <a:cxn ang="0">
                    <a:pos x="connsiteX1" y="connsiteY1"/>
                  </a:cxn>
                  <a:cxn ang="0">
                    <a:pos x="connsiteX2" y="connsiteY2"/>
                  </a:cxn>
                  <a:cxn ang="0">
                    <a:pos x="connsiteX3" y="connsiteY3"/>
                  </a:cxn>
                </a:cxnLst>
                <a:rect l="l" t="t" r="r" b="b"/>
                <a:pathLst>
                  <a:path w="335914" h="263397">
                    <a:moveTo>
                      <a:pt x="335915" y="0"/>
                    </a:moveTo>
                    <a:lnTo>
                      <a:pt x="335915" y="263398"/>
                    </a:lnTo>
                    <a:lnTo>
                      <a:pt x="0" y="263398"/>
                    </a:lnTo>
                    <a:lnTo>
                      <a:pt x="0" y="0"/>
                    </a:ln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57" name="Freeform: Shape 156">
                <a:extLst>
                  <a:ext uri="{FF2B5EF4-FFF2-40B4-BE49-F238E27FC236}">
                    <a16:creationId xmlns:a16="http://schemas.microsoft.com/office/drawing/2014/main" id="{192C492F-00D0-7F4F-D183-FBAAA063CDCD}"/>
                  </a:ext>
                </a:extLst>
              </p:cNvPr>
              <p:cNvSpPr/>
              <p:nvPr/>
            </p:nvSpPr>
            <p:spPr>
              <a:xfrm>
                <a:off x="2165095" y="3051555"/>
                <a:ext cx="110998" cy="111251"/>
              </a:xfrm>
              <a:custGeom>
                <a:avLst/>
                <a:gdLst>
                  <a:gd name="connsiteX0" fmla="*/ 0 w 110998"/>
                  <a:gd name="connsiteY0" fmla="*/ 0 h 111251"/>
                  <a:gd name="connsiteX1" fmla="*/ 0 w 110998"/>
                  <a:gd name="connsiteY1" fmla="*/ 111252 h 111251"/>
                  <a:gd name="connsiteX2" fmla="*/ 110998 w 110998"/>
                  <a:gd name="connsiteY2" fmla="*/ 111252 h 111251"/>
                </a:gdLst>
                <a:ahLst/>
                <a:cxnLst>
                  <a:cxn ang="0">
                    <a:pos x="connsiteX0" y="connsiteY0"/>
                  </a:cxn>
                  <a:cxn ang="0">
                    <a:pos x="connsiteX1" y="connsiteY1"/>
                  </a:cxn>
                  <a:cxn ang="0">
                    <a:pos x="connsiteX2" y="connsiteY2"/>
                  </a:cxn>
                </a:cxnLst>
                <a:rect l="l" t="t" r="r" b="b"/>
                <a:pathLst>
                  <a:path w="110998" h="111251">
                    <a:moveTo>
                      <a:pt x="0" y="0"/>
                    </a:moveTo>
                    <a:lnTo>
                      <a:pt x="0" y="111252"/>
                    </a:lnTo>
                    <a:lnTo>
                      <a:pt x="110998" y="111252"/>
                    </a:lnTo>
                  </a:path>
                </a:pathLst>
              </a:custGeom>
              <a:noFill/>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58" name="Freeform: Shape 157">
                <a:extLst>
                  <a:ext uri="{FF2B5EF4-FFF2-40B4-BE49-F238E27FC236}">
                    <a16:creationId xmlns:a16="http://schemas.microsoft.com/office/drawing/2014/main" id="{E7ABC416-C419-ACFA-DE91-62353BA613B7}"/>
                  </a:ext>
                </a:extLst>
              </p:cNvPr>
              <p:cNvSpPr/>
              <p:nvPr/>
            </p:nvSpPr>
            <p:spPr>
              <a:xfrm>
                <a:off x="1894839" y="3389122"/>
                <a:ext cx="443611" cy="12700"/>
              </a:xfrm>
              <a:custGeom>
                <a:avLst/>
                <a:gdLst>
                  <a:gd name="connsiteX0" fmla="*/ 0 w 443611"/>
                  <a:gd name="connsiteY0" fmla="*/ 0 h 12700"/>
                  <a:gd name="connsiteX1" fmla="*/ 443611 w 443611"/>
                  <a:gd name="connsiteY1" fmla="*/ 0 h 12700"/>
                </a:gdLst>
                <a:ahLst/>
                <a:cxnLst>
                  <a:cxn ang="0">
                    <a:pos x="connsiteX0" y="connsiteY0"/>
                  </a:cxn>
                  <a:cxn ang="0">
                    <a:pos x="connsiteX1" y="connsiteY1"/>
                  </a:cxn>
                </a:cxnLst>
                <a:rect l="l" t="t" r="r" b="b"/>
                <a:pathLst>
                  <a:path w="443611" h="12700">
                    <a:moveTo>
                      <a:pt x="0" y="0"/>
                    </a:moveTo>
                    <a:lnTo>
                      <a:pt x="443611" y="0"/>
                    </a:lnTo>
                  </a:path>
                </a:pathLst>
              </a:custGeom>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grpSp>
        <p:sp>
          <p:nvSpPr>
            <p:cNvPr id="152" name="Freeform: Shape 151">
              <a:extLst>
                <a:ext uri="{FF2B5EF4-FFF2-40B4-BE49-F238E27FC236}">
                  <a16:creationId xmlns:a16="http://schemas.microsoft.com/office/drawing/2014/main" id="{5C21EE90-E5A4-1AFA-64A6-64F9C9618934}"/>
                </a:ext>
              </a:extLst>
            </p:cNvPr>
            <p:cNvSpPr/>
            <p:nvPr/>
          </p:nvSpPr>
          <p:spPr>
            <a:xfrm flipH="1">
              <a:off x="3636419" y="3159085"/>
              <a:ext cx="110597" cy="7158"/>
            </a:xfrm>
            <a:custGeom>
              <a:avLst/>
              <a:gdLst>
                <a:gd name="connsiteX0" fmla="*/ 0 w 196214"/>
                <a:gd name="connsiteY0" fmla="*/ 0 h 12700"/>
                <a:gd name="connsiteX1" fmla="*/ 196215 w 196214"/>
                <a:gd name="connsiteY1" fmla="*/ 0 h 12700"/>
              </a:gdLst>
              <a:ahLst/>
              <a:cxnLst>
                <a:cxn ang="0">
                  <a:pos x="connsiteX0" y="connsiteY0"/>
                </a:cxn>
                <a:cxn ang="0">
                  <a:pos x="connsiteX1" y="connsiteY1"/>
                </a:cxn>
              </a:cxnLst>
              <a:rect l="l" t="t" r="r" b="b"/>
              <a:pathLst>
                <a:path w="196214" h="12700">
                  <a:moveTo>
                    <a:pt x="0" y="0"/>
                  </a:moveTo>
                  <a:lnTo>
                    <a:pt x="196215" y="0"/>
                  </a:lnTo>
                </a:path>
              </a:pathLst>
            </a:custGeom>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sp>
          <p:nvSpPr>
            <p:cNvPr id="153" name="Freeform: Shape 152">
              <a:extLst>
                <a:ext uri="{FF2B5EF4-FFF2-40B4-BE49-F238E27FC236}">
                  <a16:creationId xmlns:a16="http://schemas.microsoft.com/office/drawing/2014/main" id="{09F92DD5-B174-5280-C4E0-DA9875EE5B39}"/>
                </a:ext>
              </a:extLst>
            </p:cNvPr>
            <p:cNvSpPr/>
            <p:nvPr/>
          </p:nvSpPr>
          <p:spPr>
            <a:xfrm flipH="1">
              <a:off x="3636419" y="3210555"/>
              <a:ext cx="110597" cy="7158"/>
            </a:xfrm>
            <a:custGeom>
              <a:avLst/>
              <a:gdLst>
                <a:gd name="connsiteX0" fmla="*/ 0 w 196214"/>
                <a:gd name="connsiteY0" fmla="*/ 0 h 12700"/>
                <a:gd name="connsiteX1" fmla="*/ 196215 w 196214"/>
                <a:gd name="connsiteY1" fmla="*/ 0 h 12700"/>
              </a:gdLst>
              <a:ahLst/>
              <a:cxnLst>
                <a:cxn ang="0">
                  <a:pos x="connsiteX0" y="connsiteY0"/>
                </a:cxn>
                <a:cxn ang="0">
                  <a:pos x="connsiteX1" y="connsiteY1"/>
                </a:cxn>
              </a:cxnLst>
              <a:rect l="l" t="t" r="r" b="b"/>
              <a:pathLst>
                <a:path w="196214" h="12700">
                  <a:moveTo>
                    <a:pt x="0" y="0"/>
                  </a:moveTo>
                  <a:lnTo>
                    <a:pt x="196215" y="0"/>
                  </a:lnTo>
                </a:path>
              </a:pathLst>
            </a:custGeom>
            <a:ln w="19050" cap="rnd">
              <a:solidFill>
                <a:srgbClr val="267AC0"/>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CVS Health Sans"/>
                <a:ea typeface="+mn-ea"/>
                <a:cs typeface="+mn-cs"/>
              </a:endParaRPr>
            </a:p>
          </p:txBody>
        </p:sp>
      </p:grpSp>
      <p:grpSp>
        <p:nvGrpSpPr>
          <p:cNvPr id="159" name="Graphic 3">
            <a:extLst>
              <a:ext uri="{FF2B5EF4-FFF2-40B4-BE49-F238E27FC236}">
                <a16:creationId xmlns:a16="http://schemas.microsoft.com/office/drawing/2014/main" id="{552D9451-E555-2ED2-042B-889AA18896F1}"/>
              </a:ext>
            </a:extLst>
          </p:cNvPr>
          <p:cNvGrpSpPr/>
          <p:nvPr/>
        </p:nvGrpSpPr>
        <p:grpSpPr>
          <a:xfrm flipH="1">
            <a:off x="6296122" y="3704388"/>
            <a:ext cx="321125" cy="359710"/>
            <a:chOff x="8540750" y="1889886"/>
            <a:chExt cx="569721" cy="638175"/>
          </a:xfrm>
          <a:noFill/>
        </p:grpSpPr>
        <p:sp>
          <p:nvSpPr>
            <p:cNvPr id="160" name="Freeform: Shape 159">
              <a:extLst>
                <a:ext uri="{FF2B5EF4-FFF2-40B4-BE49-F238E27FC236}">
                  <a16:creationId xmlns:a16="http://schemas.microsoft.com/office/drawing/2014/main" id="{4665228B-C994-5CBF-DBEA-08A826FE73F9}"/>
                </a:ext>
              </a:extLst>
            </p:cNvPr>
            <p:cNvSpPr/>
            <p:nvPr/>
          </p:nvSpPr>
          <p:spPr>
            <a:xfrm>
              <a:off x="8540750" y="2241930"/>
              <a:ext cx="569721" cy="286130"/>
            </a:xfrm>
            <a:custGeom>
              <a:avLst/>
              <a:gdLst>
                <a:gd name="connsiteX0" fmla="*/ 219583 w 569721"/>
                <a:gd name="connsiteY0" fmla="*/ 0 h 286130"/>
                <a:gd name="connsiteX1" fmla="*/ 213106 w 569721"/>
                <a:gd name="connsiteY1" fmla="*/ 40005 h 286130"/>
                <a:gd name="connsiteX2" fmla="*/ 172720 w 569721"/>
                <a:gd name="connsiteY2" fmla="*/ 77089 h 286130"/>
                <a:gd name="connsiteX3" fmla="*/ 98679 w 569721"/>
                <a:gd name="connsiteY3" fmla="*/ 95758 h 286130"/>
                <a:gd name="connsiteX4" fmla="*/ 0 w 569721"/>
                <a:gd name="connsiteY4" fmla="*/ 222504 h 286130"/>
                <a:gd name="connsiteX5" fmla="*/ 0 w 569721"/>
                <a:gd name="connsiteY5" fmla="*/ 286131 h 286130"/>
                <a:gd name="connsiteX6" fmla="*/ 569722 w 569721"/>
                <a:gd name="connsiteY6" fmla="*/ 286131 h 286130"/>
                <a:gd name="connsiteX7" fmla="*/ 569722 w 569721"/>
                <a:gd name="connsiteY7" fmla="*/ 222504 h 286130"/>
                <a:gd name="connsiteX8" fmla="*/ 471043 w 569721"/>
                <a:gd name="connsiteY8" fmla="*/ 95758 h 286130"/>
                <a:gd name="connsiteX9" fmla="*/ 397002 w 569721"/>
                <a:gd name="connsiteY9" fmla="*/ 77089 h 286130"/>
                <a:gd name="connsiteX10" fmla="*/ 356616 w 569721"/>
                <a:gd name="connsiteY10" fmla="*/ 40005 h 286130"/>
                <a:gd name="connsiteX11" fmla="*/ 350139 w 569721"/>
                <a:gd name="connsiteY11" fmla="*/ 0 h 286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721" h="286130">
                  <a:moveTo>
                    <a:pt x="219583" y="0"/>
                  </a:moveTo>
                  <a:cubicBezTo>
                    <a:pt x="219329" y="14351"/>
                    <a:pt x="217297" y="27686"/>
                    <a:pt x="213106" y="40005"/>
                  </a:cubicBezTo>
                  <a:cubicBezTo>
                    <a:pt x="207010" y="58420"/>
                    <a:pt x="191516" y="72390"/>
                    <a:pt x="172720" y="77089"/>
                  </a:cubicBezTo>
                  <a:lnTo>
                    <a:pt x="98679" y="95758"/>
                  </a:lnTo>
                  <a:cubicBezTo>
                    <a:pt x="40640" y="110363"/>
                    <a:pt x="0" y="162560"/>
                    <a:pt x="0" y="222504"/>
                  </a:cubicBezTo>
                  <a:lnTo>
                    <a:pt x="0" y="286131"/>
                  </a:lnTo>
                  <a:cubicBezTo>
                    <a:pt x="0" y="286131"/>
                    <a:pt x="569722" y="286131"/>
                    <a:pt x="569722" y="286131"/>
                  </a:cubicBezTo>
                  <a:lnTo>
                    <a:pt x="569722" y="222504"/>
                  </a:lnTo>
                  <a:cubicBezTo>
                    <a:pt x="569722" y="162687"/>
                    <a:pt x="529082" y="110490"/>
                    <a:pt x="471043" y="95758"/>
                  </a:cubicBezTo>
                  <a:lnTo>
                    <a:pt x="397002" y="77089"/>
                  </a:lnTo>
                  <a:cubicBezTo>
                    <a:pt x="378079" y="72263"/>
                    <a:pt x="362712" y="58420"/>
                    <a:pt x="356616" y="40005"/>
                  </a:cubicBezTo>
                  <a:cubicBezTo>
                    <a:pt x="352552" y="27686"/>
                    <a:pt x="350393" y="14351"/>
                    <a:pt x="350139" y="0"/>
                  </a:cubicBezTo>
                </a:path>
              </a:pathLst>
            </a:custGeom>
            <a:noFill/>
            <a:ln w="19050" cap="rnd">
              <a:solidFill>
                <a:srgbClr val="0B315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61" name="Freeform: Shape 160">
              <a:extLst>
                <a:ext uri="{FF2B5EF4-FFF2-40B4-BE49-F238E27FC236}">
                  <a16:creationId xmlns:a16="http://schemas.microsoft.com/office/drawing/2014/main" id="{40BCA0C1-55E5-76EF-98CD-525EC81B95C9}"/>
                </a:ext>
              </a:extLst>
            </p:cNvPr>
            <p:cNvSpPr/>
            <p:nvPr/>
          </p:nvSpPr>
          <p:spPr>
            <a:xfrm>
              <a:off x="8726423" y="2317623"/>
              <a:ext cx="198373" cy="121666"/>
            </a:xfrm>
            <a:custGeom>
              <a:avLst/>
              <a:gdLst>
                <a:gd name="connsiteX0" fmla="*/ 198374 w 198373"/>
                <a:gd name="connsiteY0" fmla="*/ 0 h 121666"/>
                <a:gd name="connsiteX1" fmla="*/ 99187 w 198373"/>
                <a:gd name="connsiteY1" fmla="*/ 121666 h 121666"/>
                <a:gd name="connsiteX2" fmla="*/ 0 w 198373"/>
                <a:gd name="connsiteY2" fmla="*/ 0 h 121666"/>
              </a:gdLst>
              <a:ahLst/>
              <a:cxnLst>
                <a:cxn ang="0">
                  <a:pos x="connsiteX0" y="connsiteY0"/>
                </a:cxn>
                <a:cxn ang="0">
                  <a:pos x="connsiteX1" y="connsiteY1"/>
                </a:cxn>
                <a:cxn ang="0">
                  <a:pos x="connsiteX2" y="connsiteY2"/>
                </a:cxn>
              </a:cxnLst>
              <a:rect l="l" t="t" r="r" b="b"/>
              <a:pathLst>
                <a:path w="198373" h="121666">
                  <a:moveTo>
                    <a:pt x="198374" y="0"/>
                  </a:moveTo>
                  <a:lnTo>
                    <a:pt x="99187" y="121666"/>
                  </a:lnTo>
                  <a:lnTo>
                    <a:pt x="0" y="0"/>
                  </a:lnTo>
                </a:path>
              </a:pathLst>
            </a:custGeom>
            <a:noFill/>
            <a:ln w="19050" cap="rnd">
              <a:solidFill>
                <a:srgbClr val="0B315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62" name="Freeform: Shape 161">
              <a:extLst>
                <a:ext uri="{FF2B5EF4-FFF2-40B4-BE49-F238E27FC236}">
                  <a16:creationId xmlns:a16="http://schemas.microsoft.com/office/drawing/2014/main" id="{DFBCA592-4D6D-237C-3EE1-637C4B742F9D}"/>
                </a:ext>
              </a:extLst>
            </p:cNvPr>
            <p:cNvSpPr/>
            <p:nvPr/>
          </p:nvSpPr>
          <p:spPr>
            <a:xfrm>
              <a:off x="8677695" y="1889886"/>
              <a:ext cx="292398" cy="164719"/>
            </a:xfrm>
            <a:custGeom>
              <a:avLst/>
              <a:gdLst>
                <a:gd name="connsiteX0" fmla="*/ 290410 w 292398"/>
                <a:gd name="connsiteY0" fmla="*/ 164719 h 164719"/>
                <a:gd name="connsiteX1" fmla="*/ 146519 w 292398"/>
                <a:gd name="connsiteY1" fmla="*/ 0 h 164719"/>
                <a:gd name="connsiteX2" fmla="*/ 1866 w 292398"/>
                <a:gd name="connsiteY2" fmla="*/ 164719 h 164719"/>
              </a:gdLst>
              <a:ahLst/>
              <a:cxnLst>
                <a:cxn ang="0">
                  <a:pos x="connsiteX0" y="connsiteY0"/>
                </a:cxn>
                <a:cxn ang="0">
                  <a:pos x="connsiteX1" y="connsiteY1"/>
                </a:cxn>
                <a:cxn ang="0">
                  <a:pos x="connsiteX2" y="connsiteY2"/>
                </a:cxn>
              </a:cxnLst>
              <a:rect l="l" t="t" r="r" b="b"/>
              <a:pathLst>
                <a:path w="292398" h="164719">
                  <a:moveTo>
                    <a:pt x="290410" y="164719"/>
                  </a:moveTo>
                  <a:cubicBezTo>
                    <a:pt x="290410" y="164719"/>
                    <a:pt x="320509" y="0"/>
                    <a:pt x="146519" y="0"/>
                  </a:cubicBezTo>
                  <a:cubicBezTo>
                    <a:pt x="-27471" y="0"/>
                    <a:pt x="1866" y="164719"/>
                    <a:pt x="1866" y="164719"/>
                  </a:cubicBezTo>
                </a:path>
              </a:pathLst>
            </a:custGeom>
            <a:noFill/>
            <a:ln w="19050" cap="rnd">
              <a:solidFill>
                <a:srgbClr val="0B315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63" name="Freeform: Shape 162">
              <a:extLst>
                <a:ext uri="{FF2B5EF4-FFF2-40B4-BE49-F238E27FC236}">
                  <a16:creationId xmlns:a16="http://schemas.microsoft.com/office/drawing/2014/main" id="{C4BC6635-10E9-7BEF-FBCD-1AD9C62191EF}"/>
                </a:ext>
              </a:extLst>
            </p:cNvPr>
            <p:cNvSpPr/>
            <p:nvPr/>
          </p:nvSpPr>
          <p:spPr>
            <a:xfrm>
              <a:off x="8653708" y="1985264"/>
              <a:ext cx="340845" cy="276605"/>
            </a:xfrm>
            <a:custGeom>
              <a:avLst/>
              <a:gdLst>
                <a:gd name="connsiteX0" fmla="*/ 90877 w 340845"/>
                <a:gd name="connsiteY0" fmla="*/ 48895 h 276605"/>
                <a:gd name="connsiteX1" fmla="*/ 27758 w 340845"/>
                <a:gd name="connsiteY1" fmla="*/ 71628 h 276605"/>
                <a:gd name="connsiteX2" fmla="*/ 453 w 340845"/>
                <a:gd name="connsiteY2" fmla="*/ 93980 h 276605"/>
                <a:gd name="connsiteX3" fmla="*/ 1215 w 340845"/>
                <a:gd name="connsiteY3" fmla="*/ 107442 h 276605"/>
                <a:gd name="connsiteX4" fmla="*/ 9851 w 340845"/>
                <a:gd name="connsiteY4" fmla="*/ 137668 h 276605"/>
                <a:gd name="connsiteX5" fmla="*/ 28266 w 340845"/>
                <a:gd name="connsiteY5" fmla="*/ 156337 h 276605"/>
                <a:gd name="connsiteX6" fmla="*/ 28266 w 340845"/>
                <a:gd name="connsiteY6" fmla="*/ 156337 h 276605"/>
                <a:gd name="connsiteX7" fmla="*/ 44014 w 340845"/>
                <a:gd name="connsiteY7" fmla="*/ 170561 h 276605"/>
                <a:gd name="connsiteX8" fmla="*/ 170379 w 340845"/>
                <a:gd name="connsiteY8" fmla="*/ 276606 h 276605"/>
                <a:gd name="connsiteX9" fmla="*/ 296235 w 340845"/>
                <a:gd name="connsiteY9" fmla="*/ 171958 h 276605"/>
                <a:gd name="connsiteX10" fmla="*/ 313381 w 340845"/>
                <a:gd name="connsiteY10" fmla="*/ 156083 h 276605"/>
                <a:gd name="connsiteX11" fmla="*/ 313381 w 340845"/>
                <a:gd name="connsiteY11" fmla="*/ 156083 h 276605"/>
                <a:gd name="connsiteX12" fmla="*/ 330907 w 340845"/>
                <a:gd name="connsiteY12" fmla="*/ 137668 h 276605"/>
                <a:gd name="connsiteX13" fmla="*/ 339543 w 340845"/>
                <a:gd name="connsiteY13" fmla="*/ 107442 h 276605"/>
                <a:gd name="connsiteX14" fmla="*/ 340305 w 340845"/>
                <a:gd name="connsiteY14" fmla="*/ 93980 h 276605"/>
                <a:gd name="connsiteX15" fmla="*/ 313000 w 340845"/>
                <a:gd name="connsiteY15" fmla="*/ 71628 h 276605"/>
                <a:gd name="connsiteX16" fmla="*/ 129993 w 340845"/>
                <a:gd name="connsiteY16" fmla="*/ 0 h 276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845" h="276605">
                  <a:moveTo>
                    <a:pt x="90877" y="48895"/>
                  </a:moveTo>
                  <a:cubicBezTo>
                    <a:pt x="74113" y="62865"/>
                    <a:pt x="53793" y="71628"/>
                    <a:pt x="27758" y="71628"/>
                  </a:cubicBezTo>
                  <a:cubicBezTo>
                    <a:pt x="14169" y="71755"/>
                    <a:pt x="3120" y="81407"/>
                    <a:pt x="453" y="93980"/>
                  </a:cubicBezTo>
                  <a:cubicBezTo>
                    <a:pt x="-436" y="98425"/>
                    <a:pt x="72" y="102997"/>
                    <a:pt x="1215" y="107442"/>
                  </a:cubicBezTo>
                  <a:lnTo>
                    <a:pt x="9851" y="137668"/>
                  </a:lnTo>
                  <a:cubicBezTo>
                    <a:pt x="12518" y="146812"/>
                    <a:pt x="19503" y="153797"/>
                    <a:pt x="28266" y="156337"/>
                  </a:cubicBezTo>
                  <a:lnTo>
                    <a:pt x="28266" y="156337"/>
                  </a:lnTo>
                  <a:cubicBezTo>
                    <a:pt x="35378" y="158369"/>
                    <a:pt x="41220" y="163703"/>
                    <a:pt x="44014" y="170561"/>
                  </a:cubicBezTo>
                  <a:cubicBezTo>
                    <a:pt x="68017" y="231013"/>
                    <a:pt x="115642" y="276606"/>
                    <a:pt x="170379" y="276606"/>
                  </a:cubicBezTo>
                  <a:cubicBezTo>
                    <a:pt x="225116" y="276606"/>
                    <a:pt x="271979" y="231648"/>
                    <a:pt x="296235" y="171958"/>
                  </a:cubicBezTo>
                  <a:cubicBezTo>
                    <a:pt x="299284" y="164338"/>
                    <a:pt x="305634" y="158496"/>
                    <a:pt x="313381" y="156083"/>
                  </a:cubicBezTo>
                  <a:lnTo>
                    <a:pt x="313381" y="156083"/>
                  </a:lnTo>
                  <a:cubicBezTo>
                    <a:pt x="321763" y="153289"/>
                    <a:pt x="328494" y="146431"/>
                    <a:pt x="330907" y="137668"/>
                  </a:cubicBezTo>
                  <a:lnTo>
                    <a:pt x="339543" y="107442"/>
                  </a:lnTo>
                  <a:cubicBezTo>
                    <a:pt x="340813" y="103124"/>
                    <a:pt x="341321" y="98425"/>
                    <a:pt x="340305" y="93980"/>
                  </a:cubicBezTo>
                  <a:cubicBezTo>
                    <a:pt x="337638" y="81407"/>
                    <a:pt x="326589" y="71755"/>
                    <a:pt x="313000" y="71628"/>
                  </a:cubicBezTo>
                  <a:cubicBezTo>
                    <a:pt x="244547" y="71628"/>
                    <a:pt x="177745" y="57277"/>
                    <a:pt x="129993" y="0"/>
                  </a:cubicBezTo>
                </a:path>
              </a:pathLst>
            </a:custGeom>
            <a:noFill/>
            <a:ln w="19050" cap="rnd">
              <a:solidFill>
                <a:srgbClr val="0B315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64" name="Freeform: Shape 163">
              <a:extLst>
                <a:ext uri="{FF2B5EF4-FFF2-40B4-BE49-F238E27FC236}">
                  <a16:creationId xmlns:a16="http://schemas.microsoft.com/office/drawing/2014/main" id="{BC9800FC-8192-D8DD-5640-33726F061DE1}"/>
                </a:ext>
              </a:extLst>
            </p:cNvPr>
            <p:cNvSpPr/>
            <p:nvPr/>
          </p:nvSpPr>
          <p:spPr>
            <a:xfrm>
              <a:off x="8933307" y="2451227"/>
              <a:ext cx="79756" cy="12700"/>
            </a:xfrm>
            <a:custGeom>
              <a:avLst/>
              <a:gdLst>
                <a:gd name="connsiteX0" fmla="*/ 0 w 79756"/>
                <a:gd name="connsiteY0" fmla="*/ 0 h 12700"/>
                <a:gd name="connsiteX1" fmla="*/ 79756 w 79756"/>
                <a:gd name="connsiteY1" fmla="*/ 0 h 12700"/>
              </a:gdLst>
              <a:ahLst/>
              <a:cxnLst>
                <a:cxn ang="0">
                  <a:pos x="connsiteX0" y="connsiteY0"/>
                </a:cxn>
                <a:cxn ang="0">
                  <a:pos x="connsiteX1" y="connsiteY1"/>
                </a:cxn>
              </a:cxnLst>
              <a:rect l="l" t="t" r="r" b="b"/>
              <a:pathLst>
                <a:path w="79756" h="12700">
                  <a:moveTo>
                    <a:pt x="0" y="0"/>
                  </a:moveTo>
                  <a:lnTo>
                    <a:pt x="79756" y="0"/>
                  </a:lnTo>
                </a:path>
              </a:pathLst>
            </a:custGeom>
            <a:ln w="19050" cap="rnd">
              <a:solidFill>
                <a:srgbClr val="0B315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165" name="Group 164">
            <a:extLst>
              <a:ext uri="{FF2B5EF4-FFF2-40B4-BE49-F238E27FC236}">
                <a16:creationId xmlns:a16="http://schemas.microsoft.com/office/drawing/2014/main" id="{0C038A14-96D0-8E5C-40FF-980A85CA5F4A}"/>
              </a:ext>
            </a:extLst>
          </p:cNvPr>
          <p:cNvGrpSpPr/>
          <p:nvPr/>
        </p:nvGrpSpPr>
        <p:grpSpPr>
          <a:xfrm flipH="1">
            <a:off x="6297052" y="4541859"/>
            <a:ext cx="319264" cy="319503"/>
            <a:chOff x="10779988" y="1740762"/>
            <a:chExt cx="566420" cy="566844"/>
          </a:xfrm>
        </p:grpSpPr>
        <p:sp>
          <p:nvSpPr>
            <p:cNvPr id="166" name="Freeform: Shape 165">
              <a:extLst>
                <a:ext uri="{FF2B5EF4-FFF2-40B4-BE49-F238E27FC236}">
                  <a16:creationId xmlns:a16="http://schemas.microsoft.com/office/drawing/2014/main" id="{6D11F7A5-DAC0-AD30-0874-E60C9BA1C58C}"/>
                </a:ext>
              </a:extLst>
            </p:cNvPr>
            <p:cNvSpPr/>
            <p:nvPr/>
          </p:nvSpPr>
          <p:spPr>
            <a:xfrm>
              <a:off x="10826876" y="1873477"/>
              <a:ext cx="468883" cy="65151"/>
            </a:xfrm>
            <a:custGeom>
              <a:avLst/>
              <a:gdLst>
                <a:gd name="connsiteX0" fmla="*/ 468884 w 468883"/>
                <a:gd name="connsiteY0" fmla="*/ 0 h 65151"/>
                <a:gd name="connsiteX1" fmla="*/ 233553 w 468883"/>
                <a:gd name="connsiteY1" fmla="*/ 65151 h 65151"/>
                <a:gd name="connsiteX2" fmla="*/ 0 w 468883"/>
                <a:gd name="connsiteY2" fmla="*/ 1397 h 65151"/>
              </a:gdLst>
              <a:ahLst/>
              <a:cxnLst>
                <a:cxn ang="0">
                  <a:pos x="connsiteX0" y="connsiteY0"/>
                </a:cxn>
                <a:cxn ang="0">
                  <a:pos x="connsiteX1" y="connsiteY1"/>
                </a:cxn>
                <a:cxn ang="0">
                  <a:pos x="connsiteX2" y="connsiteY2"/>
                </a:cxn>
              </a:cxnLst>
              <a:rect l="l" t="t" r="r" b="b"/>
              <a:pathLst>
                <a:path w="468883" h="65151">
                  <a:moveTo>
                    <a:pt x="468884" y="0"/>
                  </a:moveTo>
                  <a:cubicBezTo>
                    <a:pt x="406527" y="48514"/>
                    <a:pt x="324104" y="65151"/>
                    <a:pt x="233553" y="65151"/>
                  </a:cubicBezTo>
                  <a:cubicBezTo>
                    <a:pt x="143002" y="65151"/>
                    <a:pt x="62103" y="49149"/>
                    <a:pt x="0" y="1397"/>
                  </a:cubicBezTo>
                </a:path>
              </a:pathLst>
            </a:custGeom>
            <a:noFill/>
            <a:ln w="19050" cap="rnd">
              <a:solidFill>
                <a:srgbClr val="0B315E"/>
              </a:solidFill>
              <a:prstDash val="solid"/>
              <a:rou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67" name="Freeform: Shape 166">
              <a:extLst>
                <a:ext uri="{FF2B5EF4-FFF2-40B4-BE49-F238E27FC236}">
                  <a16:creationId xmlns:a16="http://schemas.microsoft.com/office/drawing/2014/main" id="{302BA2B5-628A-B003-F94C-41FA3ED29F79}"/>
                </a:ext>
              </a:extLst>
            </p:cNvPr>
            <p:cNvSpPr/>
            <p:nvPr/>
          </p:nvSpPr>
          <p:spPr>
            <a:xfrm>
              <a:off x="10826876" y="2109315"/>
              <a:ext cx="468883" cy="65151"/>
            </a:xfrm>
            <a:custGeom>
              <a:avLst/>
              <a:gdLst>
                <a:gd name="connsiteX0" fmla="*/ 468884 w 468883"/>
                <a:gd name="connsiteY0" fmla="*/ 65151 h 65151"/>
                <a:gd name="connsiteX1" fmla="*/ 233553 w 468883"/>
                <a:gd name="connsiteY1" fmla="*/ 0 h 65151"/>
                <a:gd name="connsiteX2" fmla="*/ 0 w 468883"/>
                <a:gd name="connsiteY2" fmla="*/ 63754 h 65151"/>
              </a:gdLst>
              <a:ahLst/>
              <a:cxnLst>
                <a:cxn ang="0">
                  <a:pos x="connsiteX0" y="connsiteY0"/>
                </a:cxn>
                <a:cxn ang="0">
                  <a:pos x="connsiteX1" y="connsiteY1"/>
                </a:cxn>
                <a:cxn ang="0">
                  <a:pos x="connsiteX2" y="connsiteY2"/>
                </a:cxn>
              </a:cxnLst>
              <a:rect l="l" t="t" r="r" b="b"/>
              <a:pathLst>
                <a:path w="468883" h="65151">
                  <a:moveTo>
                    <a:pt x="468884" y="65151"/>
                  </a:moveTo>
                  <a:cubicBezTo>
                    <a:pt x="406527" y="16637"/>
                    <a:pt x="324104" y="0"/>
                    <a:pt x="233553" y="0"/>
                  </a:cubicBezTo>
                  <a:cubicBezTo>
                    <a:pt x="143002" y="0"/>
                    <a:pt x="62103" y="16002"/>
                    <a:pt x="0" y="63754"/>
                  </a:cubicBezTo>
                </a:path>
              </a:pathLst>
            </a:custGeom>
            <a:noFill/>
            <a:ln w="19050" cap="rnd">
              <a:solidFill>
                <a:srgbClr val="0B315E"/>
              </a:solidFill>
              <a:prstDash val="solid"/>
              <a:rou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68" name="Freeform: Shape 167">
              <a:extLst>
                <a:ext uri="{FF2B5EF4-FFF2-40B4-BE49-F238E27FC236}">
                  <a16:creationId xmlns:a16="http://schemas.microsoft.com/office/drawing/2014/main" id="{DAC46BA7-8B7C-4B36-AE80-47652360417D}"/>
                </a:ext>
              </a:extLst>
            </p:cNvPr>
            <p:cNvSpPr/>
            <p:nvPr/>
          </p:nvSpPr>
          <p:spPr>
            <a:xfrm rot="19453199">
              <a:off x="10779988" y="1741186"/>
              <a:ext cx="566420" cy="566420"/>
            </a:xfrm>
            <a:custGeom>
              <a:avLst/>
              <a:gdLst>
                <a:gd name="connsiteX0" fmla="*/ 566421 w 566420"/>
                <a:gd name="connsiteY0" fmla="*/ 283210 h 566420"/>
                <a:gd name="connsiteX1" fmla="*/ 283211 w 566420"/>
                <a:gd name="connsiteY1" fmla="*/ 566420 h 566420"/>
                <a:gd name="connsiteX2" fmla="*/ 1 w 566420"/>
                <a:gd name="connsiteY2" fmla="*/ 283210 h 566420"/>
                <a:gd name="connsiteX3" fmla="*/ 283211 w 566420"/>
                <a:gd name="connsiteY3" fmla="*/ 0 h 566420"/>
                <a:gd name="connsiteX4" fmla="*/ 566421 w 566420"/>
                <a:gd name="connsiteY4" fmla="*/ 283210 h 56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20" h="566420">
                  <a:moveTo>
                    <a:pt x="566421" y="283210"/>
                  </a:moveTo>
                  <a:cubicBezTo>
                    <a:pt x="566421" y="439623"/>
                    <a:pt x="439623" y="566420"/>
                    <a:pt x="283211" y="566420"/>
                  </a:cubicBezTo>
                  <a:cubicBezTo>
                    <a:pt x="126798" y="566420"/>
                    <a:pt x="1" y="439623"/>
                    <a:pt x="1" y="283210"/>
                  </a:cubicBezTo>
                  <a:cubicBezTo>
                    <a:pt x="1" y="126797"/>
                    <a:pt x="126798" y="0"/>
                    <a:pt x="283211" y="0"/>
                  </a:cubicBezTo>
                  <a:cubicBezTo>
                    <a:pt x="439624" y="0"/>
                    <a:pt x="566421" y="126797"/>
                    <a:pt x="566421" y="283210"/>
                  </a:cubicBezTo>
                  <a:close/>
                </a:path>
              </a:pathLst>
            </a:custGeom>
            <a:noFill/>
            <a:ln w="19050" cap="rnd">
              <a:solidFill>
                <a:srgbClr val="0B315E"/>
              </a:solidFill>
              <a:prstDash val="solid"/>
              <a:rou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69" name="Freeform: Shape 168">
              <a:extLst>
                <a:ext uri="{FF2B5EF4-FFF2-40B4-BE49-F238E27FC236}">
                  <a16:creationId xmlns:a16="http://schemas.microsoft.com/office/drawing/2014/main" id="{50DE1443-4709-728B-3CB1-720C2C47940E}"/>
                </a:ext>
              </a:extLst>
            </p:cNvPr>
            <p:cNvSpPr/>
            <p:nvPr/>
          </p:nvSpPr>
          <p:spPr>
            <a:xfrm>
              <a:off x="10949685" y="1740762"/>
              <a:ext cx="226567" cy="566420"/>
            </a:xfrm>
            <a:custGeom>
              <a:avLst/>
              <a:gdLst>
                <a:gd name="connsiteX0" fmla="*/ 226568 w 226567"/>
                <a:gd name="connsiteY0" fmla="*/ 283210 h 566420"/>
                <a:gd name="connsiteX1" fmla="*/ 113284 w 226567"/>
                <a:gd name="connsiteY1" fmla="*/ 566420 h 566420"/>
                <a:gd name="connsiteX2" fmla="*/ 1 w 226567"/>
                <a:gd name="connsiteY2" fmla="*/ 283210 h 566420"/>
                <a:gd name="connsiteX3" fmla="*/ 113284 w 226567"/>
                <a:gd name="connsiteY3" fmla="*/ 0 h 566420"/>
                <a:gd name="connsiteX4" fmla="*/ 226568 w 226567"/>
                <a:gd name="connsiteY4" fmla="*/ 283210 h 566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67" h="566420">
                  <a:moveTo>
                    <a:pt x="226568" y="283210"/>
                  </a:moveTo>
                  <a:cubicBezTo>
                    <a:pt x="226568" y="439622"/>
                    <a:pt x="175850" y="566420"/>
                    <a:pt x="113284" y="566420"/>
                  </a:cubicBezTo>
                  <a:cubicBezTo>
                    <a:pt x="50719" y="566420"/>
                    <a:pt x="1" y="439622"/>
                    <a:pt x="1" y="283210"/>
                  </a:cubicBezTo>
                  <a:cubicBezTo>
                    <a:pt x="1" y="126797"/>
                    <a:pt x="50719" y="0"/>
                    <a:pt x="113284" y="0"/>
                  </a:cubicBezTo>
                  <a:cubicBezTo>
                    <a:pt x="175850" y="0"/>
                    <a:pt x="226568" y="126797"/>
                    <a:pt x="226568" y="283210"/>
                  </a:cubicBezTo>
                  <a:close/>
                </a:path>
              </a:pathLst>
            </a:custGeom>
            <a:noFill/>
            <a:ln w="19050" cap="rnd">
              <a:solidFill>
                <a:srgbClr val="0B315E"/>
              </a:solidFill>
              <a:prstDash val="solid"/>
              <a:round/>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170" name="Graphic 3">
            <a:extLst>
              <a:ext uri="{FF2B5EF4-FFF2-40B4-BE49-F238E27FC236}">
                <a16:creationId xmlns:a16="http://schemas.microsoft.com/office/drawing/2014/main" id="{C6726642-C02B-6D6E-6890-AA3ECAFF514B}"/>
              </a:ext>
            </a:extLst>
          </p:cNvPr>
          <p:cNvGrpSpPr/>
          <p:nvPr/>
        </p:nvGrpSpPr>
        <p:grpSpPr>
          <a:xfrm flipH="1">
            <a:off x="6264230" y="2926359"/>
            <a:ext cx="384908" cy="281255"/>
            <a:chOff x="7365492" y="4239386"/>
            <a:chExt cx="682878" cy="498983"/>
          </a:xfrm>
          <a:noFill/>
        </p:grpSpPr>
        <p:grpSp>
          <p:nvGrpSpPr>
            <p:cNvPr id="171" name="Graphic 3">
              <a:extLst>
                <a:ext uri="{FF2B5EF4-FFF2-40B4-BE49-F238E27FC236}">
                  <a16:creationId xmlns:a16="http://schemas.microsoft.com/office/drawing/2014/main" id="{FB777ACB-457F-0633-E26E-4F73DB9E1879}"/>
                </a:ext>
              </a:extLst>
            </p:cNvPr>
            <p:cNvGrpSpPr/>
            <p:nvPr/>
          </p:nvGrpSpPr>
          <p:grpSpPr>
            <a:xfrm>
              <a:off x="7365492" y="4239386"/>
              <a:ext cx="682878" cy="498983"/>
              <a:chOff x="7365492" y="4239386"/>
              <a:chExt cx="682878" cy="498983"/>
            </a:xfrm>
            <a:noFill/>
          </p:grpSpPr>
          <p:grpSp>
            <p:nvGrpSpPr>
              <p:cNvPr id="173" name="Graphic 3">
                <a:extLst>
                  <a:ext uri="{FF2B5EF4-FFF2-40B4-BE49-F238E27FC236}">
                    <a16:creationId xmlns:a16="http://schemas.microsoft.com/office/drawing/2014/main" id="{E45DA499-48C9-0614-29F4-D2D954CBC6E2}"/>
                  </a:ext>
                </a:extLst>
              </p:cNvPr>
              <p:cNvGrpSpPr/>
              <p:nvPr/>
            </p:nvGrpSpPr>
            <p:grpSpPr>
              <a:xfrm>
                <a:off x="7365492" y="4239386"/>
                <a:ext cx="682878" cy="498983"/>
                <a:chOff x="7365492" y="4239386"/>
                <a:chExt cx="682878" cy="498983"/>
              </a:xfrm>
              <a:noFill/>
            </p:grpSpPr>
            <p:sp>
              <p:nvSpPr>
                <p:cNvPr id="175" name="Freeform: Shape 174">
                  <a:extLst>
                    <a:ext uri="{FF2B5EF4-FFF2-40B4-BE49-F238E27FC236}">
                      <a16:creationId xmlns:a16="http://schemas.microsoft.com/office/drawing/2014/main" id="{356009D6-C3F3-5AE3-B9BE-7F99AE8BD05D}"/>
                    </a:ext>
                  </a:extLst>
                </p:cNvPr>
                <p:cNvSpPr/>
                <p:nvPr/>
              </p:nvSpPr>
              <p:spPr>
                <a:xfrm>
                  <a:off x="7437119" y="4239386"/>
                  <a:ext cx="532892" cy="375539"/>
                </a:xfrm>
                <a:custGeom>
                  <a:avLst/>
                  <a:gdLst>
                    <a:gd name="connsiteX0" fmla="*/ 0 w 532892"/>
                    <a:gd name="connsiteY0" fmla="*/ 375539 h 375539"/>
                    <a:gd name="connsiteX1" fmla="*/ 0 w 532892"/>
                    <a:gd name="connsiteY1" fmla="*/ 29972 h 375539"/>
                    <a:gd name="connsiteX2" fmla="*/ 29973 w 532892"/>
                    <a:gd name="connsiteY2" fmla="*/ 0 h 375539"/>
                    <a:gd name="connsiteX3" fmla="*/ 502920 w 532892"/>
                    <a:gd name="connsiteY3" fmla="*/ 0 h 375539"/>
                    <a:gd name="connsiteX4" fmla="*/ 532892 w 532892"/>
                    <a:gd name="connsiteY4" fmla="*/ 29972 h 375539"/>
                    <a:gd name="connsiteX5" fmla="*/ 532892 w 532892"/>
                    <a:gd name="connsiteY5" fmla="*/ 375539 h 37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892" h="375539">
                      <a:moveTo>
                        <a:pt x="0" y="375539"/>
                      </a:moveTo>
                      <a:lnTo>
                        <a:pt x="0" y="29972"/>
                      </a:lnTo>
                      <a:cubicBezTo>
                        <a:pt x="0" y="13462"/>
                        <a:pt x="13462" y="0"/>
                        <a:pt x="29973" y="0"/>
                      </a:cubicBezTo>
                      <a:lnTo>
                        <a:pt x="502920" y="0"/>
                      </a:lnTo>
                      <a:cubicBezTo>
                        <a:pt x="519430" y="0"/>
                        <a:pt x="532892" y="13462"/>
                        <a:pt x="532892" y="29972"/>
                      </a:cubicBezTo>
                      <a:lnTo>
                        <a:pt x="532892" y="375539"/>
                      </a:lnTo>
                    </a:path>
                  </a:pathLst>
                </a:custGeom>
                <a:noFill/>
                <a:ln w="19050" cap="rnd">
                  <a:solidFill>
                    <a:srgbClr val="0B315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76" name="Freeform: Shape 175">
                  <a:extLst>
                    <a:ext uri="{FF2B5EF4-FFF2-40B4-BE49-F238E27FC236}">
                      <a16:creationId xmlns:a16="http://schemas.microsoft.com/office/drawing/2014/main" id="{D35E7F2D-15F9-2A73-75C9-1BD72931A061}"/>
                    </a:ext>
                  </a:extLst>
                </p:cNvPr>
                <p:cNvSpPr/>
                <p:nvPr/>
              </p:nvSpPr>
              <p:spPr>
                <a:xfrm>
                  <a:off x="7365492" y="4614926"/>
                  <a:ext cx="682878" cy="123444"/>
                </a:xfrm>
                <a:custGeom>
                  <a:avLst/>
                  <a:gdLst>
                    <a:gd name="connsiteX0" fmla="*/ 682879 w 682878"/>
                    <a:gd name="connsiteY0" fmla="*/ 60579 h 123444"/>
                    <a:gd name="connsiteX1" fmla="*/ 609092 w 682878"/>
                    <a:gd name="connsiteY1" fmla="*/ 0 h 123444"/>
                    <a:gd name="connsiteX2" fmla="*/ 67056 w 682878"/>
                    <a:gd name="connsiteY2" fmla="*/ 0 h 123444"/>
                    <a:gd name="connsiteX3" fmla="*/ 0 w 682878"/>
                    <a:gd name="connsiteY3" fmla="*/ 60579 h 123444"/>
                    <a:gd name="connsiteX4" fmla="*/ 0 w 682878"/>
                    <a:gd name="connsiteY4" fmla="*/ 87122 h 123444"/>
                    <a:gd name="connsiteX5" fmla="*/ 36322 w 682878"/>
                    <a:gd name="connsiteY5" fmla="*/ 123444 h 123444"/>
                    <a:gd name="connsiteX6" fmla="*/ 646557 w 682878"/>
                    <a:gd name="connsiteY6" fmla="*/ 123444 h 123444"/>
                    <a:gd name="connsiteX7" fmla="*/ 682879 w 682878"/>
                    <a:gd name="connsiteY7" fmla="*/ 87122 h 123444"/>
                    <a:gd name="connsiteX8" fmla="*/ 682879 w 682878"/>
                    <a:gd name="connsiteY8" fmla="*/ 60579 h 12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2878" h="123444">
                      <a:moveTo>
                        <a:pt x="682879" y="60579"/>
                      </a:moveTo>
                      <a:lnTo>
                        <a:pt x="609092" y="0"/>
                      </a:lnTo>
                      <a:lnTo>
                        <a:pt x="67056" y="0"/>
                      </a:lnTo>
                      <a:lnTo>
                        <a:pt x="0" y="60579"/>
                      </a:lnTo>
                      <a:lnTo>
                        <a:pt x="0" y="87122"/>
                      </a:lnTo>
                      <a:cubicBezTo>
                        <a:pt x="0" y="107188"/>
                        <a:pt x="16256" y="123444"/>
                        <a:pt x="36322" y="123444"/>
                      </a:cubicBezTo>
                      <a:lnTo>
                        <a:pt x="646557" y="123444"/>
                      </a:lnTo>
                      <a:cubicBezTo>
                        <a:pt x="666623" y="123444"/>
                        <a:pt x="682879" y="107188"/>
                        <a:pt x="682879" y="87122"/>
                      </a:cubicBezTo>
                      <a:lnTo>
                        <a:pt x="682879" y="60579"/>
                      </a:lnTo>
                      <a:close/>
                    </a:path>
                  </a:pathLst>
                </a:custGeom>
                <a:noFill/>
                <a:ln w="19050" cap="rnd">
                  <a:solidFill>
                    <a:srgbClr val="0B315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sp>
            <p:nvSpPr>
              <p:cNvPr id="174" name="Freeform: Shape 173">
                <a:extLst>
                  <a:ext uri="{FF2B5EF4-FFF2-40B4-BE49-F238E27FC236}">
                    <a16:creationId xmlns:a16="http://schemas.microsoft.com/office/drawing/2014/main" id="{39AF4660-B6ED-0FD5-6AD6-D8E0A57DD1D9}"/>
                  </a:ext>
                </a:extLst>
              </p:cNvPr>
              <p:cNvSpPr/>
              <p:nvPr/>
            </p:nvSpPr>
            <p:spPr>
              <a:xfrm>
                <a:off x="7474077" y="4675505"/>
                <a:ext cx="465708" cy="12700"/>
              </a:xfrm>
              <a:custGeom>
                <a:avLst/>
                <a:gdLst>
                  <a:gd name="connsiteX0" fmla="*/ 0 w 465708"/>
                  <a:gd name="connsiteY0" fmla="*/ 0 h 12700"/>
                  <a:gd name="connsiteX1" fmla="*/ 465709 w 465708"/>
                  <a:gd name="connsiteY1" fmla="*/ 0 h 12700"/>
                </a:gdLst>
                <a:ahLst/>
                <a:cxnLst>
                  <a:cxn ang="0">
                    <a:pos x="connsiteX0" y="connsiteY0"/>
                  </a:cxn>
                  <a:cxn ang="0">
                    <a:pos x="connsiteX1" y="connsiteY1"/>
                  </a:cxn>
                </a:cxnLst>
                <a:rect l="l" t="t" r="r" b="b"/>
                <a:pathLst>
                  <a:path w="465708" h="12700">
                    <a:moveTo>
                      <a:pt x="0" y="0"/>
                    </a:moveTo>
                    <a:lnTo>
                      <a:pt x="465709" y="0"/>
                    </a:lnTo>
                  </a:path>
                </a:pathLst>
              </a:custGeom>
              <a:ln w="19050" cap="rnd">
                <a:solidFill>
                  <a:srgbClr val="0B315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sp>
          <p:nvSpPr>
            <p:cNvPr id="172" name="Freeform: Shape 171">
              <a:extLst>
                <a:ext uri="{FF2B5EF4-FFF2-40B4-BE49-F238E27FC236}">
                  <a16:creationId xmlns:a16="http://schemas.microsoft.com/office/drawing/2014/main" id="{7ED20EA5-9454-4684-F50E-1F60A96FFC09}"/>
                </a:ext>
              </a:extLst>
            </p:cNvPr>
            <p:cNvSpPr/>
            <p:nvPr/>
          </p:nvSpPr>
          <p:spPr>
            <a:xfrm>
              <a:off x="7594441" y="4311358"/>
              <a:ext cx="218227" cy="235195"/>
            </a:xfrm>
            <a:custGeom>
              <a:avLst/>
              <a:gdLst>
                <a:gd name="connsiteX0" fmla="*/ 161829 w 218227"/>
                <a:gd name="connsiteY0" fmla="*/ 222542 h 235195"/>
                <a:gd name="connsiteX1" fmla="*/ 107981 w 218227"/>
                <a:gd name="connsiteY1" fmla="*/ 927 h 235195"/>
                <a:gd name="connsiteX2" fmla="*/ 151034 w 218227"/>
                <a:gd name="connsiteY2" fmla="*/ 4102 h 235195"/>
                <a:gd name="connsiteX3" fmla="*/ 206152 w 218227"/>
                <a:gd name="connsiteY3" fmla="*/ 144437 h 235195"/>
                <a:gd name="connsiteX4" fmla="*/ 191928 w 218227"/>
                <a:gd name="connsiteY4" fmla="*/ 163487 h 235195"/>
                <a:gd name="connsiteX5" fmla="*/ 146843 w 218227"/>
                <a:gd name="connsiteY5" fmla="*/ 135166 h 235195"/>
                <a:gd name="connsiteX6" fmla="*/ 158654 w 218227"/>
                <a:gd name="connsiteY6" fmla="*/ 64554 h 235195"/>
                <a:gd name="connsiteX7" fmla="*/ 68992 w 218227"/>
                <a:gd name="connsiteY7" fmla="*/ 146723 h 235195"/>
                <a:gd name="connsiteX8" fmla="*/ 77628 w 218227"/>
                <a:gd name="connsiteY8" fmla="*/ 166916 h 235195"/>
                <a:gd name="connsiteX9" fmla="*/ 147986 w 218227"/>
                <a:gd name="connsiteY9" fmla="*/ 128308 h 23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227" h="235195">
                  <a:moveTo>
                    <a:pt x="161829" y="222542"/>
                  </a:moveTo>
                  <a:cubicBezTo>
                    <a:pt x="-27020" y="296710"/>
                    <a:pt x="-57881" y="21501"/>
                    <a:pt x="107981" y="927"/>
                  </a:cubicBezTo>
                  <a:cubicBezTo>
                    <a:pt x="122459" y="-851"/>
                    <a:pt x="137191" y="-216"/>
                    <a:pt x="151034" y="4102"/>
                  </a:cubicBezTo>
                  <a:cubicBezTo>
                    <a:pt x="208184" y="21501"/>
                    <a:pt x="235870" y="84493"/>
                    <a:pt x="206152" y="144437"/>
                  </a:cubicBezTo>
                  <a:cubicBezTo>
                    <a:pt x="202596" y="151549"/>
                    <a:pt x="197897" y="158153"/>
                    <a:pt x="191928" y="163487"/>
                  </a:cubicBezTo>
                  <a:cubicBezTo>
                    <a:pt x="165512" y="186982"/>
                    <a:pt x="140239" y="170472"/>
                    <a:pt x="146843" y="135166"/>
                  </a:cubicBezTo>
                  <a:lnTo>
                    <a:pt x="158654" y="64554"/>
                  </a:lnTo>
                  <a:cubicBezTo>
                    <a:pt x="118014" y="44996"/>
                    <a:pt x="66452" y="73063"/>
                    <a:pt x="68992" y="146723"/>
                  </a:cubicBezTo>
                  <a:cubicBezTo>
                    <a:pt x="69246" y="154216"/>
                    <a:pt x="72167" y="161582"/>
                    <a:pt x="77628" y="166916"/>
                  </a:cubicBezTo>
                  <a:cubicBezTo>
                    <a:pt x="96678" y="185458"/>
                    <a:pt x="131857" y="170472"/>
                    <a:pt x="147986" y="128308"/>
                  </a:cubicBezTo>
                </a:path>
              </a:pathLst>
            </a:custGeom>
            <a:noFill/>
            <a:ln w="19050" cap="rnd">
              <a:solidFill>
                <a:srgbClr val="0B315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192" name="Graphic 3">
            <a:extLst>
              <a:ext uri="{FF2B5EF4-FFF2-40B4-BE49-F238E27FC236}">
                <a16:creationId xmlns:a16="http://schemas.microsoft.com/office/drawing/2014/main" id="{00CF0BAF-C9E5-25A9-8ED2-4456AB80D335}"/>
              </a:ext>
            </a:extLst>
          </p:cNvPr>
          <p:cNvGrpSpPr/>
          <p:nvPr/>
        </p:nvGrpSpPr>
        <p:grpSpPr>
          <a:xfrm>
            <a:off x="1752763" y="2144855"/>
            <a:ext cx="407667" cy="429071"/>
            <a:chOff x="4087240" y="5351271"/>
            <a:chExt cx="527304" cy="554990"/>
          </a:xfrm>
          <a:noFill/>
        </p:grpSpPr>
        <p:sp>
          <p:nvSpPr>
            <p:cNvPr id="193" name="Freeform: Shape 192">
              <a:extLst>
                <a:ext uri="{FF2B5EF4-FFF2-40B4-BE49-F238E27FC236}">
                  <a16:creationId xmlns:a16="http://schemas.microsoft.com/office/drawing/2014/main" id="{436F48E2-14B1-C9A3-84AA-18C2772EC24C}"/>
                </a:ext>
              </a:extLst>
            </p:cNvPr>
            <p:cNvSpPr/>
            <p:nvPr/>
          </p:nvSpPr>
          <p:spPr>
            <a:xfrm>
              <a:off x="4289679" y="5583936"/>
              <a:ext cx="122174" cy="122174"/>
            </a:xfrm>
            <a:custGeom>
              <a:avLst/>
              <a:gdLst>
                <a:gd name="connsiteX0" fmla="*/ 122174 w 122174"/>
                <a:gd name="connsiteY0" fmla="*/ 61087 h 122174"/>
                <a:gd name="connsiteX1" fmla="*/ 61087 w 122174"/>
                <a:gd name="connsiteY1" fmla="*/ 122174 h 122174"/>
                <a:gd name="connsiteX2" fmla="*/ 0 w 122174"/>
                <a:gd name="connsiteY2" fmla="*/ 61087 h 122174"/>
                <a:gd name="connsiteX3" fmla="*/ 61087 w 122174"/>
                <a:gd name="connsiteY3" fmla="*/ 0 h 122174"/>
                <a:gd name="connsiteX4" fmla="*/ 122174 w 122174"/>
                <a:gd name="connsiteY4" fmla="*/ 61087 h 12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 h="122174">
                  <a:moveTo>
                    <a:pt x="122174" y="61087"/>
                  </a:moveTo>
                  <a:cubicBezTo>
                    <a:pt x="122174" y="94824"/>
                    <a:pt x="94825" y="122174"/>
                    <a:pt x="61087" y="122174"/>
                  </a:cubicBezTo>
                  <a:cubicBezTo>
                    <a:pt x="27350" y="122174"/>
                    <a:pt x="0" y="94824"/>
                    <a:pt x="0" y="61087"/>
                  </a:cubicBezTo>
                  <a:cubicBezTo>
                    <a:pt x="0" y="27349"/>
                    <a:pt x="27350" y="0"/>
                    <a:pt x="61087" y="0"/>
                  </a:cubicBezTo>
                  <a:cubicBezTo>
                    <a:pt x="94825" y="0"/>
                    <a:pt x="122174" y="27349"/>
                    <a:pt x="122174" y="61087"/>
                  </a:cubicBezTo>
                  <a:close/>
                </a:path>
              </a:pathLst>
            </a:custGeom>
            <a:noFill/>
            <a:ln w="12700" cap="rnd">
              <a:solidFill>
                <a:schemeClr val="bg1"/>
              </a:solid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1F43B4BA-83AA-359C-380C-7B78DFCC90C2}"/>
                </a:ext>
              </a:extLst>
            </p:cNvPr>
            <p:cNvSpPr/>
            <p:nvPr/>
          </p:nvSpPr>
          <p:spPr>
            <a:xfrm>
              <a:off x="4221607" y="5750675"/>
              <a:ext cx="256539" cy="155586"/>
            </a:xfrm>
            <a:custGeom>
              <a:avLst/>
              <a:gdLst>
                <a:gd name="connsiteX0" fmla="*/ 19050 w 256539"/>
                <a:gd name="connsiteY0" fmla="*/ 155459 h 155586"/>
                <a:gd name="connsiteX1" fmla="*/ 0 w 256539"/>
                <a:gd name="connsiteY1" fmla="*/ 136282 h 155586"/>
                <a:gd name="connsiteX2" fmla="*/ 508 w 256539"/>
                <a:gd name="connsiteY2" fmla="*/ 73671 h 155586"/>
                <a:gd name="connsiteX3" fmla="*/ 48641 w 256539"/>
                <a:gd name="connsiteY3" fmla="*/ 6996 h 155586"/>
                <a:gd name="connsiteX4" fmla="*/ 128651 w 256539"/>
                <a:gd name="connsiteY4" fmla="*/ 11 h 155586"/>
                <a:gd name="connsiteX5" fmla="*/ 208534 w 256539"/>
                <a:gd name="connsiteY5" fmla="*/ 7504 h 155586"/>
                <a:gd name="connsiteX6" fmla="*/ 256286 w 256539"/>
                <a:gd name="connsiteY6" fmla="*/ 74560 h 155586"/>
                <a:gd name="connsiteX7" fmla="*/ 256540 w 256539"/>
                <a:gd name="connsiteY7" fmla="*/ 136536 h 155586"/>
                <a:gd name="connsiteX8" fmla="*/ 237490 w 256539"/>
                <a:gd name="connsiteY8" fmla="*/ 155586 h 155586"/>
                <a:gd name="connsiteX9" fmla="*/ 19050 w 256539"/>
                <a:gd name="connsiteY9" fmla="*/ 155332 h 15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539" h="155586">
                  <a:moveTo>
                    <a:pt x="19050" y="155459"/>
                  </a:moveTo>
                  <a:cubicBezTo>
                    <a:pt x="8509" y="155459"/>
                    <a:pt x="0" y="146823"/>
                    <a:pt x="0" y="136282"/>
                  </a:cubicBezTo>
                  <a:lnTo>
                    <a:pt x="508" y="73671"/>
                  </a:lnTo>
                  <a:cubicBezTo>
                    <a:pt x="-508" y="42048"/>
                    <a:pt x="18923" y="16648"/>
                    <a:pt x="48641" y="6996"/>
                  </a:cubicBezTo>
                  <a:cubicBezTo>
                    <a:pt x="67818" y="773"/>
                    <a:pt x="93853" y="-116"/>
                    <a:pt x="128651" y="11"/>
                  </a:cubicBezTo>
                  <a:cubicBezTo>
                    <a:pt x="163449" y="11"/>
                    <a:pt x="189357" y="1281"/>
                    <a:pt x="208534" y="7504"/>
                  </a:cubicBezTo>
                  <a:cubicBezTo>
                    <a:pt x="238252" y="17283"/>
                    <a:pt x="257556" y="42937"/>
                    <a:pt x="256286" y="74560"/>
                  </a:cubicBezTo>
                  <a:lnTo>
                    <a:pt x="256540" y="136536"/>
                  </a:lnTo>
                  <a:cubicBezTo>
                    <a:pt x="256540" y="147077"/>
                    <a:pt x="248031" y="155586"/>
                    <a:pt x="237490" y="155586"/>
                  </a:cubicBezTo>
                  <a:lnTo>
                    <a:pt x="19050" y="155332"/>
                  </a:lnTo>
                  <a:close/>
                </a:path>
              </a:pathLst>
            </a:custGeom>
            <a:noFill/>
            <a:ln w="12700" cap="rnd">
              <a:solidFill>
                <a:schemeClr val="bg1"/>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DC82D097-F748-3B47-B20B-C9787273D8EE}"/>
                </a:ext>
              </a:extLst>
            </p:cNvPr>
            <p:cNvSpPr/>
            <p:nvPr/>
          </p:nvSpPr>
          <p:spPr>
            <a:xfrm>
              <a:off x="4292219" y="5816854"/>
              <a:ext cx="253" cy="88392"/>
            </a:xfrm>
            <a:custGeom>
              <a:avLst/>
              <a:gdLst>
                <a:gd name="connsiteX0" fmla="*/ 254 w 253"/>
                <a:gd name="connsiteY0" fmla="*/ 88392 h 88392"/>
                <a:gd name="connsiteX1" fmla="*/ 0 w 253"/>
                <a:gd name="connsiteY1" fmla="*/ 0 h 88392"/>
              </a:gdLst>
              <a:ahLst/>
              <a:cxnLst>
                <a:cxn ang="0">
                  <a:pos x="connsiteX0" y="connsiteY0"/>
                </a:cxn>
                <a:cxn ang="0">
                  <a:pos x="connsiteX1" y="connsiteY1"/>
                </a:cxn>
              </a:cxnLst>
              <a:rect l="l" t="t" r="r" b="b"/>
              <a:pathLst>
                <a:path w="253" h="88392">
                  <a:moveTo>
                    <a:pt x="254" y="88392"/>
                  </a:moveTo>
                  <a:lnTo>
                    <a:pt x="0" y="0"/>
                  </a:lnTo>
                </a:path>
              </a:pathLst>
            </a:custGeom>
            <a:ln w="12700" cap="rnd">
              <a:solidFill>
                <a:schemeClr val="bg1"/>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3931B42B-6D30-3D7D-60CC-74DEA599A4C0}"/>
                </a:ext>
              </a:extLst>
            </p:cNvPr>
            <p:cNvSpPr/>
            <p:nvPr/>
          </p:nvSpPr>
          <p:spPr>
            <a:xfrm>
              <a:off x="4406773" y="5817362"/>
              <a:ext cx="635" cy="87884"/>
            </a:xfrm>
            <a:custGeom>
              <a:avLst/>
              <a:gdLst>
                <a:gd name="connsiteX0" fmla="*/ 635 w 635"/>
                <a:gd name="connsiteY0" fmla="*/ 0 h 87884"/>
                <a:gd name="connsiteX1" fmla="*/ 0 w 635"/>
                <a:gd name="connsiteY1" fmla="*/ 87884 h 87884"/>
              </a:gdLst>
              <a:ahLst/>
              <a:cxnLst>
                <a:cxn ang="0">
                  <a:pos x="connsiteX0" y="connsiteY0"/>
                </a:cxn>
                <a:cxn ang="0">
                  <a:pos x="connsiteX1" y="connsiteY1"/>
                </a:cxn>
              </a:cxnLst>
              <a:rect l="l" t="t" r="r" b="b"/>
              <a:pathLst>
                <a:path w="635" h="87884">
                  <a:moveTo>
                    <a:pt x="635" y="0"/>
                  </a:moveTo>
                  <a:lnTo>
                    <a:pt x="0" y="87884"/>
                  </a:lnTo>
                </a:path>
              </a:pathLst>
            </a:custGeom>
            <a:ln w="12700" cap="rnd">
              <a:solidFill>
                <a:schemeClr val="bg1"/>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D7C872F1-A6E4-7518-CAAE-8837F4CE56EF}"/>
                </a:ext>
              </a:extLst>
            </p:cNvPr>
            <p:cNvSpPr/>
            <p:nvPr/>
          </p:nvSpPr>
          <p:spPr>
            <a:xfrm rot="-3002999">
              <a:off x="4457781" y="5605108"/>
              <a:ext cx="105156" cy="105156"/>
            </a:xfrm>
            <a:custGeom>
              <a:avLst/>
              <a:gdLst>
                <a:gd name="connsiteX0" fmla="*/ 105156 w 105156"/>
                <a:gd name="connsiteY0" fmla="*/ 52578 h 105156"/>
                <a:gd name="connsiteX1" fmla="*/ 52578 w 105156"/>
                <a:gd name="connsiteY1" fmla="*/ 105156 h 105156"/>
                <a:gd name="connsiteX2" fmla="*/ 0 w 105156"/>
                <a:gd name="connsiteY2" fmla="*/ 52578 h 105156"/>
                <a:gd name="connsiteX3" fmla="*/ 52578 w 105156"/>
                <a:gd name="connsiteY3" fmla="*/ 0 h 105156"/>
                <a:gd name="connsiteX4" fmla="*/ 105156 w 105156"/>
                <a:gd name="connsiteY4" fmla="*/ 52578 h 10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 h="105156">
                  <a:moveTo>
                    <a:pt x="105156" y="52578"/>
                  </a:moveTo>
                  <a:cubicBezTo>
                    <a:pt x="105156" y="81616"/>
                    <a:pt x="81616" y="105156"/>
                    <a:pt x="52578" y="105156"/>
                  </a:cubicBezTo>
                  <a:cubicBezTo>
                    <a:pt x="23540" y="105156"/>
                    <a:pt x="0" y="81616"/>
                    <a:pt x="0" y="52578"/>
                  </a:cubicBezTo>
                  <a:cubicBezTo>
                    <a:pt x="0" y="23540"/>
                    <a:pt x="23540" y="0"/>
                    <a:pt x="52578" y="0"/>
                  </a:cubicBezTo>
                  <a:cubicBezTo>
                    <a:pt x="81616" y="0"/>
                    <a:pt x="105156" y="23540"/>
                    <a:pt x="105156" y="52578"/>
                  </a:cubicBezTo>
                  <a:close/>
                </a:path>
              </a:pathLst>
            </a:custGeom>
            <a:noFill/>
            <a:ln w="12700" cap="rnd">
              <a:solidFill>
                <a:schemeClr val="bg1"/>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61FA3412-477F-291D-634F-69C2218E6C2D}"/>
                </a:ext>
              </a:extLst>
            </p:cNvPr>
            <p:cNvSpPr/>
            <p:nvPr/>
          </p:nvSpPr>
          <p:spPr>
            <a:xfrm>
              <a:off x="4138676" y="5605526"/>
              <a:ext cx="105155" cy="105155"/>
            </a:xfrm>
            <a:custGeom>
              <a:avLst/>
              <a:gdLst>
                <a:gd name="connsiteX0" fmla="*/ 105156 w 105155"/>
                <a:gd name="connsiteY0" fmla="*/ 52578 h 105155"/>
                <a:gd name="connsiteX1" fmla="*/ 52578 w 105155"/>
                <a:gd name="connsiteY1" fmla="*/ 105156 h 105155"/>
                <a:gd name="connsiteX2" fmla="*/ 0 w 105155"/>
                <a:gd name="connsiteY2" fmla="*/ 52578 h 105155"/>
                <a:gd name="connsiteX3" fmla="*/ 52578 w 105155"/>
                <a:gd name="connsiteY3" fmla="*/ 0 h 105155"/>
                <a:gd name="connsiteX4" fmla="*/ 105156 w 105155"/>
                <a:gd name="connsiteY4" fmla="*/ 52578 h 10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5" h="105155">
                  <a:moveTo>
                    <a:pt x="105156" y="52578"/>
                  </a:moveTo>
                  <a:cubicBezTo>
                    <a:pt x="105156" y="81616"/>
                    <a:pt x="81616" y="105156"/>
                    <a:pt x="52578" y="105156"/>
                  </a:cubicBezTo>
                  <a:cubicBezTo>
                    <a:pt x="23540" y="105156"/>
                    <a:pt x="0" y="81616"/>
                    <a:pt x="0" y="52578"/>
                  </a:cubicBezTo>
                  <a:cubicBezTo>
                    <a:pt x="0" y="23540"/>
                    <a:pt x="23540" y="0"/>
                    <a:pt x="52578" y="0"/>
                  </a:cubicBezTo>
                  <a:cubicBezTo>
                    <a:pt x="81616" y="0"/>
                    <a:pt x="105156" y="23540"/>
                    <a:pt x="105156" y="52578"/>
                  </a:cubicBezTo>
                  <a:close/>
                </a:path>
              </a:pathLst>
            </a:custGeom>
            <a:noFill/>
            <a:ln w="12700" cap="rnd">
              <a:solidFill>
                <a:schemeClr val="bg1"/>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A6DD81F5-0A12-A387-A4F1-D329A2296F4C}"/>
                </a:ext>
              </a:extLst>
            </p:cNvPr>
            <p:cNvSpPr/>
            <p:nvPr/>
          </p:nvSpPr>
          <p:spPr>
            <a:xfrm>
              <a:off x="4491354" y="5760465"/>
              <a:ext cx="123190" cy="128524"/>
            </a:xfrm>
            <a:custGeom>
              <a:avLst/>
              <a:gdLst>
                <a:gd name="connsiteX0" fmla="*/ 0 w 123190"/>
                <a:gd name="connsiteY0" fmla="*/ 381 h 128524"/>
                <a:gd name="connsiteX1" fmla="*/ 23368 w 123190"/>
                <a:gd name="connsiteY1" fmla="*/ 0 h 128524"/>
                <a:gd name="connsiteX2" fmla="*/ 81661 w 123190"/>
                <a:gd name="connsiteY2" fmla="*/ 6477 h 128524"/>
                <a:gd name="connsiteX3" fmla="*/ 122936 w 123190"/>
                <a:gd name="connsiteY3" fmla="*/ 64389 h 128524"/>
                <a:gd name="connsiteX4" fmla="*/ 123190 w 123190"/>
                <a:gd name="connsiteY4" fmla="*/ 108077 h 128524"/>
                <a:gd name="connsiteX5" fmla="*/ 102743 w 123190"/>
                <a:gd name="connsiteY5" fmla="*/ 128524 h 128524"/>
                <a:gd name="connsiteX6" fmla="*/ 22352 w 123190"/>
                <a:gd name="connsiteY6" fmla="*/ 128524 h 1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90" h="128524">
                  <a:moveTo>
                    <a:pt x="0" y="381"/>
                  </a:moveTo>
                  <a:cubicBezTo>
                    <a:pt x="8382" y="127"/>
                    <a:pt x="13335" y="0"/>
                    <a:pt x="23368" y="0"/>
                  </a:cubicBezTo>
                  <a:cubicBezTo>
                    <a:pt x="53467" y="0"/>
                    <a:pt x="65024" y="1016"/>
                    <a:pt x="81661" y="6477"/>
                  </a:cubicBezTo>
                  <a:cubicBezTo>
                    <a:pt x="107315" y="14986"/>
                    <a:pt x="123952" y="37084"/>
                    <a:pt x="122936" y="64389"/>
                  </a:cubicBezTo>
                  <a:lnTo>
                    <a:pt x="123190" y="108077"/>
                  </a:lnTo>
                  <a:cubicBezTo>
                    <a:pt x="123190" y="119380"/>
                    <a:pt x="114046" y="128524"/>
                    <a:pt x="102743" y="128524"/>
                  </a:cubicBezTo>
                  <a:lnTo>
                    <a:pt x="22352" y="128524"/>
                  </a:lnTo>
                </a:path>
              </a:pathLst>
            </a:custGeom>
            <a:noFill/>
            <a:ln w="12700" cap="rnd">
              <a:solidFill>
                <a:schemeClr val="bg1"/>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A76720B2-62CB-D545-19EF-4BC1E63E4C59}"/>
                </a:ext>
              </a:extLst>
            </p:cNvPr>
            <p:cNvSpPr/>
            <p:nvPr/>
          </p:nvSpPr>
          <p:spPr>
            <a:xfrm>
              <a:off x="4563364" y="5824982"/>
              <a:ext cx="508" cy="63118"/>
            </a:xfrm>
            <a:custGeom>
              <a:avLst/>
              <a:gdLst>
                <a:gd name="connsiteX0" fmla="*/ 508 w 508"/>
                <a:gd name="connsiteY0" fmla="*/ 0 h 63118"/>
                <a:gd name="connsiteX1" fmla="*/ 0 w 508"/>
                <a:gd name="connsiteY1" fmla="*/ 63119 h 63118"/>
              </a:gdLst>
              <a:ahLst/>
              <a:cxnLst>
                <a:cxn ang="0">
                  <a:pos x="connsiteX0" y="connsiteY0"/>
                </a:cxn>
                <a:cxn ang="0">
                  <a:pos x="connsiteX1" y="connsiteY1"/>
                </a:cxn>
              </a:cxnLst>
              <a:rect l="l" t="t" r="r" b="b"/>
              <a:pathLst>
                <a:path w="508" h="63118">
                  <a:moveTo>
                    <a:pt x="508" y="0"/>
                  </a:moveTo>
                  <a:lnTo>
                    <a:pt x="0" y="63119"/>
                  </a:lnTo>
                </a:path>
              </a:pathLst>
            </a:custGeom>
            <a:ln w="12700" cap="rnd">
              <a:solidFill>
                <a:schemeClr val="bg1"/>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6CDA1150-C5DB-A446-9462-817B5D25BB22}"/>
                </a:ext>
              </a:extLst>
            </p:cNvPr>
            <p:cNvSpPr/>
            <p:nvPr/>
          </p:nvSpPr>
          <p:spPr>
            <a:xfrm>
              <a:off x="4087240" y="5760465"/>
              <a:ext cx="111125" cy="128524"/>
            </a:xfrm>
            <a:custGeom>
              <a:avLst/>
              <a:gdLst>
                <a:gd name="connsiteX0" fmla="*/ 111125 w 111125"/>
                <a:gd name="connsiteY0" fmla="*/ 381 h 128524"/>
                <a:gd name="connsiteX1" fmla="*/ 99822 w 111125"/>
                <a:gd name="connsiteY1" fmla="*/ 0 h 128524"/>
                <a:gd name="connsiteX2" fmla="*/ 41529 w 111125"/>
                <a:gd name="connsiteY2" fmla="*/ 6477 h 128524"/>
                <a:gd name="connsiteX3" fmla="*/ 254 w 111125"/>
                <a:gd name="connsiteY3" fmla="*/ 64389 h 128524"/>
                <a:gd name="connsiteX4" fmla="*/ 0 w 111125"/>
                <a:gd name="connsiteY4" fmla="*/ 108077 h 128524"/>
                <a:gd name="connsiteX5" fmla="*/ 20447 w 111125"/>
                <a:gd name="connsiteY5" fmla="*/ 128524 h 128524"/>
                <a:gd name="connsiteX6" fmla="*/ 100838 w 111125"/>
                <a:gd name="connsiteY6" fmla="*/ 128524 h 1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25" h="128524">
                  <a:moveTo>
                    <a:pt x="111125" y="381"/>
                  </a:moveTo>
                  <a:cubicBezTo>
                    <a:pt x="102743" y="127"/>
                    <a:pt x="109855" y="0"/>
                    <a:pt x="99822" y="0"/>
                  </a:cubicBezTo>
                  <a:cubicBezTo>
                    <a:pt x="69723" y="0"/>
                    <a:pt x="58166" y="1016"/>
                    <a:pt x="41529" y="6477"/>
                  </a:cubicBezTo>
                  <a:cubicBezTo>
                    <a:pt x="15875" y="14986"/>
                    <a:pt x="-762" y="37084"/>
                    <a:pt x="254" y="64389"/>
                  </a:cubicBezTo>
                  <a:lnTo>
                    <a:pt x="0" y="108077"/>
                  </a:lnTo>
                  <a:cubicBezTo>
                    <a:pt x="0" y="119380"/>
                    <a:pt x="9144" y="128524"/>
                    <a:pt x="20447" y="128524"/>
                  </a:cubicBezTo>
                  <a:lnTo>
                    <a:pt x="100838" y="128524"/>
                  </a:lnTo>
                </a:path>
              </a:pathLst>
            </a:custGeom>
            <a:noFill/>
            <a:ln w="12700" cap="rnd">
              <a:solidFill>
                <a:schemeClr val="bg1"/>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942FA265-10F2-8C33-18DB-DF98641D7298}"/>
                </a:ext>
              </a:extLst>
            </p:cNvPr>
            <p:cNvSpPr/>
            <p:nvPr/>
          </p:nvSpPr>
          <p:spPr>
            <a:xfrm>
              <a:off x="4137787" y="5824982"/>
              <a:ext cx="508" cy="63118"/>
            </a:xfrm>
            <a:custGeom>
              <a:avLst/>
              <a:gdLst>
                <a:gd name="connsiteX0" fmla="*/ 0 w 508"/>
                <a:gd name="connsiteY0" fmla="*/ 0 h 63118"/>
                <a:gd name="connsiteX1" fmla="*/ 508 w 508"/>
                <a:gd name="connsiteY1" fmla="*/ 63119 h 63118"/>
              </a:gdLst>
              <a:ahLst/>
              <a:cxnLst>
                <a:cxn ang="0">
                  <a:pos x="connsiteX0" y="connsiteY0"/>
                </a:cxn>
                <a:cxn ang="0">
                  <a:pos x="connsiteX1" y="connsiteY1"/>
                </a:cxn>
              </a:cxnLst>
              <a:rect l="l" t="t" r="r" b="b"/>
              <a:pathLst>
                <a:path w="508" h="63118">
                  <a:moveTo>
                    <a:pt x="0" y="0"/>
                  </a:moveTo>
                  <a:lnTo>
                    <a:pt x="508" y="63119"/>
                  </a:lnTo>
                </a:path>
              </a:pathLst>
            </a:custGeom>
            <a:ln w="12700" cap="rnd">
              <a:solidFill>
                <a:schemeClr val="bg1"/>
              </a:solid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03CC1CEB-21C6-2107-C338-7C5A7E53B52D}"/>
                </a:ext>
              </a:extLst>
            </p:cNvPr>
            <p:cNvSpPr/>
            <p:nvPr/>
          </p:nvSpPr>
          <p:spPr>
            <a:xfrm>
              <a:off x="4399534" y="5400547"/>
              <a:ext cx="156590" cy="155448"/>
            </a:xfrm>
            <a:custGeom>
              <a:avLst/>
              <a:gdLst>
                <a:gd name="connsiteX0" fmla="*/ 0 w 156590"/>
                <a:gd name="connsiteY0" fmla="*/ 115062 h 155448"/>
                <a:gd name="connsiteX1" fmla="*/ 53721 w 156590"/>
                <a:gd name="connsiteY1" fmla="*/ 124206 h 155448"/>
                <a:gd name="connsiteX2" fmla="*/ 64389 w 156590"/>
                <a:gd name="connsiteY2" fmla="*/ 123825 h 155448"/>
                <a:gd name="connsiteX3" fmla="*/ 106172 w 156590"/>
                <a:gd name="connsiteY3" fmla="*/ 155448 h 155448"/>
                <a:gd name="connsiteX4" fmla="*/ 119761 w 156590"/>
                <a:gd name="connsiteY4" fmla="*/ 109728 h 155448"/>
                <a:gd name="connsiteX5" fmla="*/ 119761 w 156590"/>
                <a:gd name="connsiteY5" fmla="*/ 109728 h 155448"/>
                <a:gd name="connsiteX6" fmla="*/ 156591 w 156590"/>
                <a:gd name="connsiteY6" fmla="*/ 62103 h 155448"/>
                <a:gd name="connsiteX7" fmla="*/ 53721 w 156590"/>
                <a:gd name="connsiteY7" fmla="*/ 0 h 155448"/>
                <a:gd name="connsiteX8" fmla="*/ 41275 w 156590"/>
                <a:gd name="connsiteY8" fmla="*/ 508 h 15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90" h="155448">
                  <a:moveTo>
                    <a:pt x="0" y="115062"/>
                  </a:moveTo>
                  <a:cubicBezTo>
                    <a:pt x="15621" y="120904"/>
                    <a:pt x="34036" y="124206"/>
                    <a:pt x="53721" y="124206"/>
                  </a:cubicBezTo>
                  <a:cubicBezTo>
                    <a:pt x="57277" y="124206"/>
                    <a:pt x="60960" y="124206"/>
                    <a:pt x="64389" y="123825"/>
                  </a:cubicBezTo>
                  <a:lnTo>
                    <a:pt x="106172" y="155448"/>
                  </a:lnTo>
                  <a:lnTo>
                    <a:pt x="119761" y="109728"/>
                  </a:lnTo>
                  <a:lnTo>
                    <a:pt x="119761" y="109728"/>
                  </a:lnTo>
                  <a:cubicBezTo>
                    <a:pt x="142240" y="98298"/>
                    <a:pt x="156591" y="81280"/>
                    <a:pt x="156591" y="62103"/>
                  </a:cubicBezTo>
                  <a:cubicBezTo>
                    <a:pt x="156591" y="27813"/>
                    <a:pt x="110490" y="0"/>
                    <a:pt x="53721" y="0"/>
                  </a:cubicBezTo>
                  <a:cubicBezTo>
                    <a:pt x="49530" y="0"/>
                    <a:pt x="45339" y="127"/>
                    <a:pt x="41275" y="508"/>
                  </a:cubicBezTo>
                </a:path>
              </a:pathLst>
            </a:custGeom>
            <a:noFill/>
            <a:ln w="12700" cap="rnd">
              <a:solidFill>
                <a:schemeClr val="bg1"/>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2D6A6749-E6A4-67AB-BB23-BE8CA1C8E1CB}"/>
                </a:ext>
              </a:extLst>
            </p:cNvPr>
            <p:cNvSpPr/>
            <p:nvPr/>
          </p:nvSpPr>
          <p:spPr>
            <a:xfrm>
              <a:off x="4140200" y="5351271"/>
              <a:ext cx="277114" cy="203327"/>
            </a:xfrm>
            <a:custGeom>
              <a:avLst/>
              <a:gdLst>
                <a:gd name="connsiteX0" fmla="*/ 41021 w 277114"/>
                <a:gd name="connsiteY0" fmla="*/ 143002 h 203327"/>
                <a:gd name="connsiteX1" fmla="*/ 0 w 277114"/>
                <a:gd name="connsiteY1" fmla="*/ 83566 h 203327"/>
                <a:gd name="connsiteX2" fmla="*/ 138557 w 277114"/>
                <a:gd name="connsiteY2" fmla="*/ 0 h 203327"/>
                <a:gd name="connsiteX3" fmla="*/ 277114 w 277114"/>
                <a:gd name="connsiteY3" fmla="*/ 83566 h 203327"/>
                <a:gd name="connsiteX4" fmla="*/ 138557 w 277114"/>
                <a:gd name="connsiteY4" fmla="*/ 167132 h 203327"/>
                <a:gd name="connsiteX5" fmla="*/ 110236 w 277114"/>
                <a:gd name="connsiteY5" fmla="*/ 165354 h 203327"/>
                <a:gd name="connsiteX6" fmla="*/ 110236 w 277114"/>
                <a:gd name="connsiteY6" fmla="*/ 165354 h 203327"/>
                <a:gd name="connsiteX7" fmla="*/ 56388 w 277114"/>
                <a:gd name="connsiteY7" fmla="*/ 203327 h 203327"/>
                <a:gd name="connsiteX8" fmla="*/ 41148 w 277114"/>
                <a:gd name="connsiteY8" fmla="*/ 142875 h 20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114" h="203327">
                  <a:moveTo>
                    <a:pt x="41021" y="143002"/>
                  </a:moveTo>
                  <a:cubicBezTo>
                    <a:pt x="15621" y="127889"/>
                    <a:pt x="0" y="106807"/>
                    <a:pt x="0" y="83566"/>
                  </a:cubicBezTo>
                  <a:cubicBezTo>
                    <a:pt x="0" y="37338"/>
                    <a:pt x="61976" y="0"/>
                    <a:pt x="138557" y="0"/>
                  </a:cubicBezTo>
                  <a:cubicBezTo>
                    <a:pt x="215138" y="0"/>
                    <a:pt x="277114" y="37465"/>
                    <a:pt x="277114" y="83566"/>
                  </a:cubicBezTo>
                  <a:cubicBezTo>
                    <a:pt x="277114" y="129667"/>
                    <a:pt x="215138" y="167132"/>
                    <a:pt x="138557" y="167132"/>
                  </a:cubicBezTo>
                  <a:cubicBezTo>
                    <a:pt x="128778" y="167132"/>
                    <a:pt x="119380" y="166497"/>
                    <a:pt x="110236" y="165354"/>
                  </a:cubicBezTo>
                  <a:lnTo>
                    <a:pt x="110236" y="165354"/>
                  </a:lnTo>
                  <a:cubicBezTo>
                    <a:pt x="110236" y="165354"/>
                    <a:pt x="56388" y="203327"/>
                    <a:pt x="56388" y="203327"/>
                  </a:cubicBezTo>
                  <a:lnTo>
                    <a:pt x="41148" y="142875"/>
                  </a:lnTo>
                  <a:close/>
                </a:path>
              </a:pathLst>
            </a:custGeom>
            <a:noFill/>
            <a:ln w="12700" cap="rnd">
              <a:solidFill>
                <a:schemeClr val="bg1"/>
              </a:solidFill>
              <a:prstDash val="solid"/>
              <a:round/>
            </a:ln>
          </p:spPr>
          <p:txBody>
            <a:bodyPr rtlCol="0" anchor="ctr"/>
            <a:lstStyle/>
            <a:p>
              <a:endParaRPr lang="en-US"/>
            </a:p>
          </p:txBody>
        </p:sp>
      </p:grpSp>
      <p:grpSp>
        <p:nvGrpSpPr>
          <p:cNvPr id="205" name="Graphic 3">
            <a:extLst>
              <a:ext uri="{FF2B5EF4-FFF2-40B4-BE49-F238E27FC236}">
                <a16:creationId xmlns:a16="http://schemas.microsoft.com/office/drawing/2014/main" id="{BCA6627C-766E-0F2B-3991-BF4581404C67}"/>
              </a:ext>
            </a:extLst>
          </p:cNvPr>
          <p:cNvGrpSpPr/>
          <p:nvPr/>
        </p:nvGrpSpPr>
        <p:grpSpPr>
          <a:xfrm>
            <a:off x="6852533" y="2176294"/>
            <a:ext cx="441554" cy="388326"/>
            <a:chOff x="2930779" y="1943989"/>
            <a:chExt cx="602615" cy="529971"/>
          </a:xfrm>
          <a:noFill/>
        </p:grpSpPr>
        <p:sp>
          <p:nvSpPr>
            <p:cNvPr id="206" name="Freeform: Shape 205">
              <a:extLst>
                <a:ext uri="{FF2B5EF4-FFF2-40B4-BE49-F238E27FC236}">
                  <a16:creationId xmlns:a16="http://schemas.microsoft.com/office/drawing/2014/main" id="{D45F637F-DA32-4AE4-AC39-BF172EF844D1}"/>
                </a:ext>
              </a:extLst>
            </p:cNvPr>
            <p:cNvSpPr/>
            <p:nvPr/>
          </p:nvSpPr>
          <p:spPr>
            <a:xfrm>
              <a:off x="3063494" y="2006473"/>
              <a:ext cx="294894" cy="467360"/>
            </a:xfrm>
            <a:custGeom>
              <a:avLst/>
              <a:gdLst>
                <a:gd name="connsiteX0" fmla="*/ 0 w 294894"/>
                <a:gd name="connsiteY0" fmla="*/ 0 h 467360"/>
                <a:gd name="connsiteX1" fmla="*/ 294894 w 294894"/>
                <a:gd name="connsiteY1" fmla="*/ 0 h 467360"/>
                <a:gd name="connsiteX2" fmla="*/ 294894 w 294894"/>
                <a:gd name="connsiteY2" fmla="*/ 467360 h 467360"/>
                <a:gd name="connsiteX3" fmla="*/ 0 w 294894"/>
                <a:gd name="connsiteY3" fmla="*/ 467360 h 467360"/>
              </a:gdLst>
              <a:ahLst/>
              <a:cxnLst>
                <a:cxn ang="0">
                  <a:pos x="connsiteX0" y="connsiteY0"/>
                </a:cxn>
                <a:cxn ang="0">
                  <a:pos x="connsiteX1" y="connsiteY1"/>
                </a:cxn>
                <a:cxn ang="0">
                  <a:pos x="connsiteX2" y="connsiteY2"/>
                </a:cxn>
                <a:cxn ang="0">
                  <a:pos x="connsiteX3" y="connsiteY3"/>
                </a:cxn>
              </a:cxnLst>
              <a:rect l="l" t="t" r="r" b="b"/>
              <a:pathLst>
                <a:path w="294894" h="467360">
                  <a:moveTo>
                    <a:pt x="0" y="0"/>
                  </a:moveTo>
                  <a:lnTo>
                    <a:pt x="294894" y="0"/>
                  </a:lnTo>
                  <a:lnTo>
                    <a:pt x="294894" y="467360"/>
                  </a:lnTo>
                  <a:lnTo>
                    <a:pt x="0" y="467360"/>
                  </a:lnTo>
                  <a:close/>
                </a:path>
              </a:pathLst>
            </a:custGeom>
            <a:noFill/>
            <a:ln w="12700" cap="rnd">
              <a:solidFill>
                <a:schemeClr val="bg1"/>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962F39E9-3BE6-AFFF-AD9B-E3E502CA1DCB}"/>
                </a:ext>
              </a:extLst>
            </p:cNvPr>
            <p:cNvSpPr/>
            <p:nvPr/>
          </p:nvSpPr>
          <p:spPr>
            <a:xfrm>
              <a:off x="3113532" y="1943989"/>
              <a:ext cx="194818" cy="62611"/>
            </a:xfrm>
            <a:custGeom>
              <a:avLst/>
              <a:gdLst>
                <a:gd name="connsiteX0" fmla="*/ 0 w 194818"/>
                <a:gd name="connsiteY0" fmla="*/ 0 h 62611"/>
                <a:gd name="connsiteX1" fmla="*/ 194818 w 194818"/>
                <a:gd name="connsiteY1" fmla="*/ 0 h 62611"/>
                <a:gd name="connsiteX2" fmla="*/ 194818 w 194818"/>
                <a:gd name="connsiteY2" fmla="*/ 62611 h 62611"/>
                <a:gd name="connsiteX3" fmla="*/ 0 w 194818"/>
                <a:gd name="connsiteY3" fmla="*/ 62611 h 62611"/>
              </a:gdLst>
              <a:ahLst/>
              <a:cxnLst>
                <a:cxn ang="0">
                  <a:pos x="connsiteX0" y="connsiteY0"/>
                </a:cxn>
                <a:cxn ang="0">
                  <a:pos x="connsiteX1" y="connsiteY1"/>
                </a:cxn>
                <a:cxn ang="0">
                  <a:pos x="connsiteX2" y="connsiteY2"/>
                </a:cxn>
                <a:cxn ang="0">
                  <a:pos x="connsiteX3" y="connsiteY3"/>
                </a:cxn>
              </a:cxnLst>
              <a:rect l="l" t="t" r="r" b="b"/>
              <a:pathLst>
                <a:path w="194818" h="62611">
                  <a:moveTo>
                    <a:pt x="0" y="0"/>
                  </a:moveTo>
                  <a:lnTo>
                    <a:pt x="194818" y="0"/>
                  </a:lnTo>
                  <a:lnTo>
                    <a:pt x="194818" y="62611"/>
                  </a:lnTo>
                  <a:lnTo>
                    <a:pt x="0" y="62611"/>
                  </a:lnTo>
                  <a:close/>
                </a:path>
              </a:pathLst>
            </a:custGeom>
            <a:noFill/>
            <a:ln w="12700" cap="rnd">
              <a:solidFill>
                <a:schemeClr val="bg1"/>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007ACE02-0BB9-C1C1-C29F-90750F0461F7}"/>
                </a:ext>
              </a:extLst>
            </p:cNvPr>
            <p:cNvSpPr/>
            <p:nvPr/>
          </p:nvSpPr>
          <p:spPr>
            <a:xfrm>
              <a:off x="3358388" y="2078863"/>
              <a:ext cx="147700" cy="395097"/>
            </a:xfrm>
            <a:custGeom>
              <a:avLst/>
              <a:gdLst>
                <a:gd name="connsiteX0" fmla="*/ 0 w 147700"/>
                <a:gd name="connsiteY0" fmla="*/ 0 h 395097"/>
                <a:gd name="connsiteX1" fmla="*/ 147701 w 147700"/>
                <a:gd name="connsiteY1" fmla="*/ 0 h 395097"/>
                <a:gd name="connsiteX2" fmla="*/ 147701 w 147700"/>
                <a:gd name="connsiteY2" fmla="*/ 395097 h 395097"/>
                <a:gd name="connsiteX3" fmla="*/ 0 w 147700"/>
                <a:gd name="connsiteY3" fmla="*/ 395097 h 395097"/>
              </a:gdLst>
              <a:ahLst/>
              <a:cxnLst>
                <a:cxn ang="0">
                  <a:pos x="connsiteX0" y="connsiteY0"/>
                </a:cxn>
                <a:cxn ang="0">
                  <a:pos x="connsiteX1" y="connsiteY1"/>
                </a:cxn>
                <a:cxn ang="0">
                  <a:pos x="connsiteX2" y="connsiteY2"/>
                </a:cxn>
                <a:cxn ang="0">
                  <a:pos x="connsiteX3" y="connsiteY3"/>
                </a:cxn>
              </a:cxnLst>
              <a:rect l="l" t="t" r="r" b="b"/>
              <a:pathLst>
                <a:path w="147700" h="395097">
                  <a:moveTo>
                    <a:pt x="0" y="0"/>
                  </a:moveTo>
                  <a:lnTo>
                    <a:pt x="147701" y="0"/>
                  </a:lnTo>
                  <a:lnTo>
                    <a:pt x="147701" y="395097"/>
                  </a:lnTo>
                  <a:lnTo>
                    <a:pt x="0" y="395097"/>
                  </a:lnTo>
                  <a:close/>
                </a:path>
              </a:pathLst>
            </a:custGeom>
            <a:noFill/>
            <a:ln w="12700" cap="rnd">
              <a:solidFill>
                <a:schemeClr val="bg1"/>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9ED40AE2-5A99-73B4-A7A5-6FD0CE29D350}"/>
                </a:ext>
              </a:extLst>
            </p:cNvPr>
            <p:cNvSpPr/>
            <p:nvPr/>
          </p:nvSpPr>
          <p:spPr>
            <a:xfrm>
              <a:off x="3116961" y="2073020"/>
              <a:ext cx="187960" cy="12700"/>
            </a:xfrm>
            <a:custGeom>
              <a:avLst/>
              <a:gdLst>
                <a:gd name="connsiteX0" fmla="*/ 0 w 187960"/>
                <a:gd name="connsiteY0" fmla="*/ 0 h 12700"/>
                <a:gd name="connsiteX1" fmla="*/ 187960 w 187960"/>
                <a:gd name="connsiteY1" fmla="*/ 0 h 12700"/>
              </a:gdLst>
              <a:ahLst/>
              <a:cxnLst>
                <a:cxn ang="0">
                  <a:pos x="connsiteX0" y="connsiteY0"/>
                </a:cxn>
                <a:cxn ang="0">
                  <a:pos x="connsiteX1" y="connsiteY1"/>
                </a:cxn>
              </a:cxnLst>
              <a:rect l="l" t="t" r="r" b="b"/>
              <a:pathLst>
                <a:path w="187960" h="12700">
                  <a:moveTo>
                    <a:pt x="0" y="0"/>
                  </a:moveTo>
                  <a:lnTo>
                    <a:pt x="187960" y="0"/>
                  </a:lnTo>
                </a:path>
              </a:pathLst>
            </a:custGeom>
            <a:ln w="12700" cap="rnd">
              <a:solidFill>
                <a:schemeClr val="bg1"/>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84F2C1A9-A149-8584-0025-9E5AC3BFA02A}"/>
                </a:ext>
              </a:extLst>
            </p:cNvPr>
            <p:cNvSpPr/>
            <p:nvPr/>
          </p:nvSpPr>
          <p:spPr>
            <a:xfrm>
              <a:off x="3116961" y="2142236"/>
              <a:ext cx="187960" cy="12700"/>
            </a:xfrm>
            <a:custGeom>
              <a:avLst/>
              <a:gdLst>
                <a:gd name="connsiteX0" fmla="*/ 0 w 187960"/>
                <a:gd name="connsiteY0" fmla="*/ 0 h 12700"/>
                <a:gd name="connsiteX1" fmla="*/ 187960 w 187960"/>
                <a:gd name="connsiteY1" fmla="*/ 0 h 12700"/>
              </a:gdLst>
              <a:ahLst/>
              <a:cxnLst>
                <a:cxn ang="0">
                  <a:pos x="connsiteX0" y="connsiteY0"/>
                </a:cxn>
                <a:cxn ang="0">
                  <a:pos x="connsiteX1" y="connsiteY1"/>
                </a:cxn>
              </a:cxnLst>
              <a:rect l="l" t="t" r="r" b="b"/>
              <a:pathLst>
                <a:path w="187960" h="12700">
                  <a:moveTo>
                    <a:pt x="0" y="0"/>
                  </a:moveTo>
                  <a:lnTo>
                    <a:pt x="187960" y="0"/>
                  </a:lnTo>
                </a:path>
              </a:pathLst>
            </a:custGeom>
            <a:ln w="12700" cap="rnd">
              <a:solidFill>
                <a:schemeClr val="bg1"/>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5BAA39AE-32EF-6F89-0524-83FF7D6F1C1E}"/>
                </a:ext>
              </a:extLst>
            </p:cNvPr>
            <p:cNvSpPr/>
            <p:nvPr/>
          </p:nvSpPr>
          <p:spPr>
            <a:xfrm>
              <a:off x="3116961" y="2211451"/>
              <a:ext cx="187960" cy="12700"/>
            </a:xfrm>
            <a:custGeom>
              <a:avLst/>
              <a:gdLst>
                <a:gd name="connsiteX0" fmla="*/ 0 w 187960"/>
                <a:gd name="connsiteY0" fmla="*/ 0 h 12700"/>
                <a:gd name="connsiteX1" fmla="*/ 187960 w 187960"/>
                <a:gd name="connsiteY1" fmla="*/ 0 h 12700"/>
              </a:gdLst>
              <a:ahLst/>
              <a:cxnLst>
                <a:cxn ang="0">
                  <a:pos x="connsiteX0" y="connsiteY0"/>
                </a:cxn>
                <a:cxn ang="0">
                  <a:pos x="connsiteX1" y="connsiteY1"/>
                </a:cxn>
              </a:cxnLst>
              <a:rect l="l" t="t" r="r" b="b"/>
              <a:pathLst>
                <a:path w="187960" h="12700">
                  <a:moveTo>
                    <a:pt x="0" y="0"/>
                  </a:moveTo>
                  <a:lnTo>
                    <a:pt x="187960" y="0"/>
                  </a:lnTo>
                </a:path>
              </a:pathLst>
            </a:custGeom>
            <a:ln w="12700" cap="rnd">
              <a:solidFill>
                <a:schemeClr val="bg1"/>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C1F5C03C-14E5-EE2C-F83A-B4CFC0400C85}"/>
                </a:ext>
              </a:extLst>
            </p:cNvPr>
            <p:cNvSpPr/>
            <p:nvPr/>
          </p:nvSpPr>
          <p:spPr>
            <a:xfrm>
              <a:off x="3116961" y="2280666"/>
              <a:ext cx="187960" cy="12700"/>
            </a:xfrm>
            <a:custGeom>
              <a:avLst/>
              <a:gdLst>
                <a:gd name="connsiteX0" fmla="*/ 0 w 187960"/>
                <a:gd name="connsiteY0" fmla="*/ 0 h 12700"/>
                <a:gd name="connsiteX1" fmla="*/ 187960 w 187960"/>
                <a:gd name="connsiteY1" fmla="*/ 0 h 12700"/>
              </a:gdLst>
              <a:ahLst/>
              <a:cxnLst>
                <a:cxn ang="0">
                  <a:pos x="connsiteX0" y="connsiteY0"/>
                </a:cxn>
                <a:cxn ang="0">
                  <a:pos x="connsiteX1" y="connsiteY1"/>
                </a:cxn>
              </a:cxnLst>
              <a:rect l="l" t="t" r="r" b="b"/>
              <a:pathLst>
                <a:path w="187960" h="12700">
                  <a:moveTo>
                    <a:pt x="0" y="0"/>
                  </a:moveTo>
                  <a:lnTo>
                    <a:pt x="187960" y="0"/>
                  </a:lnTo>
                </a:path>
              </a:pathLst>
            </a:custGeom>
            <a:ln w="12700" cap="rnd">
              <a:solidFill>
                <a:schemeClr val="bg1"/>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25E9F963-9874-9889-0A5C-FFFAE2754000}"/>
                </a:ext>
              </a:extLst>
            </p:cNvPr>
            <p:cNvSpPr/>
            <p:nvPr/>
          </p:nvSpPr>
          <p:spPr>
            <a:xfrm>
              <a:off x="3116961" y="2349881"/>
              <a:ext cx="187960" cy="12700"/>
            </a:xfrm>
            <a:custGeom>
              <a:avLst/>
              <a:gdLst>
                <a:gd name="connsiteX0" fmla="*/ 0 w 187960"/>
                <a:gd name="connsiteY0" fmla="*/ 0 h 12700"/>
                <a:gd name="connsiteX1" fmla="*/ 187960 w 187960"/>
                <a:gd name="connsiteY1" fmla="*/ 0 h 12700"/>
              </a:gdLst>
              <a:ahLst/>
              <a:cxnLst>
                <a:cxn ang="0">
                  <a:pos x="connsiteX0" y="connsiteY0"/>
                </a:cxn>
                <a:cxn ang="0">
                  <a:pos x="connsiteX1" y="connsiteY1"/>
                </a:cxn>
              </a:cxnLst>
              <a:rect l="l" t="t" r="r" b="b"/>
              <a:pathLst>
                <a:path w="187960" h="12700">
                  <a:moveTo>
                    <a:pt x="0" y="0"/>
                  </a:moveTo>
                  <a:lnTo>
                    <a:pt x="187960" y="0"/>
                  </a:lnTo>
                </a:path>
              </a:pathLst>
            </a:custGeom>
            <a:ln w="12700" cap="rnd">
              <a:solidFill>
                <a:schemeClr val="bg1"/>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8BA77694-5A76-8BA8-3038-10180AF79623}"/>
                </a:ext>
              </a:extLst>
            </p:cNvPr>
            <p:cNvSpPr/>
            <p:nvPr/>
          </p:nvSpPr>
          <p:spPr>
            <a:xfrm>
              <a:off x="3116961" y="2419096"/>
              <a:ext cx="18795" cy="12700"/>
            </a:xfrm>
            <a:custGeom>
              <a:avLst/>
              <a:gdLst>
                <a:gd name="connsiteX0" fmla="*/ 0 w 18795"/>
                <a:gd name="connsiteY0" fmla="*/ 0 h 12700"/>
                <a:gd name="connsiteX1" fmla="*/ 18796 w 18795"/>
                <a:gd name="connsiteY1" fmla="*/ 0 h 12700"/>
              </a:gdLst>
              <a:ahLst/>
              <a:cxnLst>
                <a:cxn ang="0">
                  <a:pos x="connsiteX0" y="connsiteY0"/>
                </a:cxn>
                <a:cxn ang="0">
                  <a:pos x="connsiteX1" y="connsiteY1"/>
                </a:cxn>
              </a:cxnLst>
              <a:rect l="l" t="t" r="r" b="b"/>
              <a:pathLst>
                <a:path w="18795" h="12700">
                  <a:moveTo>
                    <a:pt x="0" y="0"/>
                  </a:moveTo>
                  <a:lnTo>
                    <a:pt x="18796" y="0"/>
                  </a:lnTo>
                </a:path>
              </a:pathLst>
            </a:custGeom>
            <a:ln w="12700" cap="rnd">
              <a:solidFill>
                <a:schemeClr val="bg1"/>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51BDB350-8838-87BF-054D-87E9885B4531}"/>
                </a:ext>
              </a:extLst>
            </p:cNvPr>
            <p:cNvSpPr/>
            <p:nvPr/>
          </p:nvSpPr>
          <p:spPr>
            <a:xfrm>
              <a:off x="3286125" y="2419096"/>
              <a:ext cx="18796" cy="12700"/>
            </a:xfrm>
            <a:custGeom>
              <a:avLst/>
              <a:gdLst>
                <a:gd name="connsiteX0" fmla="*/ 18796 w 18796"/>
                <a:gd name="connsiteY0" fmla="*/ 0 h 12700"/>
                <a:gd name="connsiteX1" fmla="*/ 0 w 18796"/>
                <a:gd name="connsiteY1" fmla="*/ 0 h 12700"/>
              </a:gdLst>
              <a:ahLst/>
              <a:cxnLst>
                <a:cxn ang="0">
                  <a:pos x="connsiteX0" y="connsiteY0"/>
                </a:cxn>
                <a:cxn ang="0">
                  <a:pos x="connsiteX1" y="connsiteY1"/>
                </a:cxn>
              </a:cxnLst>
              <a:rect l="l" t="t" r="r" b="b"/>
              <a:pathLst>
                <a:path w="18796" h="12700">
                  <a:moveTo>
                    <a:pt x="18796" y="0"/>
                  </a:moveTo>
                  <a:lnTo>
                    <a:pt x="0" y="0"/>
                  </a:lnTo>
                </a:path>
              </a:pathLst>
            </a:custGeom>
            <a:ln w="12700" cap="rnd">
              <a:solidFill>
                <a:schemeClr val="bg1"/>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F2464AFA-7D49-51E9-2ACD-3DB5AC1630CA}"/>
                </a:ext>
              </a:extLst>
            </p:cNvPr>
            <p:cNvSpPr/>
            <p:nvPr/>
          </p:nvSpPr>
          <p:spPr>
            <a:xfrm>
              <a:off x="3411728" y="2142236"/>
              <a:ext cx="40512" cy="12700"/>
            </a:xfrm>
            <a:custGeom>
              <a:avLst/>
              <a:gdLst>
                <a:gd name="connsiteX0" fmla="*/ 0 w 40512"/>
                <a:gd name="connsiteY0" fmla="*/ 0 h 12700"/>
                <a:gd name="connsiteX1" fmla="*/ 40513 w 40512"/>
                <a:gd name="connsiteY1" fmla="*/ 0 h 12700"/>
              </a:gdLst>
              <a:ahLst/>
              <a:cxnLst>
                <a:cxn ang="0">
                  <a:pos x="connsiteX0" y="connsiteY0"/>
                </a:cxn>
                <a:cxn ang="0">
                  <a:pos x="connsiteX1" y="connsiteY1"/>
                </a:cxn>
              </a:cxnLst>
              <a:rect l="l" t="t" r="r" b="b"/>
              <a:pathLst>
                <a:path w="40512" h="12700">
                  <a:moveTo>
                    <a:pt x="0" y="0"/>
                  </a:moveTo>
                  <a:lnTo>
                    <a:pt x="40513" y="0"/>
                  </a:lnTo>
                </a:path>
              </a:pathLst>
            </a:custGeom>
            <a:ln w="12700" cap="rnd">
              <a:solidFill>
                <a:schemeClr val="bg1"/>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C48ABC1B-FFAC-2150-BBE9-2D00AA95F8F7}"/>
                </a:ext>
              </a:extLst>
            </p:cNvPr>
            <p:cNvSpPr/>
            <p:nvPr/>
          </p:nvSpPr>
          <p:spPr>
            <a:xfrm>
              <a:off x="3411728" y="2211451"/>
              <a:ext cx="40512" cy="12700"/>
            </a:xfrm>
            <a:custGeom>
              <a:avLst/>
              <a:gdLst>
                <a:gd name="connsiteX0" fmla="*/ 0 w 40512"/>
                <a:gd name="connsiteY0" fmla="*/ 0 h 12700"/>
                <a:gd name="connsiteX1" fmla="*/ 40513 w 40512"/>
                <a:gd name="connsiteY1" fmla="*/ 0 h 12700"/>
              </a:gdLst>
              <a:ahLst/>
              <a:cxnLst>
                <a:cxn ang="0">
                  <a:pos x="connsiteX0" y="connsiteY0"/>
                </a:cxn>
                <a:cxn ang="0">
                  <a:pos x="connsiteX1" y="connsiteY1"/>
                </a:cxn>
              </a:cxnLst>
              <a:rect l="l" t="t" r="r" b="b"/>
              <a:pathLst>
                <a:path w="40512" h="12700">
                  <a:moveTo>
                    <a:pt x="0" y="0"/>
                  </a:moveTo>
                  <a:lnTo>
                    <a:pt x="40513" y="0"/>
                  </a:lnTo>
                </a:path>
              </a:pathLst>
            </a:custGeom>
            <a:ln w="12700" cap="rnd">
              <a:solidFill>
                <a:schemeClr val="bg1"/>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94A395DC-8176-69EB-D6F4-39C8BB6CCD6F}"/>
                </a:ext>
              </a:extLst>
            </p:cNvPr>
            <p:cNvSpPr/>
            <p:nvPr/>
          </p:nvSpPr>
          <p:spPr>
            <a:xfrm>
              <a:off x="3411728" y="2280666"/>
              <a:ext cx="40512" cy="12700"/>
            </a:xfrm>
            <a:custGeom>
              <a:avLst/>
              <a:gdLst>
                <a:gd name="connsiteX0" fmla="*/ 0 w 40512"/>
                <a:gd name="connsiteY0" fmla="*/ 0 h 12700"/>
                <a:gd name="connsiteX1" fmla="*/ 40513 w 40512"/>
                <a:gd name="connsiteY1" fmla="*/ 0 h 12700"/>
              </a:gdLst>
              <a:ahLst/>
              <a:cxnLst>
                <a:cxn ang="0">
                  <a:pos x="connsiteX0" y="connsiteY0"/>
                </a:cxn>
                <a:cxn ang="0">
                  <a:pos x="connsiteX1" y="connsiteY1"/>
                </a:cxn>
              </a:cxnLst>
              <a:rect l="l" t="t" r="r" b="b"/>
              <a:pathLst>
                <a:path w="40512" h="12700">
                  <a:moveTo>
                    <a:pt x="0" y="0"/>
                  </a:moveTo>
                  <a:lnTo>
                    <a:pt x="40513" y="0"/>
                  </a:lnTo>
                </a:path>
              </a:pathLst>
            </a:custGeom>
            <a:ln w="12700" cap="rnd">
              <a:solidFill>
                <a:schemeClr val="bg1"/>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65B1B081-6F81-287C-1B2E-DA239973CF40}"/>
                </a:ext>
              </a:extLst>
            </p:cNvPr>
            <p:cNvSpPr/>
            <p:nvPr/>
          </p:nvSpPr>
          <p:spPr>
            <a:xfrm>
              <a:off x="3411728" y="2349881"/>
              <a:ext cx="40512" cy="12700"/>
            </a:xfrm>
            <a:custGeom>
              <a:avLst/>
              <a:gdLst>
                <a:gd name="connsiteX0" fmla="*/ 0 w 40512"/>
                <a:gd name="connsiteY0" fmla="*/ 0 h 12700"/>
                <a:gd name="connsiteX1" fmla="*/ 40513 w 40512"/>
                <a:gd name="connsiteY1" fmla="*/ 0 h 12700"/>
              </a:gdLst>
              <a:ahLst/>
              <a:cxnLst>
                <a:cxn ang="0">
                  <a:pos x="connsiteX0" y="connsiteY0"/>
                </a:cxn>
                <a:cxn ang="0">
                  <a:pos x="connsiteX1" y="connsiteY1"/>
                </a:cxn>
              </a:cxnLst>
              <a:rect l="l" t="t" r="r" b="b"/>
              <a:pathLst>
                <a:path w="40512" h="12700">
                  <a:moveTo>
                    <a:pt x="0" y="0"/>
                  </a:moveTo>
                  <a:lnTo>
                    <a:pt x="40513" y="0"/>
                  </a:lnTo>
                </a:path>
              </a:pathLst>
            </a:custGeom>
            <a:ln w="12700" cap="rnd">
              <a:solidFill>
                <a:schemeClr val="bg1"/>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DD9BD1CA-F6B9-CE6A-7CD7-B0D0991516A7}"/>
                </a:ext>
              </a:extLst>
            </p:cNvPr>
            <p:cNvSpPr/>
            <p:nvPr/>
          </p:nvSpPr>
          <p:spPr>
            <a:xfrm>
              <a:off x="3411728" y="2419096"/>
              <a:ext cx="40512" cy="12700"/>
            </a:xfrm>
            <a:custGeom>
              <a:avLst/>
              <a:gdLst>
                <a:gd name="connsiteX0" fmla="*/ 0 w 40512"/>
                <a:gd name="connsiteY0" fmla="*/ 0 h 12700"/>
                <a:gd name="connsiteX1" fmla="*/ 40513 w 40512"/>
                <a:gd name="connsiteY1" fmla="*/ 0 h 12700"/>
              </a:gdLst>
              <a:ahLst/>
              <a:cxnLst>
                <a:cxn ang="0">
                  <a:pos x="connsiteX0" y="connsiteY0"/>
                </a:cxn>
                <a:cxn ang="0">
                  <a:pos x="connsiteX1" y="connsiteY1"/>
                </a:cxn>
              </a:cxnLst>
              <a:rect l="l" t="t" r="r" b="b"/>
              <a:pathLst>
                <a:path w="40512" h="12700">
                  <a:moveTo>
                    <a:pt x="0" y="0"/>
                  </a:moveTo>
                  <a:lnTo>
                    <a:pt x="40513" y="0"/>
                  </a:lnTo>
                </a:path>
              </a:pathLst>
            </a:custGeom>
            <a:ln w="12700" cap="rnd">
              <a:solidFill>
                <a:schemeClr val="bg1"/>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51DD0277-9495-97A6-314C-66513053F3FF}"/>
                </a:ext>
              </a:extLst>
            </p:cNvPr>
            <p:cNvSpPr/>
            <p:nvPr/>
          </p:nvSpPr>
          <p:spPr>
            <a:xfrm>
              <a:off x="3014345" y="2211451"/>
              <a:ext cx="12700" cy="13716"/>
            </a:xfrm>
            <a:custGeom>
              <a:avLst/>
              <a:gdLst>
                <a:gd name="connsiteX0" fmla="*/ 0 w 12700"/>
                <a:gd name="connsiteY0" fmla="*/ 0 h 13716"/>
                <a:gd name="connsiteX1" fmla="*/ 0 w 12700"/>
                <a:gd name="connsiteY1" fmla="*/ 13716 h 13716"/>
              </a:gdLst>
              <a:ahLst/>
              <a:cxnLst>
                <a:cxn ang="0">
                  <a:pos x="connsiteX0" y="connsiteY0"/>
                </a:cxn>
                <a:cxn ang="0">
                  <a:pos x="connsiteX1" y="connsiteY1"/>
                </a:cxn>
              </a:cxnLst>
              <a:rect l="l" t="t" r="r" b="b"/>
              <a:pathLst>
                <a:path w="12700" h="13716">
                  <a:moveTo>
                    <a:pt x="0" y="0"/>
                  </a:moveTo>
                  <a:lnTo>
                    <a:pt x="0" y="13716"/>
                  </a:lnTo>
                </a:path>
              </a:pathLst>
            </a:custGeom>
            <a:ln w="12700" cap="rnd">
              <a:solidFill>
                <a:schemeClr val="bg1"/>
              </a:solid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D44ACCCE-4879-D7D5-80C6-F403D0F929B0}"/>
                </a:ext>
              </a:extLst>
            </p:cNvPr>
            <p:cNvSpPr/>
            <p:nvPr/>
          </p:nvSpPr>
          <p:spPr>
            <a:xfrm>
              <a:off x="3014345" y="2278380"/>
              <a:ext cx="12700" cy="13715"/>
            </a:xfrm>
            <a:custGeom>
              <a:avLst/>
              <a:gdLst>
                <a:gd name="connsiteX0" fmla="*/ 0 w 12700"/>
                <a:gd name="connsiteY0" fmla="*/ 0 h 13715"/>
                <a:gd name="connsiteX1" fmla="*/ 0 w 12700"/>
                <a:gd name="connsiteY1" fmla="*/ 13716 h 13715"/>
              </a:gdLst>
              <a:ahLst/>
              <a:cxnLst>
                <a:cxn ang="0">
                  <a:pos x="connsiteX0" y="connsiteY0"/>
                </a:cxn>
                <a:cxn ang="0">
                  <a:pos x="connsiteX1" y="connsiteY1"/>
                </a:cxn>
              </a:cxnLst>
              <a:rect l="l" t="t" r="r" b="b"/>
              <a:pathLst>
                <a:path w="12700" h="13715">
                  <a:moveTo>
                    <a:pt x="0" y="0"/>
                  </a:moveTo>
                  <a:lnTo>
                    <a:pt x="0" y="13716"/>
                  </a:lnTo>
                </a:path>
              </a:pathLst>
            </a:custGeom>
            <a:ln w="12700" cap="rnd">
              <a:solidFill>
                <a:schemeClr val="bg1"/>
              </a:solid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594CEC2A-6F90-238C-C4FE-554C12F4AAB9}"/>
                </a:ext>
              </a:extLst>
            </p:cNvPr>
            <p:cNvSpPr/>
            <p:nvPr/>
          </p:nvSpPr>
          <p:spPr>
            <a:xfrm>
              <a:off x="3014345" y="2345309"/>
              <a:ext cx="12700" cy="13716"/>
            </a:xfrm>
            <a:custGeom>
              <a:avLst/>
              <a:gdLst>
                <a:gd name="connsiteX0" fmla="*/ 0 w 12700"/>
                <a:gd name="connsiteY0" fmla="*/ 0 h 13716"/>
                <a:gd name="connsiteX1" fmla="*/ 0 w 12700"/>
                <a:gd name="connsiteY1" fmla="*/ 13716 h 13716"/>
              </a:gdLst>
              <a:ahLst/>
              <a:cxnLst>
                <a:cxn ang="0">
                  <a:pos x="connsiteX0" y="connsiteY0"/>
                </a:cxn>
                <a:cxn ang="0">
                  <a:pos x="connsiteX1" y="connsiteY1"/>
                </a:cxn>
              </a:cxnLst>
              <a:rect l="l" t="t" r="r" b="b"/>
              <a:pathLst>
                <a:path w="12700" h="13716">
                  <a:moveTo>
                    <a:pt x="0" y="0"/>
                  </a:moveTo>
                  <a:lnTo>
                    <a:pt x="0" y="13716"/>
                  </a:lnTo>
                </a:path>
              </a:pathLst>
            </a:custGeom>
            <a:ln w="12700" cap="rnd">
              <a:solidFill>
                <a:schemeClr val="bg1"/>
              </a:solidFill>
              <a:prstDash val="solid"/>
              <a:round/>
            </a:ln>
          </p:spPr>
          <p:txBody>
            <a:bodyPr rtlCol="0" anchor="ctr"/>
            <a:lstStyle/>
            <a:p>
              <a:endParaRPr lang="en-US"/>
            </a:p>
          </p:txBody>
        </p:sp>
        <p:sp>
          <p:nvSpPr>
            <p:cNvPr id="224" name="Freeform: Shape 223">
              <a:extLst>
                <a:ext uri="{FF2B5EF4-FFF2-40B4-BE49-F238E27FC236}">
                  <a16:creationId xmlns:a16="http://schemas.microsoft.com/office/drawing/2014/main" id="{50CCCCB8-E8C7-DA67-3981-112BF0E9C29B}"/>
                </a:ext>
              </a:extLst>
            </p:cNvPr>
            <p:cNvSpPr/>
            <p:nvPr/>
          </p:nvSpPr>
          <p:spPr>
            <a:xfrm>
              <a:off x="3014345" y="2412238"/>
              <a:ext cx="12700" cy="13716"/>
            </a:xfrm>
            <a:custGeom>
              <a:avLst/>
              <a:gdLst>
                <a:gd name="connsiteX0" fmla="*/ 0 w 12700"/>
                <a:gd name="connsiteY0" fmla="*/ 0 h 13716"/>
                <a:gd name="connsiteX1" fmla="*/ 0 w 12700"/>
                <a:gd name="connsiteY1" fmla="*/ 13716 h 13716"/>
              </a:gdLst>
              <a:ahLst/>
              <a:cxnLst>
                <a:cxn ang="0">
                  <a:pos x="connsiteX0" y="connsiteY0"/>
                </a:cxn>
                <a:cxn ang="0">
                  <a:pos x="connsiteX1" y="connsiteY1"/>
                </a:cxn>
              </a:cxnLst>
              <a:rect l="l" t="t" r="r" b="b"/>
              <a:pathLst>
                <a:path w="12700" h="13716">
                  <a:moveTo>
                    <a:pt x="0" y="0"/>
                  </a:moveTo>
                  <a:lnTo>
                    <a:pt x="0" y="13716"/>
                  </a:lnTo>
                </a:path>
              </a:pathLst>
            </a:custGeom>
            <a:ln w="12700" cap="rnd">
              <a:solidFill>
                <a:schemeClr val="bg1"/>
              </a:solidFill>
              <a:prstDash val="solid"/>
              <a:round/>
            </a:ln>
          </p:spPr>
          <p:txBody>
            <a:bodyPr rtlCol="0" anchor="ctr"/>
            <a:lstStyle/>
            <a:p>
              <a:endParaRPr lang="en-US"/>
            </a:p>
          </p:txBody>
        </p:sp>
        <p:sp>
          <p:nvSpPr>
            <p:cNvPr id="225" name="Freeform: Shape 224">
              <a:extLst>
                <a:ext uri="{FF2B5EF4-FFF2-40B4-BE49-F238E27FC236}">
                  <a16:creationId xmlns:a16="http://schemas.microsoft.com/office/drawing/2014/main" id="{7B87F020-AC3F-FB4F-DDC7-EA5FCB99B7FA}"/>
                </a:ext>
              </a:extLst>
            </p:cNvPr>
            <p:cNvSpPr/>
            <p:nvPr/>
          </p:nvSpPr>
          <p:spPr>
            <a:xfrm>
              <a:off x="2958210" y="2108835"/>
              <a:ext cx="105283" cy="365125"/>
            </a:xfrm>
            <a:custGeom>
              <a:avLst/>
              <a:gdLst>
                <a:gd name="connsiteX0" fmla="*/ 0 w 105283"/>
                <a:gd name="connsiteY0" fmla="*/ 61595 h 365125"/>
                <a:gd name="connsiteX1" fmla="*/ 105283 w 105283"/>
                <a:gd name="connsiteY1" fmla="*/ 0 h 365125"/>
                <a:gd name="connsiteX2" fmla="*/ 105283 w 105283"/>
                <a:gd name="connsiteY2" fmla="*/ 365125 h 365125"/>
                <a:gd name="connsiteX3" fmla="*/ 0 w 105283"/>
                <a:gd name="connsiteY3" fmla="*/ 365125 h 365125"/>
                <a:gd name="connsiteX4" fmla="*/ 0 w 105283"/>
                <a:gd name="connsiteY4" fmla="*/ 61595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83" h="365125">
                  <a:moveTo>
                    <a:pt x="0" y="61595"/>
                  </a:moveTo>
                  <a:lnTo>
                    <a:pt x="105283" y="0"/>
                  </a:lnTo>
                  <a:lnTo>
                    <a:pt x="105283" y="365125"/>
                  </a:lnTo>
                  <a:lnTo>
                    <a:pt x="0" y="365125"/>
                  </a:lnTo>
                  <a:lnTo>
                    <a:pt x="0" y="61595"/>
                  </a:lnTo>
                  <a:close/>
                </a:path>
              </a:pathLst>
            </a:custGeom>
            <a:noFill/>
            <a:ln w="12700" cap="rnd">
              <a:solidFill>
                <a:schemeClr val="bg1"/>
              </a:solidFill>
              <a:prstDash val="solid"/>
              <a:round/>
            </a:ln>
          </p:spPr>
          <p:txBody>
            <a:bodyPr rtlCol="0" anchor="ctr"/>
            <a:lstStyle/>
            <a:p>
              <a:endParaRPr lang="en-US"/>
            </a:p>
          </p:txBody>
        </p:sp>
        <p:sp>
          <p:nvSpPr>
            <p:cNvPr id="226" name="Freeform: Shape 225">
              <a:extLst>
                <a:ext uri="{FF2B5EF4-FFF2-40B4-BE49-F238E27FC236}">
                  <a16:creationId xmlns:a16="http://schemas.microsoft.com/office/drawing/2014/main" id="{C0F8A3B7-B45A-FED2-F8C1-613DBD1FBE08}"/>
                </a:ext>
              </a:extLst>
            </p:cNvPr>
            <p:cNvSpPr/>
            <p:nvPr/>
          </p:nvSpPr>
          <p:spPr>
            <a:xfrm>
              <a:off x="2930779" y="2473960"/>
              <a:ext cx="602615" cy="12700"/>
            </a:xfrm>
            <a:custGeom>
              <a:avLst/>
              <a:gdLst>
                <a:gd name="connsiteX0" fmla="*/ 602615 w 602615"/>
                <a:gd name="connsiteY0" fmla="*/ 0 h 12700"/>
                <a:gd name="connsiteX1" fmla="*/ 0 w 602615"/>
                <a:gd name="connsiteY1" fmla="*/ 0 h 12700"/>
              </a:gdLst>
              <a:ahLst/>
              <a:cxnLst>
                <a:cxn ang="0">
                  <a:pos x="connsiteX0" y="connsiteY0"/>
                </a:cxn>
                <a:cxn ang="0">
                  <a:pos x="connsiteX1" y="connsiteY1"/>
                </a:cxn>
              </a:cxnLst>
              <a:rect l="l" t="t" r="r" b="b"/>
              <a:pathLst>
                <a:path w="602615" h="12700">
                  <a:moveTo>
                    <a:pt x="602615" y="0"/>
                  </a:moveTo>
                  <a:lnTo>
                    <a:pt x="0" y="0"/>
                  </a:lnTo>
                </a:path>
              </a:pathLst>
            </a:custGeom>
            <a:ln w="12700" cap="rnd">
              <a:solidFill>
                <a:schemeClr val="bg1"/>
              </a:solidFill>
              <a:prstDash val="solid"/>
              <a:round/>
            </a:ln>
          </p:spPr>
          <p:txBody>
            <a:bodyPr rtlCol="0" anchor="ctr"/>
            <a:lstStyle/>
            <a:p>
              <a:endParaRPr lang="en-US"/>
            </a:p>
          </p:txBody>
        </p:sp>
        <p:sp>
          <p:nvSpPr>
            <p:cNvPr id="227" name="Freeform: Shape 226">
              <a:extLst>
                <a:ext uri="{FF2B5EF4-FFF2-40B4-BE49-F238E27FC236}">
                  <a16:creationId xmlns:a16="http://schemas.microsoft.com/office/drawing/2014/main" id="{B0EBDBD3-B7CB-D4A9-B814-78C26717E30F}"/>
                </a:ext>
              </a:extLst>
            </p:cNvPr>
            <p:cNvSpPr/>
            <p:nvPr/>
          </p:nvSpPr>
          <p:spPr>
            <a:xfrm>
              <a:off x="3181223" y="2399157"/>
              <a:ext cx="59562" cy="74675"/>
            </a:xfrm>
            <a:custGeom>
              <a:avLst/>
              <a:gdLst>
                <a:gd name="connsiteX0" fmla="*/ 0 w 59562"/>
                <a:gd name="connsiteY0" fmla="*/ 0 h 74675"/>
                <a:gd name="connsiteX1" fmla="*/ 59563 w 59562"/>
                <a:gd name="connsiteY1" fmla="*/ 0 h 74675"/>
                <a:gd name="connsiteX2" fmla="*/ 59563 w 59562"/>
                <a:gd name="connsiteY2" fmla="*/ 74676 h 74675"/>
                <a:gd name="connsiteX3" fmla="*/ 0 w 59562"/>
                <a:gd name="connsiteY3" fmla="*/ 74676 h 74675"/>
              </a:gdLst>
              <a:ahLst/>
              <a:cxnLst>
                <a:cxn ang="0">
                  <a:pos x="connsiteX0" y="connsiteY0"/>
                </a:cxn>
                <a:cxn ang="0">
                  <a:pos x="connsiteX1" y="connsiteY1"/>
                </a:cxn>
                <a:cxn ang="0">
                  <a:pos x="connsiteX2" y="connsiteY2"/>
                </a:cxn>
                <a:cxn ang="0">
                  <a:pos x="connsiteX3" y="connsiteY3"/>
                </a:cxn>
              </a:cxnLst>
              <a:rect l="l" t="t" r="r" b="b"/>
              <a:pathLst>
                <a:path w="59562" h="74675">
                  <a:moveTo>
                    <a:pt x="0" y="0"/>
                  </a:moveTo>
                  <a:lnTo>
                    <a:pt x="59563" y="0"/>
                  </a:lnTo>
                  <a:lnTo>
                    <a:pt x="59563" y="74676"/>
                  </a:lnTo>
                  <a:lnTo>
                    <a:pt x="0" y="74676"/>
                  </a:lnTo>
                  <a:close/>
                </a:path>
              </a:pathLst>
            </a:custGeom>
            <a:noFill/>
            <a:ln w="12700" cap="rnd">
              <a:solidFill>
                <a:schemeClr val="bg1"/>
              </a:solidFill>
              <a:prstDash val="solid"/>
              <a:round/>
            </a:ln>
          </p:spPr>
          <p:txBody>
            <a:bodyPr rtlCol="0" anchor="ctr"/>
            <a:lstStyle/>
            <a:p>
              <a:endParaRPr lang="en-US"/>
            </a:p>
          </p:txBody>
        </p:sp>
      </p:grpSp>
      <p:sp>
        <p:nvSpPr>
          <p:cNvPr id="228" name="TextBox 227">
            <a:extLst>
              <a:ext uri="{FF2B5EF4-FFF2-40B4-BE49-F238E27FC236}">
                <a16:creationId xmlns:a16="http://schemas.microsoft.com/office/drawing/2014/main" id="{8B4CEAEF-AFE6-A81F-812C-9620BDE9FCE6}"/>
              </a:ext>
            </a:extLst>
          </p:cNvPr>
          <p:cNvSpPr txBox="1"/>
          <p:nvPr/>
        </p:nvSpPr>
        <p:spPr>
          <a:xfrm>
            <a:off x="490901" y="1514484"/>
            <a:ext cx="940987" cy="369332"/>
          </a:xfrm>
          <a:prstGeom prst="rect">
            <a:avLst/>
          </a:prstGeom>
          <a:gradFill>
            <a:gsLst>
              <a:gs pos="0">
                <a:srgbClr val="EBF5FF"/>
              </a:gs>
              <a:gs pos="100000">
                <a:srgbClr val="EFF7FF"/>
              </a:gs>
            </a:gsLst>
            <a:lin ang="5400000" scaled="1"/>
          </a:gra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2"/>
                </a:solidFill>
                <a:effectLst/>
                <a:uLnTx/>
                <a:uFillTx/>
                <a:latin typeface="CVS Health Sans"/>
                <a:ea typeface="Calibri" panose="020F0502020204030204" pitchFamily="34" charset="0"/>
                <a:cs typeface="Calibri" panose="020F0502020204030204" pitchFamily="34" charset="0"/>
              </a:rPr>
              <a:t>2025</a:t>
            </a:r>
          </a:p>
        </p:txBody>
      </p:sp>
      <p:grpSp>
        <p:nvGrpSpPr>
          <p:cNvPr id="236" name="Group 235">
            <a:extLst>
              <a:ext uri="{FF2B5EF4-FFF2-40B4-BE49-F238E27FC236}">
                <a16:creationId xmlns:a16="http://schemas.microsoft.com/office/drawing/2014/main" id="{0358EAB9-D9B1-6D00-2E97-B59C3E80061D}"/>
              </a:ext>
            </a:extLst>
          </p:cNvPr>
          <p:cNvGrpSpPr/>
          <p:nvPr/>
        </p:nvGrpSpPr>
        <p:grpSpPr>
          <a:xfrm>
            <a:off x="4819029" y="1588773"/>
            <a:ext cx="242290" cy="246376"/>
            <a:chOff x="4510593" y="1568421"/>
            <a:chExt cx="367067" cy="291444"/>
          </a:xfrm>
          <a:solidFill>
            <a:srgbClr val="FFFFFF">
              <a:lumMod val="75000"/>
            </a:srgbClr>
          </a:solidFill>
        </p:grpSpPr>
        <p:sp>
          <p:nvSpPr>
            <p:cNvPr id="237" name="Arrow: Chevron 236">
              <a:extLst>
                <a:ext uri="{FF2B5EF4-FFF2-40B4-BE49-F238E27FC236}">
                  <a16:creationId xmlns:a16="http://schemas.microsoft.com/office/drawing/2014/main" id="{3F32A772-1503-F556-E652-3429B4648E49}"/>
                </a:ext>
              </a:extLst>
            </p:cNvPr>
            <p:cNvSpPr/>
            <p:nvPr/>
          </p:nvSpPr>
          <p:spPr bwMode="gray">
            <a:xfrm>
              <a:off x="4510593" y="1619620"/>
              <a:ext cx="189046" cy="189046"/>
            </a:xfrm>
            <a:prstGeom prst="chevron">
              <a:avLst/>
            </a:prstGeom>
            <a:grpFill/>
            <a:ln w="3175" cap="flat" cmpd="sng" algn="ctr">
              <a:noFill/>
              <a:prstDash val="solid"/>
            </a:ln>
            <a:effectLst>
              <a:blur/>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CVS Health Sans"/>
                <a:ea typeface="+mn-ea"/>
                <a:cs typeface="+mn-cs"/>
              </a:endParaRPr>
            </a:p>
          </p:txBody>
        </p:sp>
        <p:sp>
          <p:nvSpPr>
            <p:cNvPr id="238" name="Arrow: Chevron 237">
              <a:extLst>
                <a:ext uri="{FF2B5EF4-FFF2-40B4-BE49-F238E27FC236}">
                  <a16:creationId xmlns:a16="http://schemas.microsoft.com/office/drawing/2014/main" id="{0F46C33D-AC6F-71A4-2160-D5A9695DC573}"/>
                </a:ext>
              </a:extLst>
            </p:cNvPr>
            <p:cNvSpPr/>
            <p:nvPr/>
          </p:nvSpPr>
          <p:spPr bwMode="gray">
            <a:xfrm>
              <a:off x="4586216" y="1568421"/>
              <a:ext cx="291444" cy="291444"/>
            </a:xfrm>
            <a:prstGeom prst="chevron">
              <a:avLst/>
            </a:prstGeom>
            <a:grpFill/>
            <a:ln w="3175" cap="flat" cmpd="sng" algn="ctr">
              <a:noFill/>
              <a:prstDash val="solid"/>
            </a:ln>
            <a:effectLst>
              <a:blur/>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CVS Health Sans"/>
                <a:ea typeface="+mn-ea"/>
                <a:cs typeface="+mn-cs"/>
              </a:endParaRPr>
            </a:p>
          </p:txBody>
        </p:sp>
      </p:grpSp>
      <p:grpSp>
        <p:nvGrpSpPr>
          <p:cNvPr id="4" name="Group 3">
            <a:extLst>
              <a:ext uri="{FF2B5EF4-FFF2-40B4-BE49-F238E27FC236}">
                <a16:creationId xmlns:a16="http://schemas.microsoft.com/office/drawing/2014/main" id="{80C2076C-42C9-E7E0-05AD-81A654F01976}"/>
              </a:ext>
            </a:extLst>
          </p:cNvPr>
          <p:cNvGrpSpPr/>
          <p:nvPr/>
        </p:nvGrpSpPr>
        <p:grpSpPr>
          <a:xfrm>
            <a:off x="1683419" y="2944756"/>
            <a:ext cx="3710659" cy="330071"/>
            <a:chOff x="1460841" y="3069964"/>
            <a:chExt cx="3710659" cy="330071"/>
          </a:xfrm>
        </p:grpSpPr>
        <p:sp>
          <p:nvSpPr>
            <p:cNvPr id="5" name="Rectangle 4">
              <a:extLst>
                <a:ext uri="{FF2B5EF4-FFF2-40B4-BE49-F238E27FC236}">
                  <a16:creationId xmlns:a16="http://schemas.microsoft.com/office/drawing/2014/main" id="{FC5C0642-2B64-A80F-68F1-761AC055D4B4}"/>
                </a:ext>
              </a:extLst>
            </p:cNvPr>
            <p:cNvSpPr/>
            <p:nvPr/>
          </p:nvSpPr>
          <p:spPr>
            <a:xfrm>
              <a:off x="1460841" y="3069964"/>
              <a:ext cx="3710659"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defTabSz="1218895">
                <a:spcAft>
                  <a:spcPts val="300"/>
                </a:spcAft>
                <a:buClr>
                  <a:srgbClr val="3F3F3F"/>
                </a:buClr>
                <a:defRPr/>
              </a:pPr>
              <a:r>
                <a:rPr lang="en-US" sz="1200" b="1">
                  <a:latin typeface="CVS Health Sans"/>
                </a:rPr>
                <a:t>Apply stakeholder feedback</a:t>
              </a:r>
            </a:p>
          </p:txBody>
        </p:sp>
        <p:sp>
          <p:nvSpPr>
            <p:cNvPr id="6" name="Rectangle 5">
              <a:extLst>
                <a:ext uri="{FF2B5EF4-FFF2-40B4-BE49-F238E27FC236}">
                  <a16:creationId xmlns:a16="http://schemas.microsoft.com/office/drawing/2014/main" id="{2559833B-088A-5782-8E74-8A9BA66248A8}"/>
                </a:ext>
              </a:extLst>
            </p:cNvPr>
            <p:cNvSpPr/>
            <p:nvPr/>
          </p:nvSpPr>
          <p:spPr>
            <a:xfrm>
              <a:off x="1460842" y="3215369"/>
              <a:ext cx="1801720" cy="184666"/>
            </a:xfrm>
            <a:prstGeom prst="rect">
              <a:avLst/>
            </a:prstGeom>
          </p:spPr>
          <p:txBody>
            <a:bodyPr wrap="square" lIns="0" tIns="0" rIns="0" bIns="0" anchor="t">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pPr marL="0" marR="0" lvl="0" indent="0" algn="l" defTabSz="1218895" rtl="0" eaLnBrk="1" fontAlgn="auto" latinLnBrk="0" hangingPunct="1">
                <a:lnSpc>
                  <a:spcPct val="100000"/>
                </a:lnSpc>
                <a:spcBef>
                  <a:spcPts val="0"/>
                </a:spcBef>
                <a:spcAft>
                  <a:spcPts val="300"/>
                </a:spcAft>
                <a:buClr>
                  <a:srgbClr val="3F3F3F"/>
                </a:buClr>
                <a:buSzTx/>
                <a:buFont typeface="Arial"/>
                <a:buNone/>
                <a:tabLst/>
                <a:defRPr/>
              </a:pPr>
              <a:endParaRPr kumimoji="0" lang="en-US" sz="1200" b="0" i="0" u="none" strike="noStrike" kern="1200" cap="none" spc="0" normalizeH="0" baseline="0" noProof="0">
                <a:ln>
                  <a:noFill/>
                </a:ln>
                <a:effectLst/>
                <a:uLnTx/>
                <a:uFillTx/>
                <a:latin typeface="CVS Health Sans"/>
                <a:ea typeface="+mn-ea"/>
                <a:cs typeface="+mn-cs"/>
              </a:endParaRPr>
            </a:p>
          </p:txBody>
        </p:sp>
      </p:grpSp>
    </p:spTree>
    <p:extLst>
      <p:ext uri="{BB962C8B-B14F-4D97-AF65-F5344CB8AC3E}">
        <p14:creationId xmlns:p14="http://schemas.microsoft.com/office/powerpoint/2010/main" val="207165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33950-F906-4767-A694-7063EC65BE03}"/>
              </a:ext>
            </a:extLst>
          </p:cNvPr>
          <p:cNvSpPr>
            <a:spLocks noGrp="1"/>
          </p:cNvSpPr>
          <p:nvPr>
            <p:ph type="title"/>
          </p:nvPr>
        </p:nvSpPr>
        <p:spPr/>
        <p:txBody>
          <a:bodyPr/>
          <a:lstStyle/>
          <a:p>
            <a:r>
              <a:rPr lang="en-US"/>
              <a:t>Appendix</a:t>
            </a:r>
          </a:p>
        </p:txBody>
      </p:sp>
      <p:grpSp>
        <p:nvGrpSpPr>
          <p:cNvPr id="3" name="Group 2">
            <a:extLst>
              <a:ext uri="{FF2B5EF4-FFF2-40B4-BE49-F238E27FC236}">
                <a16:creationId xmlns:a16="http://schemas.microsoft.com/office/drawing/2014/main" id="{EE1FE827-020B-46C8-8D1D-DAF279C8247E}"/>
              </a:ext>
              <a:ext uri="{C183D7F6-B498-43B3-948B-1728B52AA6E4}">
                <adec:decorative xmlns:adec="http://schemas.microsoft.com/office/drawing/2017/decorative" val="1"/>
              </a:ext>
            </a:extLst>
          </p:cNvPr>
          <p:cNvGrpSpPr/>
          <p:nvPr/>
        </p:nvGrpSpPr>
        <p:grpSpPr>
          <a:xfrm>
            <a:off x="5897563" y="2649212"/>
            <a:ext cx="393699" cy="1559576"/>
            <a:chOff x="5897563" y="2649212"/>
            <a:chExt cx="393699" cy="1559576"/>
          </a:xfrm>
        </p:grpSpPr>
        <p:cxnSp>
          <p:nvCxnSpPr>
            <p:cNvPr id="4" name="Straight Connector 3">
              <a:extLst>
                <a:ext uri="{FF2B5EF4-FFF2-40B4-BE49-F238E27FC236}">
                  <a16:creationId xmlns:a16="http://schemas.microsoft.com/office/drawing/2014/main" id="{0645415C-12FF-4279-91CD-71F0DBF3D1EF}"/>
                </a:ext>
                <a:ext uri="{C183D7F6-B498-43B3-948B-1728B52AA6E4}">
                  <adec:decorative xmlns:adec="http://schemas.microsoft.com/office/drawing/2017/decorative" val="1"/>
                </a:ext>
              </a:extLst>
            </p:cNvPr>
            <p:cNvCxnSpPr/>
            <p:nvPr/>
          </p:nvCxnSpPr>
          <p:spPr>
            <a:xfrm>
              <a:off x="5897563" y="2649212"/>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F5D37A1-6C43-47EE-B8A4-FB4777EBE2F5}"/>
                </a:ext>
                <a:ext uri="{C183D7F6-B498-43B3-948B-1728B52AA6E4}">
                  <adec:decorative xmlns:adec="http://schemas.microsoft.com/office/drawing/2017/decorative" val="1"/>
                </a:ext>
              </a:extLst>
            </p:cNvPr>
            <p:cNvCxnSpPr/>
            <p:nvPr/>
          </p:nvCxnSpPr>
          <p:spPr>
            <a:xfrm>
              <a:off x="5897563" y="4208788"/>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9066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41E86-213E-0686-3ED1-64FB21881A80}"/>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724D161-E571-E944-4595-366CD3A610A5}"/>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5" name="Rectangle: Top Corners Rounded 4">
            <a:extLst>
              <a:ext uri="{FF2B5EF4-FFF2-40B4-BE49-F238E27FC236}">
                <a16:creationId xmlns:a16="http://schemas.microsoft.com/office/drawing/2014/main" id="{4886DE7E-0004-08EA-F90F-F92ED9C060EB}"/>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7" name="Rectangle: Rounded Corners 6">
            <a:extLst>
              <a:ext uri="{FF2B5EF4-FFF2-40B4-BE49-F238E27FC236}">
                <a16:creationId xmlns:a16="http://schemas.microsoft.com/office/drawing/2014/main" id="{6882C890-F73A-97B8-98E3-74503CBD33C9}"/>
              </a:ext>
            </a:extLst>
          </p:cNvPr>
          <p:cNvSpPr>
            <a:spLocks/>
          </p:cNvSpPr>
          <p:nvPr/>
        </p:nvSpPr>
        <p:spPr>
          <a:xfrm>
            <a:off x="574675" y="2477925"/>
            <a:ext cx="11044238" cy="3268474"/>
          </a:xfrm>
          <a:prstGeom prst="roundRect">
            <a:avLst>
              <a:gd name="adj" fmla="val 8899"/>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 name="Rectangle: Rounded Corners 1">
            <a:extLst>
              <a:ext uri="{FF2B5EF4-FFF2-40B4-BE49-F238E27FC236}">
                <a16:creationId xmlns:a16="http://schemas.microsoft.com/office/drawing/2014/main" id="{20A57599-1901-C4C7-E17E-E9B1C3EA224A}"/>
              </a:ext>
            </a:extLst>
          </p:cNvPr>
          <p:cNvSpPr/>
          <p:nvPr/>
        </p:nvSpPr>
        <p:spPr bwMode="gray">
          <a:xfrm>
            <a:off x="574675" y="2476072"/>
            <a:ext cx="10820447" cy="3272404"/>
          </a:xfrm>
          <a:prstGeom prst="roundRect">
            <a:avLst>
              <a:gd name="adj" fmla="val 7740"/>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a:spcAft>
                <a:spcPts val="600"/>
              </a:spcAft>
            </a:pPr>
            <a:endParaRPr lang="en-US" sz="1400">
              <a:solidFill>
                <a:srgbClr val="3F3F3F"/>
              </a:solidFill>
              <a:latin typeface="CVS Health Sans"/>
            </a:endParaRPr>
          </a:p>
        </p:txBody>
      </p:sp>
      <p:grpSp>
        <p:nvGrpSpPr>
          <p:cNvPr id="13" name="Group 12">
            <a:extLst>
              <a:ext uri="{FF2B5EF4-FFF2-40B4-BE49-F238E27FC236}">
                <a16:creationId xmlns:a16="http://schemas.microsoft.com/office/drawing/2014/main" id="{03984FB6-7E78-48BD-2003-661B501D8ED1}"/>
              </a:ext>
            </a:extLst>
          </p:cNvPr>
          <p:cNvGrpSpPr/>
          <p:nvPr/>
        </p:nvGrpSpPr>
        <p:grpSpPr>
          <a:xfrm>
            <a:off x="793703" y="2625704"/>
            <a:ext cx="5124161" cy="1550322"/>
            <a:chOff x="793703" y="2572539"/>
            <a:chExt cx="5124161" cy="1550322"/>
          </a:xfrm>
        </p:grpSpPr>
        <p:sp>
          <p:nvSpPr>
            <p:cNvPr id="54" name="TextBox 53">
              <a:extLst>
                <a:ext uri="{FF2B5EF4-FFF2-40B4-BE49-F238E27FC236}">
                  <a16:creationId xmlns:a16="http://schemas.microsoft.com/office/drawing/2014/main" id="{C023AB5C-9DE0-7B3C-FD33-C0FFF6DA1EE1}"/>
                </a:ext>
              </a:extLst>
            </p:cNvPr>
            <p:cNvSpPr txBox="1"/>
            <p:nvPr/>
          </p:nvSpPr>
          <p:spPr>
            <a:xfrm>
              <a:off x="793703" y="2876366"/>
              <a:ext cx="5124161" cy="1246495"/>
            </a:xfrm>
            <a:prstGeom prst="rect">
              <a:avLst/>
            </a:prstGeom>
            <a:noFill/>
          </p:spPr>
          <p:txBody>
            <a:bodyPr wrap="square">
              <a:spAutoFit/>
            </a:bodyPr>
            <a:lstStyle/>
            <a:p>
              <a:pPr marL="182880" indent="-182880" fontAlgn="ctr">
                <a:spcBef>
                  <a:spcPts val="600"/>
                </a:spcBef>
                <a:buFont typeface="Arial" panose="020B0604020202020204" pitchFamily="34" charset="0"/>
                <a:buChar char="•"/>
                <a:defRPr/>
              </a:pPr>
              <a:r>
                <a:rPr lang="en-US" sz="1200">
                  <a:solidFill>
                    <a:srgbClr val="3F3F3F"/>
                  </a:solidFill>
                  <a:latin typeface="CVS Health Sans"/>
                </a:rPr>
                <a:t>Supports </a:t>
              </a:r>
              <a:r>
                <a:rPr lang="en-US" sz="1200" err="1">
                  <a:solidFill>
                    <a:srgbClr val="3F3F3F"/>
                  </a:solidFill>
                  <a:latin typeface="CVS Health Sans"/>
                </a:rPr>
                <a:t>mTLS</a:t>
              </a:r>
              <a:r>
                <a:rPr lang="en-US" sz="1200">
                  <a:solidFill>
                    <a:srgbClr val="3F3F3F"/>
                  </a:solidFill>
                  <a:latin typeface="CVS Health Sans"/>
                </a:rPr>
                <a:t> for reverse proxy and load balancing.</a:t>
              </a:r>
            </a:p>
            <a:p>
              <a:pPr marL="182880" indent="-182880" fontAlgn="ctr">
                <a:spcBef>
                  <a:spcPts val="600"/>
                </a:spcBef>
                <a:buFont typeface="Arial" panose="020B0604020202020204" pitchFamily="34" charset="0"/>
                <a:buChar char="•"/>
                <a:defRPr/>
              </a:pPr>
              <a:r>
                <a:rPr lang="en-US" sz="1200">
                  <a:solidFill>
                    <a:srgbClr val="3F3F3F"/>
                  </a:solidFill>
                  <a:latin typeface="CVS Health Sans"/>
                </a:rPr>
                <a:t>Can be configured to require client certificates and validate them against a trusted CA.</a:t>
              </a:r>
            </a:p>
            <a:p>
              <a:pPr marL="182880" indent="-182880" fontAlgn="ctr">
                <a:spcBef>
                  <a:spcPts val="600"/>
                </a:spcBef>
                <a:buFont typeface="Arial" panose="020B0604020202020204" pitchFamily="34" charset="0"/>
                <a:buChar char="•"/>
                <a:defRPr/>
              </a:pPr>
              <a:r>
                <a:rPr lang="en-US" sz="1200">
                  <a:solidFill>
                    <a:srgbClr val="3F3F3F"/>
                  </a:solidFill>
                  <a:latin typeface="CVS Health Sans"/>
                </a:rPr>
                <a:t>Ideal for HTTP(S) applications and API gateways.</a:t>
              </a:r>
            </a:p>
            <a:p>
              <a:pPr marL="182880" indent="-182880" fontAlgn="ctr">
                <a:spcBef>
                  <a:spcPts val="600"/>
                </a:spcBef>
                <a:buClr>
                  <a:srgbClr val="3F3F3F"/>
                </a:buClr>
                <a:buFont typeface="Arial" panose="020B0604020202020204" pitchFamily="34" charset="0"/>
                <a:buChar char="•"/>
                <a:defRPr/>
              </a:pPr>
              <a:r>
                <a:rPr lang="en-US" sz="1200">
                  <a:solidFill>
                    <a:srgbClr val="00B0F0"/>
                  </a:solidFill>
                  <a:latin typeface="CVS Health Sans"/>
                  <a:hlinkClick r:id="rId2">
                    <a:extLst>
                      <a:ext uri="{A12FA001-AC4F-418D-AE19-62706E023703}">
                        <ahyp:hlinkClr xmlns:ahyp="http://schemas.microsoft.com/office/drawing/2018/hyperlinkcolor" val="tx"/>
                      </a:ext>
                    </a:extLst>
                  </a:hlinkClick>
                </a:rPr>
                <a:t>Guide</a:t>
              </a:r>
              <a:r>
                <a:rPr lang="en-US" sz="1200">
                  <a:solidFill>
                    <a:srgbClr val="00B0F0"/>
                  </a:solidFill>
                  <a:latin typeface="CVS Health Sans"/>
                </a:rPr>
                <a:t> </a:t>
              </a:r>
              <a:r>
                <a:rPr lang="en-US" sz="1200">
                  <a:solidFill>
                    <a:srgbClr val="00B0F0"/>
                  </a:solidFill>
                  <a:latin typeface="CVS Health Sans"/>
                  <a:hlinkClick r:id="rId2">
                    <a:extLst>
                      <a:ext uri="{A12FA001-AC4F-418D-AE19-62706E023703}">
                        <ahyp:hlinkClr xmlns:ahyp="http://schemas.microsoft.com/office/drawing/2018/hyperlinkcolor" val="tx"/>
                      </a:ext>
                    </a:extLst>
                  </a:hlinkClick>
                </a:rPr>
                <a:t>[bastionxp.com]</a:t>
              </a:r>
              <a:endParaRPr lang="en-US" sz="1200">
                <a:solidFill>
                  <a:srgbClr val="00B0F0"/>
                </a:solidFill>
                <a:latin typeface="CVS Health Sans"/>
              </a:endParaRPr>
            </a:p>
          </p:txBody>
        </p:sp>
        <p:grpSp>
          <p:nvGrpSpPr>
            <p:cNvPr id="58" name="Group 57">
              <a:extLst>
                <a:ext uri="{FF2B5EF4-FFF2-40B4-BE49-F238E27FC236}">
                  <a16:creationId xmlns:a16="http://schemas.microsoft.com/office/drawing/2014/main" id="{CCC6E5F8-F8E2-6EA3-94FE-3D65009C6C2F}"/>
                </a:ext>
              </a:extLst>
            </p:cNvPr>
            <p:cNvGrpSpPr/>
            <p:nvPr/>
          </p:nvGrpSpPr>
          <p:grpSpPr>
            <a:xfrm>
              <a:off x="847493" y="2572539"/>
              <a:ext cx="1495367" cy="276999"/>
              <a:chOff x="847493" y="2402209"/>
              <a:chExt cx="1495367" cy="276999"/>
            </a:xfrm>
          </p:grpSpPr>
          <p:sp>
            <p:nvSpPr>
              <p:cNvPr id="56" name="TextBox 55">
                <a:extLst>
                  <a:ext uri="{FF2B5EF4-FFF2-40B4-BE49-F238E27FC236}">
                    <a16:creationId xmlns:a16="http://schemas.microsoft.com/office/drawing/2014/main" id="{A9BBC530-6837-3773-52AF-4895418F87C8}"/>
                  </a:ext>
                </a:extLst>
              </p:cNvPr>
              <p:cNvSpPr txBox="1"/>
              <p:nvPr/>
            </p:nvSpPr>
            <p:spPr>
              <a:xfrm>
                <a:off x="971775" y="2402209"/>
                <a:ext cx="1371085"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200" b="1" i="0" u="none" strike="noStrike" kern="1200" cap="none" spc="0" normalizeH="0" baseline="0" noProof="0">
                    <a:ln>
                      <a:noFill/>
                    </a:ln>
                    <a:solidFill>
                      <a:srgbClr val="3F3F3F"/>
                    </a:solidFill>
                    <a:effectLst/>
                    <a:uLnTx/>
                    <a:uFillTx/>
                    <a:latin typeface="CVS Health Sans"/>
                    <a:ea typeface="+mn-ea"/>
                    <a:cs typeface="+mn-cs"/>
                  </a:rPr>
                  <a:t>NGINX</a:t>
                </a:r>
              </a:p>
            </p:txBody>
          </p:sp>
          <p:sp>
            <p:nvSpPr>
              <p:cNvPr id="57" name="Arrow: Chevron 56">
                <a:extLst>
                  <a:ext uri="{FF2B5EF4-FFF2-40B4-BE49-F238E27FC236}">
                    <a16:creationId xmlns:a16="http://schemas.microsoft.com/office/drawing/2014/main" id="{620DC875-7876-1FF0-372A-F8962EB32037}"/>
                  </a:ext>
                </a:extLst>
              </p:cNvPr>
              <p:cNvSpPr/>
              <p:nvPr/>
            </p:nvSpPr>
            <p:spPr bwMode="gray">
              <a:xfrm>
                <a:off x="847493" y="2462628"/>
                <a:ext cx="108310" cy="156161"/>
              </a:xfrm>
              <a:prstGeom prst="chevron">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defTabSz="914126"/>
                <a:endParaRPr lang="en-US" sz="1200" b="1">
                  <a:solidFill>
                    <a:prstClr val="white"/>
                  </a:solidFill>
                  <a:latin typeface="CVS Health Sans"/>
                </a:endParaRPr>
              </a:p>
            </p:txBody>
          </p:sp>
        </p:grpSp>
      </p:grpSp>
      <p:grpSp>
        <p:nvGrpSpPr>
          <p:cNvPr id="10" name="Group 9">
            <a:extLst>
              <a:ext uri="{FF2B5EF4-FFF2-40B4-BE49-F238E27FC236}">
                <a16:creationId xmlns:a16="http://schemas.microsoft.com/office/drawing/2014/main" id="{D775A063-C575-D4AC-4C08-E664DCD70D86}"/>
              </a:ext>
            </a:extLst>
          </p:cNvPr>
          <p:cNvGrpSpPr/>
          <p:nvPr/>
        </p:nvGrpSpPr>
        <p:grpSpPr>
          <a:xfrm>
            <a:off x="793703" y="4497706"/>
            <a:ext cx="5124161" cy="897144"/>
            <a:chOff x="793703" y="4344187"/>
            <a:chExt cx="5124161" cy="897144"/>
          </a:xfrm>
        </p:grpSpPr>
        <p:grpSp>
          <p:nvGrpSpPr>
            <p:cNvPr id="59" name="Group 58">
              <a:extLst>
                <a:ext uri="{FF2B5EF4-FFF2-40B4-BE49-F238E27FC236}">
                  <a16:creationId xmlns:a16="http://schemas.microsoft.com/office/drawing/2014/main" id="{BA554AC4-4EA5-CC06-1374-5B3142CEFC78}"/>
                </a:ext>
              </a:extLst>
            </p:cNvPr>
            <p:cNvGrpSpPr/>
            <p:nvPr/>
          </p:nvGrpSpPr>
          <p:grpSpPr>
            <a:xfrm>
              <a:off x="847493" y="4344187"/>
              <a:ext cx="1495367" cy="276999"/>
              <a:chOff x="847493" y="2402209"/>
              <a:chExt cx="1495367" cy="276999"/>
            </a:xfrm>
          </p:grpSpPr>
          <p:sp>
            <p:nvSpPr>
              <p:cNvPr id="60" name="TextBox 59">
                <a:extLst>
                  <a:ext uri="{FF2B5EF4-FFF2-40B4-BE49-F238E27FC236}">
                    <a16:creationId xmlns:a16="http://schemas.microsoft.com/office/drawing/2014/main" id="{1B7BABC1-1176-EF05-A832-3A11CA585667}"/>
                  </a:ext>
                </a:extLst>
              </p:cNvPr>
              <p:cNvSpPr txBox="1"/>
              <p:nvPr/>
            </p:nvSpPr>
            <p:spPr>
              <a:xfrm>
                <a:off x="971775" y="2402209"/>
                <a:ext cx="1371085"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200" b="1" i="0" u="none" strike="noStrike" kern="1200" cap="none" spc="0" normalizeH="0" baseline="0" noProof="0" err="1">
                    <a:ln>
                      <a:noFill/>
                    </a:ln>
                    <a:solidFill>
                      <a:srgbClr val="3F3F3F"/>
                    </a:solidFill>
                    <a:effectLst/>
                    <a:uLnTx/>
                    <a:uFillTx/>
                    <a:latin typeface="CVS Health Sans"/>
                    <a:ea typeface="+mn-ea"/>
                    <a:cs typeface="+mn-cs"/>
                  </a:rPr>
                  <a:t>HAProxy</a:t>
                </a: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61" name="Arrow: Chevron 60">
                <a:extLst>
                  <a:ext uri="{FF2B5EF4-FFF2-40B4-BE49-F238E27FC236}">
                    <a16:creationId xmlns:a16="http://schemas.microsoft.com/office/drawing/2014/main" id="{2FE65AB7-AA2A-0A06-FCB9-318E04CC2AF5}"/>
                  </a:ext>
                </a:extLst>
              </p:cNvPr>
              <p:cNvSpPr/>
              <p:nvPr/>
            </p:nvSpPr>
            <p:spPr bwMode="gray">
              <a:xfrm>
                <a:off x="847493" y="2462628"/>
                <a:ext cx="108310" cy="156161"/>
              </a:xfrm>
              <a:prstGeom prst="chevron">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defTabSz="914126"/>
                <a:endParaRPr lang="en-US" sz="1200" b="1">
                  <a:solidFill>
                    <a:prstClr val="white"/>
                  </a:solidFill>
                  <a:latin typeface="CVS Health Sans"/>
                </a:endParaRPr>
              </a:p>
            </p:txBody>
          </p:sp>
        </p:grpSp>
        <p:sp>
          <p:nvSpPr>
            <p:cNvPr id="71" name="TextBox 70">
              <a:extLst>
                <a:ext uri="{FF2B5EF4-FFF2-40B4-BE49-F238E27FC236}">
                  <a16:creationId xmlns:a16="http://schemas.microsoft.com/office/drawing/2014/main" id="{698747E9-3FFF-71E1-3331-D18CC9543F6C}"/>
                </a:ext>
              </a:extLst>
            </p:cNvPr>
            <p:cNvSpPr txBox="1"/>
            <p:nvPr/>
          </p:nvSpPr>
          <p:spPr>
            <a:xfrm>
              <a:off x="793703" y="4702722"/>
              <a:ext cx="5124161" cy="538609"/>
            </a:xfrm>
            <a:prstGeom prst="rect">
              <a:avLst/>
            </a:prstGeom>
            <a:noFill/>
          </p:spPr>
          <p:txBody>
            <a:bodyPr wrap="square">
              <a:spAutoFit/>
            </a:bodyPr>
            <a:lstStyle/>
            <a:p>
              <a:pPr marL="182880" indent="-182880" fontAlgn="ctr">
                <a:spcBef>
                  <a:spcPts val="600"/>
                </a:spcBef>
                <a:buFont typeface="Arial" panose="020B0604020202020204" pitchFamily="34" charset="0"/>
                <a:buChar char="•"/>
                <a:defRPr/>
              </a:pPr>
              <a:r>
                <a:rPr lang="en-US" sz="1200">
                  <a:solidFill>
                    <a:srgbClr val="3F3F3F"/>
                  </a:solidFill>
                  <a:latin typeface="CVS Health Sans"/>
                </a:rPr>
                <a:t>Supports SSL termination and </a:t>
              </a:r>
              <a:r>
                <a:rPr lang="en-US" sz="1200" err="1">
                  <a:solidFill>
                    <a:srgbClr val="3F3F3F"/>
                  </a:solidFill>
                  <a:latin typeface="CVS Health Sans"/>
                </a:rPr>
                <a:t>mTLS</a:t>
              </a:r>
              <a:r>
                <a:rPr lang="en-US" sz="1200">
                  <a:solidFill>
                    <a:srgbClr val="3F3F3F"/>
                  </a:solidFill>
                  <a:latin typeface="CVS Health Sans"/>
                </a:rPr>
                <a:t> client authentication.</a:t>
              </a:r>
            </a:p>
            <a:p>
              <a:pPr marL="182880" indent="-182880" fontAlgn="ctr">
                <a:spcBef>
                  <a:spcPts val="600"/>
                </a:spcBef>
                <a:buFont typeface="Arial" panose="020B0604020202020204" pitchFamily="34" charset="0"/>
                <a:buChar char="•"/>
                <a:defRPr/>
              </a:pPr>
              <a:r>
                <a:rPr lang="en-US" sz="1200">
                  <a:solidFill>
                    <a:srgbClr val="3F3F3F"/>
                  </a:solidFill>
                  <a:latin typeface="CVS Health Sans"/>
                </a:rPr>
                <a:t>Useful for high-performance environments and TCP-level proxying.</a:t>
              </a:r>
            </a:p>
          </p:txBody>
        </p:sp>
      </p:grpSp>
      <p:grpSp>
        <p:nvGrpSpPr>
          <p:cNvPr id="8" name="Group 7">
            <a:extLst>
              <a:ext uri="{FF2B5EF4-FFF2-40B4-BE49-F238E27FC236}">
                <a16:creationId xmlns:a16="http://schemas.microsoft.com/office/drawing/2014/main" id="{3DE238AD-9F4F-3DE7-A176-2EAD433B6D62}"/>
              </a:ext>
            </a:extLst>
          </p:cNvPr>
          <p:cNvGrpSpPr/>
          <p:nvPr/>
        </p:nvGrpSpPr>
        <p:grpSpPr>
          <a:xfrm>
            <a:off x="6516089" y="2625704"/>
            <a:ext cx="4555323" cy="840409"/>
            <a:chOff x="6516089" y="2599367"/>
            <a:chExt cx="4555323" cy="840409"/>
          </a:xfrm>
        </p:grpSpPr>
        <p:grpSp>
          <p:nvGrpSpPr>
            <p:cNvPr id="65" name="Group 64">
              <a:extLst>
                <a:ext uri="{FF2B5EF4-FFF2-40B4-BE49-F238E27FC236}">
                  <a16:creationId xmlns:a16="http://schemas.microsoft.com/office/drawing/2014/main" id="{6AC8AC60-A90F-3563-FD87-D7922D50F568}"/>
                </a:ext>
              </a:extLst>
            </p:cNvPr>
            <p:cNvGrpSpPr/>
            <p:nvPr/>
          </p:nvGrpSpPr>
          <p:grpSpPr>
            <a:xfrm>
              <a:off x="6516089" y="2599367"/>
              <a:ext cx="2801943" cy="276999"/>
              <a:chOff x="847493" y="2402209"/>
              <a:chExt cx="2801943" cy="276999"/>
            </a:xfrm>
          </p:grpSpPr>
          <p:sp>
            <p:nvSpPr>
              <p:cNvPr id="66" name="TextBox 65">
                <a:extLst>
                  <a:ext uri="{FF2B5EF4-FFF2-40B4-BE49-F238E27FC236}">
                    <a16:creationId xmlns:a16="http://schemas.microsoft.com/office/drawing/2014/main" id="{84341478-2685-AB71-8681-4F04E5F25161}"/>
                  </a:ext>
                </a:extLst>
              </p:cNvPr>
              <p:cNvSpPr txBox="1"/>
              <p:nvPr/>
            </p:nvSpPr>
            <p:spPr>
              <a:xfrm>
                <a:off x="971775" y="2402209"/>
                <a:ext cx="267766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200" b="1" i="0" u="none" strike="noStrike" kern="1200" cap="none" spc="0" normalizeH="0" baseline="0" noProof="0">
                    <a:ln>
                      <a:noFill/>
                    </a:ln>
                    <a:solidFill>
                      <a:srgbClr val="3F3F3F"/>
                    </a:solidFill>
                    <a:effectLst/>
                    <a:uLnTx/>
                    <a:uFillTx/>
                    <a:latin typeface="CVS Health Sans"/>
                    <a:ea typeface="+mn-ea"/>
                    <a:cs typeface="+mn-cs"/>
                  </a:rPr>
                  <a:t>Envoy Proxy</a:t>
                </a:r>
              </a:p>
            </p:txBody>
          </p:sp>
          <p:sp>
            <p:nvSpPr>
              <p:cNvPr id="67" name="Arrow: Chevron 66">
                <a:extLst>
                  <a:ext uri="{FF2B5EF4-FFF2-40B4-BE49-F238E27FC236}">
                    <a16:creationId xmlns:a16="http://schemas.microsoft.com/office/drawing/2014/main" id="{488765C2-CFB7-1540-FEDA-909370A3F0D5}"/>
                  </a:ext>
                </a:extLst>
              </p:cNvPr>
              <p:cNvSpPr/>
              <p:nvPr/>
            </p:nvSpPr>
            <p:spPr bwMode="gray">
              <a:xfrm>
                <a:off x="847493" y="2462628"/>
                <a:ext cx="108310" cy="156161"/>
              </a:xfrm>
              <a:prstGeom prst="chevron">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defTabSz="914126"/>
                <a:endParaRPr lang="en-US" sz="1200" b="1">
                  <a:solidFill>
                    <a:prstClr val="white"/>
                  </a:solidFill>
                  <a:latin typeface="CVS Health Sans"/>
                </a:endParaRPr>
              </a:p>
            </p:txBody>
          </p:sp>
        </p:grpSp>
        <p:sp>
          <p:nvSpPr>
            <p:cNvPr id="72" name="TextBox 71">
              <a:extLst>
                <a:ext uri="{FF2B5EF4-FFF2-40B4-BE49-F238E27FC236}">
                  <a16:creationId xmlns:a16="http://schemas.microsoft.com/office/drawing/2014/main" id="{3B37B37D-FFFC-A133-0E5A-7BE08337964B}"/>
                </a:ext>
              </a:extLst>
            </p:cNvPr>
            <p:cNvSpPr txBox="1"/>
            <p:nvPr/>
          </p:nvSpPr>
          <p:spPr>
            <a:xfrm>
              <a:off x="6516089" y="2901167"/>
              <a:ext cx="4555323" cy="538609"/>
            </a:xfrm>
            <a:prstGeom prst="rect">
              <a:avLst/>
            </a:prstGeom>
            <a:noFill/>
          </p:spPr>
          <p:txBody>
            <a:bodyPr wrap="square">
              <a:spAutoFit/>
            </a:bodyPr>
            <a:lstStyle/>
            <a:p>
              <a:pPr marL="182880" indent="-182880" fontAlgn="ctr">
                <a:spcBef>
                  <a:spcPts val="600"/>
                </a:spcBef>
                <a:buFont typeface="Arial" panose="020B0604020202020204" pitchFamily="34" charset="0"/>
                <a:buChar char="•"/>
                <a:defRPr/>
              </a:pPr>
              <a:r>
                <a:rPr lang="en-US" sz="1200">
                  <a:solidFill>
                    <a:srgbClr val="3F3F3F"/>
                  </a:solidFill>
                  <a:latin typeface="CVS Health Sans"/>
                </a:rPr>
                <a:t>Advanced service proxy with native </a:t>
              </a:r>
              <a:r>
                <a:rPr lang="en-US" sz="1200" err="1">
                  <a:solidFill>
                    <a:srgbClr val="3F3F3F"/>
                  </a:solidFill>
                  <a:latin typeface="CVS Health Sans"/>
                </a:rPr>
                <a:t>mTLS</a:t>
              </a:r>
              <a:r>
                <a:rPr lang="en-US" sz="1200">
                  <a:solidFill>
                    <a:srgbClr val="3F3F3F"/>
                  </a:solidFill>
                  <a:latin typeface="CVS Health Sans"/>
                </a:rPr>
                <a:t> support.</a:t>
              </a:r>
            </a:p>
            <a:p>
              <a:pPr marL="182880" indent="-182880" fontAlgn="ctr">
                <a:spcBef>
                  <a:spcPts val="600"/>
                </a:spcBef>
                <a:buFont typeface="Arial" panose="020B0604020202020204" pitchFamily="34" charset="0"/>
                <a:buChar char="•"/>
                <a:defRPr/>
              </a:pPr>
              <a:r>
                <a:rPr lang="en-US" sz="1200">
                  <a:solidFill>
                    <a:srgbClr val="3F3F3F"/>
                  </a:solidFill>
                  <a:latin typeface="CVS Health Sans"/>
                </a:rPr>
                <a:t>Commonly used in service mesh architectures (e.g., Istio).</a:t>
              </a:r>
            </a:p>
          </p:txBody>
        </p:sp>
      </p:grpSp>
      <p:grpSp>
        <p:nvGrpSpPr>
          <p:cNvPr id="3" name="Group 2">
            <a:extLst>
              <a:ext uri="{FF2B5EF4-FFF2-40B4-BE49-F238E27FC236}">
                <a16:creationId xmlns:a16="http://schemas.microsoft.com/office/drawing/2014/main" id="{A908AD82-FFA8-6DDA-4142-E3BC76906CEB}"/>
              </a:ext>
            </a:extLst>
          </p:cNvPr>
          <p:cNvGrpSpPr/>
          <p:nvPr/>
        </p:nvGrpSpPr>
        <p:grpSpPr>
          <a:xfrm>
            <a:off x="6516089" y="3734112"/>
            <a:ext cx="4700961" cy="1025074"/>
            <a:chOff x="6516089" y="3720944"/>
            <a:chExt cx="4700961" cy="1025074"/>
          </a:xfrm>
        </p:grpSpPr>
        <p:grpSp>
          <p:nvGrpSpPr>
            <p:cNvPr id="62" name="Group 61">
              <a:extLst>
                <a:ext uri="{FF2B5EF4-FFF2-40B4-BE49-F238E27FC236}">
                  <a16:creationId xmlns:a16="http://schemas.microsoft.com/office/drawing/2014/main" id="{84D6E7BE-721E-3EC1-3C4F-0B80DE48FAD7}"/>
                </a:ext>
              </a:extLst>
            </p:cNvPr>
            <p:cNvGrpSpPr/>
            <p:nvPr/>
          </p:nvGrpSpPr>
          <p:grpSpPr>
            <a:xfrm>
              <a:off x="6516089" y="3720944"/>
              <a:ext cx="2801943" cy="276999"/>
              <a:chOff x="847493" y="2402209"/>
              <a:chExt cx="2801943" cy="276999"/>
            </a:xfrm>
          </p:grpSpPr>
          <p:sp>
            <p:nvSpPr>
              <p:cNvPr id="63" name="TextBox 62">
                <a:extLst>
                  <a:ext uri="{FF2B5EF4-FFF2-40B4-BE49-F238E27FC236}">
                    <a16:creationId xmlns:a16="http://schemas.microsoft.com/office/drawing/2014/main" id="{AB1BEEBF-D9C3-787D-777B-D0A8864CF8E0}"/>
                  </a:ext>
                </a:extLst>
              </p:cNvPr>
              <p:cNvSpPr txBox="1"/>
              <p:nvPr/>
            </p:nvSpPr>
            <p:spPr>
              <a:xfrm>
                <a:off x="971775" y="2402209"/>
                <a:ext cx="267766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200" b="1" i="0" u="none" strike="noStrike" kern="1200" cap="none" spc="0" normalizeH="0" baseline="0" noProof="0">
                    <a:ln>
                      <a:noFill/>
                    </a:ln>
                    <a:solidFill>
                      <a:srgbClr val="3F3F3F"/>
                    </a:solidFill>
                    <a:effectLst/>
                    <a:uLnTx/>
                    <a:uFillTx/>
                    <a:latin typeface="CVS Health Sans"/>
                    <a:ea typeface="+mn-ea"/>
                    <a:cs typeface="+mn-cs"/>
                  </a:rPr>
                  <a:t>multi-</a:t>
                </a:r>
                <a:r>
                  <a:rPr kumimoji="0" lang="en-US" sz="1200" b="1" i="0" u="none" strike="noStrike" kern="1200" cap="none" spc="0" normalizeH="0" baseline="0" noProof="0" err="1">
                    <a:ln>
                      <a:noFill/>
                    </a:ln>
                    <a:solidFill>
                      <a:srgbClr val="3F3F3F"/>
                    </a:solidFill>
                    <a:effectLst/>
                    <a:uLnTx/>
                    <a:uFillTx/>
                    <a:latin typeface="CVS Health Sans"/>
                    <a:ea typeface="+mn-ea"/>
                    <a:cs typeface="+mn-cs"/>
                  </a:rPr>
                  <a:t>mtls</a:t>
                </a:r>
                <a:r>
                  <a:rPr kumimoji="0" lang="en-US" sz="1200" b="1" i="0" u="none" strike="noStrike" kern="1200" cap="none" spc="0" normalizeH="0" baseline="0" noProof="0">
                    <a:ln>
                      <a:noFill/>
                    </a:ln>
                    <a:solidFill>
                      <a:srgbClr val="3F3F3F"/>
                    </a:solidFill>
                    <a:effectLst/>
                    <a:uLnTx/>
                    <a:uFillTx/>
                    <a:latin typeface="CVS Health Sans"/>
                    <a:ea typeface="+mn-ea"/>
                    <a:cs typeface="+mn-cs"/>
                  </a:rPr>
                  <a:t>-proxy (Open Source)</a:t>
                </a:r>
              </a:p>
            </p:txBody>
          </p:sp>
          <p:sp>
            <p:nvSpPr>
              <p:cNvPr id="64" name="Arrow: Chevron 63">
                <a:extLst>
                  <a:ext uri="{FF2B5EF4-FFF2-40B4-BE49-F238E27FC236}">
                    <a16:creationId xmlns:a16="http://schemas.microsoft.com/office/drawing/2014/main" id="{0319AA04-59E8-E435-C36C-7BC8B3F7E73B}"/>
                  </a:ext>
                </a:extLst>
              </p:cNvPr>
              <p:cNvSpPr/>
              <p:nvPr/>
            </p:nvSpPr>
            <p:spPr bwMode="gray">
              <a:xfrm>
                <a:off x="847493" y="2462628"/>
                <a:ext cx="108310" cy="156161"/>
              </a:xfrm>
              <a:prstGeom prst="chevron">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defTabSz="914126"/>
                <a:endParaRPr lang="en-US" sz="1200" b="1">
                  <a:solidFill>
                    <a:prstClr val="white"/>
                  </a:solidFill>
                  <a:latin typeface="CVS Health Sans"/>
                </a:endParaRPr>
              </a:p>
            </p:txBody>
          </p:sp>
        </p:grpSp>
        <p:sp>
          <p:nvSpPr>
            <p:cNvPr id="73" name="TextBox 72">
              <a:extLst>
                <a:ext uri="{FF2B5EF4-FFF2-40B4-BE49-F238E27FC236}">
                  <a16:creationId xmlns:a16="http://schemas.microsoft.com/office/drawing/2014/main" id="{20F8E0F5-6554-0CFB-80AA-FAC56AD15B24}"/>
                </a:ext>
              </a:extLst>
            </p:cNvPr>
            <p:cNvSpPr txBox="1"/>
            <p:nvPr/>
          </p:nvSpPr>
          <p:spPr>
            <a:xfrm>
              <a:off x="6516089" y="4022743"/>
              <a:ext cx="4700961" cy="723275"/>
            </a:xfrm>
            <a:prstGeom prst="rect">
              <a:avLst/>
            </a:prstGeom>
            <a:noFill/>
          </p:spPr>
          <p:txBody>
            <a:bodyPr wrap="square">
              <a:spAutoFit/>
            </a:bodyPr>
            <a:lstStyle/>
            <a:p>
              <a:pPr marL="182880" indent="-182880" fontAlgn="ctr">
                <a:spcBef>
                  <a:spcPts val="600"/>
                </a:spcBef>
                <a:buFont typeface="Arial" panose="020B0604020202020204" pitchFamily="34" charset="0"/>
                <a:buChar char="•"/>
                <a:defRPr/>
              </a:pPr>
              <a:r>
                <a:rPr lang="en-US" sz="1200">
                  <a:solidFill>
                    <a:srgbClr val="3F3F3F"/>
                  </a:solidFill>
                  <a:latin typeface="CVS Health Sans"/>
                </a:rPr>
                <a:t>A Go-based multi-tenant </a:t>
              </a:r>
              <a:r>
                <a:rPr lang="en-US" sz="1200" err="1">
                  <a:solidFill>
                    <a:srgbClr val="3F3F3F"/>
                  </a:solidFill>
                  <a:latin typeface="CVS Health Sans"/>
                </a:rPr>
                <a:t>mTLS</a:t>
              </a:r>
              <a:r>
                <a:rPr lang="en-US" sz="1200">
                  <a:solidFill>
                    <a:srgbClr val="3F3F3F"/>
                  </a:solidFill>
                  <a:latin typeface="CVS Health Sans"/>
                </a:rPr>
                <a:t> proxy that handles dynamic certificate management and tenant isolation.</a:t>
              </a:r>
            </a:p>
            <a:p>
              <a:pPr marL="182880" marR="0" lvl="1" indent="-182880" defTabSz="457200">
                <a:spcBef>
                  <a:spcPts val="600"/>
                </a:spcBef>
                <a:buClr>
                  <a:srgbClr val="3F3F3F"/>
                </a:buClr>
                <a:buSzPct val="100000"/>
                <a:buFont typeface="Arial" panose="020B0604020202020204" pitchFamily="34" charset="0"/>
                <a:buChar char="•"/>
                <a:tabLst>
                  <a:tab pos="914400" algn="l"/>
                </a:tabLst>
                <a:defRPr/>
              </a:pPr>
              <a:r>
                <a:rPr lang="en-US" sz="1200">
                  <a:solidFill>
                    <a:srgbClr val="00B0F0"/>
                  </a:solidFill>
                  <a:latin typeface="CVS Health Sans"/>
                  <a:hlinkClick r:id="rId3">
                    <a:extLst>
                      <a:ext uri="{A12FA001-AC4F-418D-AE19-62706E023703}">
                        <ahyp:hlinkClr xmlns:ahyp="http://schemas.microsoft.com/office/drawing/2018/hyperlinkcolor" val="tx"/>
                      </a:ext>
                    </a:extLst>
                  </a:hlinkClick>
                </a:rPr>
                <a:t>GitHub Project</a:t>
              </a:r>
              <a:r>
                <a:rPr lang="en-US" sz="1200">
                  <a:solidFill>
                    <a:srgbClr val="00B0F0"/>
                  </a:solidFill>
                  <a:latin typeface="CVS Health Sans"/>
                </a:rPr>
                <a:t> </a:t>
              </a:r>
              <a:r>
                <a:rPr lang="en-US" sz="1200">
                  <a:solidFill>
                    <a:srgbClr val="00B0F0"/>
                  </a:solidFill>
                  <a:latin typeface="CVS Health Sans"/>
                  <a:hlinkClick r:id="rId3">
                    <a:extLst>
                      <a:ext uri="{A12FA001-AC4F-418D-AE19-62706E023703}">
                        <ahyp:hlinkClr xmlns:ahyp="http://schemas.microsoft.com/office/drawing/2018/hyperlinkcolor" val="tx"/>
                      </a:ext>
                    </a:extLst>
                  </a:hlinkClick>
                </a:rPr>
                <a:t>[github.com]</a:t>
              </a:r>
              <a:endParaRPr lang="en-US" sz="1200">
                <a:solidFill>
                  <a:srgbClr val="00B0F0"/>
                </a:solidFill>
                <a:latin typeface="CVS Health Sans"/>
              </a:endParaRPr>
            </a:p>
          </p:txBody>
        </p:sp>
      </p:grpSp>
      <p:grpSp>
        <p:nvGrpSpPr>
          <p:cNvPr id="11" name="Group 10">
            <a:extLst>
              <a:ext uri="{FF2B5EF4-FFF2-40B4-BE49-F238E27FC236}">
                <a16:creationId xmlns:a16="http://schemas.microsoft.com/office/drawing/2014/main" id="{F906382E-AF6D-4A7A-FE86-67C535A06CD8}"/>
              </a:ext>
            </a:extLst>
          </p:cNvPr>
          <p:cNvGrpSpPr/>
          <p:nvPr/>
        </p:nvGrpSpPr>
        <p:grpSpPr>
          <a:xfrm>
            <a:off x="6516089" y="5027185"/>
            <a:ext cx="3614029" cy="603294"/>
            <a:chOff x="6516089" y="4873677"/>
            <a:chExt cx="3614029" cy="603294"/>
          </a:xfrm>
        </p:grpSpPr>
        <p:grpSp>
          <p:nvGrpSpPr>
            <p:cNvPr id="68" name="Group 67">
              <a:extLst>
                <a:ext uri="{FF2B5EF4-FFF2-40B4-BE49-F238E27FC236}">
                  <a16:creationId xmlns:a16="http://schemas.microsoft.com/office/drawing/2014/main" id="{8BCB0553-79F5-D73F-51EC-049EE6D70911}"/>
                </a:ext>
              </a:extLst>
            </p:cNvPr>
            <p:cNvGrpSpPr/>
            <p:nvPr/>
          </p:nvGrpSpPr>
          <p:grpSpPr>
            <a:xfrm>
              <a:off x="6516089" y="4873677"/>
              <a:ext cx="2801943" cy="276999"/>
              <a:chOff x="847493" y="2402209"/>
              <a:chExt cx="2801943" cy="276999"/>
            </a:xfrm>
          </p:grpSpPr>
          <p:sp>
            <p:nvSpPr>
              <p:cNvPr id="69" name="TextBox 68">
                <a:extLst>
                  <a:ext uri="{FF2B5EF4-FFF2-40B4-BE49-F238E27FC236}">
                    <a16:creationId xmlns:a16="http://schemas.microsoft.com/office/drawing/2014/main" id="{1470FC67-D553-A4F5-2E9C-0BCE1C63D553}"/>
                  </a:ext>
                </a:extLst>
              </p:cNvPr>
              <p:cNvSpPr txBox="1"/>
              <p:nvPr/>
            </p:nvSpPr>
            <p:spPr>
              <a:xfrm>
                <a:off x="971775" y="2402209"/>
                <a:ext cx="2677661" cy="2769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200" b="1" i="0" u="none" strike="noStrike" kern="1200" cap="none" spc="0" normalizeH="0" baseline="0" noProof="0">
                    <a:ln>
                      <a:noFill/>
                    </a:ln>
                    <a:solidFill>
                      <a:srgbClr val="3F3F3F"/>
                    </a:solidFill>
                    <a:effectLst/>
                    <a:uLnTx/>
                    <a:uFillTx/>
                    <a:latin typeface="CVS Health Sans"/>
                    <a:ea typeface="+mn-ea"/>
                    <a:cs typeface="+mn-cs"/>
                  </a:rPr>
                  <a:t>Apache HTTP Server</a:t>
                </a:r>
              </a:p>
            </p:txBody>
          </p:sp>
          <p:sp>
            <p:nvSpPr>
              <p:cNvPr id="70" name="Arrow: Chevron 69">
                <a:extLst>
                  <a:ext uri="{FF2B5EF4-FFF2-40B4-BE49-F238E27FC236}">
                    <a16:creationId xmlns:a16="http://schemas.microsoft.com/office/drawing/2014/main" id="{A3DE3ACE-5691-60E9-6349-AC7F688EFDF4}"/>
                  </a:ext>
                </a:extLst>
              </p:cNvPr>
              <p:cNvSpPr/>
              <p:nvPr/>
            </p:nvSpPr>
            <p:spPr bwMode="gray">
              <a:xfrm>
                <a:off x="847493" y="2462628"/>
                <a:ext cx="108310" cy="156161"/>
              </a:xfrm>
              <a:prstGeom prst="chevron">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defTabSz="914126"/>
                <a:endParaRPr lang="en-US" sz="1200" b="1">
                  <a:solidFill>
                    <a:prstClr val="white"/>
                  </a:solidFill>
                  <a:latin typeface="CVS Health Sans"/>
                </a:endParaRPr>
              </a:p>
            </p:txBody>
          </p:sp>
        </p:grpSp>
        <p:sp>
          <p:nvSpPr>
            <p:cNvPr id="74" name="TextBox 73">
              <a:extLst>
                <a:ext uri="{FF2B5EF4-FFF2-40B4-BE49-F238E27FC236}">
                  <a16:creationId xmlns:a16="http://schemas.microsoft.com/office/drawing/2014/main" id="{139CAF30-90AC-3C35-BD5D-85AD845F48DB}"/>
                </a:ext>
              </a:extLst>
            </p:cNvPr>
            <p:cNvSpPr txBox="1"/>
            <p:nvPr/>
          </p:nvSpPr>
          <p:spPr>
            <a:xfrm>
              <a:off x="6516089" y="5199972"/>
              <a:ext cx="3614029" cy="276999"/>
            </a:xfrm>
            <a:prstGeom prst="rect">
              <a:avLst/>
            </a:prstGeom>
            <a:noFill/>
          </p:spPr>
          <p:txBody>
            <a:bodyPr wrap="square">
              <a:spAutoFit/>
            </a:bodyPr>
            <a:lstStyle/>
            <a:p>
              <a:pPr marL="182880" indent="-182880" fontAlgn="ctr">
                <a:spcBef>
                  <a:spcPts val="600"/>
                </a:spcBef>
                <a:buFont typeface="Arial" panose="020B0604020202020204" pitchFamily="34" charset="0"/>
                <a:buChar char="•"/>
                <a:defRPr/>
              </a:pPr>
              <a:r>
                <a:rPr lang="en-US" sz="1200">
                  <a:solidFill>
                    <a:srgbClr val="3F3F3F"/>
                  </a:solidFill>
                  <a:latin typeface="CVS Health Sans"/>
                </a:rPr>
                <a:t>Can be configured for </a:t>
              </a:r>
              <a:r>
                <a:rPr lang="en-US" sz="1200" err="1">
                  <a:solidFill>
                    <a:srgbClr val="3F3F3F"/>
                  </a:solidFill>
                  <a:latin typeface="CVS Health Sans"/>
                </a:rPr>
                <a:t>mTLS</a:t>
              </a:r>
              <a:r>
                <a:rPr lang="en-US" sz="1200">
                  <a:solidFill>
                    <a:srgbClr val="3F3F3F"/>
                  </a:solidFill>
                  <a:latin typeface="CVS Health Sans"/>
                </a:rPr>
                <a:t> using </a:t>
              </a:r>
              <a:r>
                <a:rPr lang="en-US" sz="1200" err="1">
                  <a:solidFill>
                    <a:srgbClr val="3F3F3F"/>
                  </a:solidFill>
                  <a:latin typeface="CVS Health Sans"/>
                </a:rPr>
                <a:t>mod_ssl</a:t>
              </a:r>
              <a:r>
                <a:rPr lang="en-US" sz="1200">
                  <a:solidFill>
                    <a:srgbClr val="3F3F3F"/>
                  </a:solidFill>
                  <a:latin typeface="CVS Health Sans"/>
                </a:rPr>
                <a:t>.</a:t>
              </a:r>
            </a:p>
          </p:txBody>
        </p:sp>
      </p:grpSp>
      <p:sp>
        <p:nvSpPr>
          <p:cNvPr id="19" name="TextBox 18">
            <a:extLst>
              <a:ext uri="{FF2B5EF4-FFF2-40B4-BE49-F238E27FC236}">
                <a16:creationId xmlns:a16="http://schemas.microsoft.com/office/drawing/2014/main" id="{988B9331-784C-E37B-2FF9-C263DE3D34A2}"/>
              </a:ext>
            </a:extLst>
          </p:cNvPr>
          <p:cNvSpPr txBox="1"/>
          <p:nvPr/>
        </p:nvSpPr>
        <p:spPr>
          <a:xfrm>
            <a:off x="574675" y="1770839"/>
            <a:ext cx="8992362" cy="184666"/>
          </a:xfrm>
          <a:prstGeom prst="rect">
            <a:avLst/>
          </a:prstGeom>
          <a:noFill/>
        </p:spPr>
        <p:txBody>
          <a:bodyPr wrap="square" lIns="0" tIns="0" rIns="0" bIns="0">
            <a:spAutoFit/>
          </a:bodyPr>
          <a:lstStyle/>
          <a:p>
            <a:pPr marL="0" marR="0">
              <a:spcAft>
                <a:spcPts val="200"/>
              </a:spcAft>
              <a:buNone/>
            </a:pPr>
            <a:r>
              <a:rPr lang="en-US" sz="1200" b="1" dirty="0">
                <a:solidFill>
                  <a:srgbClr val="3F3F3F"/>
                </a:solidFill>
              </a:rPr>
              <a:t>Opensource options examined to support </a:t>
            </a:r>
            <a:r>
              <a:rPr lang="en-US" sz="1200" b="1" dirty="0" err="1">
                <a:solidFill>
                  <a:srgbClr val="3F3F3F"/>
                </a:solidFill>
              </a:rPr>
              <a:t>mTLS</a:t>
            </a:r>
            <a:r>
              <a:rPr lang="en-US" sz="1200" b="1" dirty="0">
                <a:solidFill>
                  <a:srgbClr val="3F3F3F"/>
                </a:solidFill>
              </a:rPr>
              <a:t> where both client and server authenticate using certificates:</a:t>
            </a:r>
          </a:p>
        </p:txBody>
      </p:sp>
      <p:sp>
        <p:nvSpPr>
          <p:cNvPr id="20" name="Title 2">
            <a:extLst>
              <a:ext uri="{FF2B5EF4-FFF2-40B4-BE49-F238E27FC236}">
                <a16:creationId xmlns:a16="http://schemas.microsoft.com/office/drawing/2014/main" id="{7BF13F91-B08D-33BF-502F-72445AB8FB39}"/>
              </a:ext>
            </a:extLst>
          </p:cNvPr>
          <p:cNvSpPr>
            <a:spLocks noGrp="1"/>
          </p:cNvSpPr>
          <p:nvPr>
            <p:ph type="title"/>
          </p:nvPr>
        </p:nvSpPr>
        <p:spPr>
          <a:xfrm>
            <a:off x="566928" y="685800"/>
            <a:ext cx="9666001" cy="712800"/>
          </a:xfrm>
        </p:spPr>
        <p:txBody>
          <a:bodyPr lIns="0" tIns="0" rIns="0" bIns="0"/>
          <a:lstStyle/>
          <a:p>
            <a:r>
              <a:rPr lang="en-US" b="1" dirty="0">
                <a:solidFill>
                  <a:schemeClr val="bg1"/>
                </a:solidFill>
              </a:rPr>
              <a:t>Application Proxy Solutions Supporting</a:t>
            </a:r>
            <a:br>
              <a:rPr lang="en-US" b="1" dirty="0">
                <a:solidFill>
                  <a:schemeClr val="bg1"/>
                </a:solidFill>
              </a:rPr>
            </a:br>
            <a:r>
              <a:rPr lang="en-US" b="1" dirty="0">
                <a:solidFill>
                  <a:schemeClr val="bg1"/>
                </a:solidFill>
              </a:rPr>
              <a:t>Client-Side </a:t>
            </a:r>
            <a:r>
              <a:rPr lang="en-US" b="1" dirty="0" err="1">
                <a:solidFill>
                  <a:schemeClr val="bg1"/>
                </a:solidFill>
              </a:rPr>
              <a:t>mTLS</a:t>
            </a:r>
            <a:r>
              <a:rPr lang="en-US" b="1" dirty="0">
                <a:solidFill>
                  <a:schemeClr val="bg1"/>
                </a:solidFill>
              </a:rPr>
              <a:t> Authentication</a:t>
            </a:r>
          </a:p>
        </p:txBody>
      </p:sp>
    </p:spTree>
    <p:extLst>
      <p:ext uri="{BB962C8B-B14F-4D97-AF65-F5344CB8AC3E}">
        <p14:creationId xmlns:p14="http://schemas.microsoft.com/office/powerpoint/2010/main" val="101877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1830F-6858-C73B-2FCB-E9131EF4A85F}"/>
            </a:ext>
          </a:extLst>
        </p:cNvPr>
        <p:cNvGrpSpPr/>
        <p:nvPr/>
      </p:nvGrpSpPr>
      <p:grpSpPr>
        <a:xfrm>
          <a:off x="0" y="0"/>
          <a:ext cx="0" cy="0"/>
          <a:chOff x="0" y="0"/>
          <a:chExt cx="0" cy="0"/>
        </a:xfrm>
      </p:grpSpPr>
      <p:sp>
        <p:nvSpPr>
          <p:cNvPr id="13" name="Rectangle: Top Corners Rounded 12">
            <a:extLst>
              <a:ext uri="{FF2B5EF4-FFF2-40B4-BE49-F238E27FC236}">
                <a16:creationId xmlns:a16="http://schemas.microsoft.com/office/drawing/2014/main" id="{52A41B7F-B1BA-E5BD-566B-9DC162958DBF}"/>
              </a:ext>
            </a:extLst>
          </p:cNvPr>
          <p:cNvSpPr/>
          <p:nvPr/>
        </p:nvSpPr>
        <p:spPr bwMode="gray">
          <a:xfrm>
            <a:off x="574675" y="1752600"/>
            <a:ext cx="11047222" cy="495600"/>
          </a:xfrm>
          <a:prstGeom prst="round2Same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6" name="Title 5">
            <a:extLst>
              <a:ext uri="{FF2B5EF4-FFF2-40B4-BE49-F238E27FC236}">
                <a16:creationId xmlns:a16="http://schemas.microsoft.com/office/drawing/2014/main" id="{E6F47C97-4E13-9BA1-8BA6-C8BD4D04CA98}"/>
              </a:ext>
            </a:extLst>
          </p:cNvPr>
          <p:cNvSpPr>
            <a:spLocks noGrp="1"/>
          </p:cNvSpPr>
          <p:nvPr>
            <p:ph type="title"/>
          </p:nvPr>
        </p:nvSpPr>
        <p:spPr/>
        <p:txBody>
          <a:bodyPr/>
          <a:lstStyle/>
          <a:p>
            <a:endParaRPr lang="en-US"/>
          </a:p>
        </p:txBody>
      </p:sp>
      <p:sp>
        <p:nvSpPr>
          <p:cNvPr id="7" name="Rectangle: Top Corners Rounded 6">
            <a:extLst>
              <a:ext uri="{FF2B5EF4-FFF2-40B4-BE49-F238E27FC236}">
                <a16:creationId xmlns:a16="http://schemas.microsoft.com/office/drawing/2014/main" id="{787EEC06-575B-A487-CC2C-14F8D5967164}"/>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 name="Rectangle: Top Corners Rounded 7">
            <a:extLst>
              <a:ext uri="{FF2B5EF4-FFF2-40B4-BE49-F238E27FC236}">
                <a16:creationId xmlns:a16="http://schemas.microsoft.com/office/drawing/2014/main" id="{D1D569FA-E26A-2629-CC7B-E293FB172623}"/>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9" name="Title 2">
            <a:extLst>
              <a:ext uri="{FF2B5EF4-FFF2-40B4-BE49-F238E27FC236}">
                <a16:creationId xmlns:a16="http://schemas.microsoft.com/office/drawing/2014/main" id="{10ABD721-A9FA-6696-A694-6B68057AAE28}"/>
              </a:ext>
            </a:extLst>
          </p:cNvPr>
          <p:cNvSpPr txBox="1">
            <a:spLocks/>
          </p:cNvSpPr>
          <p:nvPr/>
        </p:nvSpPr>
        <p:spPr>
          <a:xfrm>
            <a:off x="566928" y="685800"/>
            <a:ext cx="9666001" cy="7128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0" i="0" kern="1200">
                <a:solidFill>
                  <a:schemeClr val="tx2"/>
                </a:solidFill>
                <a:latin typeface="CVS Health Sans" panose="020B0504020202020204" pitchFamily="34" charset="0"/>
                <a:ea typeface="+mj-ea"/>
                <a:cs typeface="+mj-cs"/>
              </a:defRPr>
            </a:lvl1pPr>
          </a:lstStyle>
          <a:p>
            <a:pPr>
              <a:buFontTx/>
            </a:pPr>
            <a:r>
              <a:rPr lang="en-US" b="1" dirty="0">
                <a:solidFill>
                  <a:schemeClr val="bg1"/>
                </a:solidFill>
              </a:rPr>
              <a:t>SSH/SFTP Proxy That Supports Password Authentication And With Password Authentication + SSH Key Forwarding</a:t>
            </a:r>
          </a:p>
        </p:txBody>
      </p:sp>
      <p:graphicFrame>
        <p:nvGraphicFramePr>
          <p:cNvPr id="11" name="Table 10">
            <a:extLst>
              <a:ext uri="{FF2B5EF4-FFF2-40B4-BE49-F238E27FC236}">
                <a16:creationId xmlns:a16="http://schemas.microsoft.com/office/drawing/2014/main" id="{C60C132A-167A-6006-3EB4-F8554FCD5B9C}"/>
              </a:ext>
            </a:extLst>
          </p:cNvPr>
          <p:cNvGraphicFramePr>
            <a:graphicFrameLocks noGrp="1"/>
          </p:cNvGraphicFramePr>
          <p:nvPr/>
        </p:nvGraphicFramePr>
        <p:xfrm>
          <a:off x="574675" y="1752600"/>
          <a:ext cx="11044238" cy="4031613"/>
        </p:xfrm>
        <a:graphic>
          <a:graphicData uri="http://schemas.openxmlformats.org/drawingml/2006/table">
            <a:tbl>
              <a:tblPr firstRow="1" firstCol="1" bandRow="1">
                <a:tableStyleId>{9F4BECD3-1946-49B8-A077-205F1168E22D}</a:tableStyleId>
              </a:tblPr>
              <a:tblGrid>
                <a:gridCol w="2392812">
                  <a:extLst>
                    <a:ext uri="{9D8B030D-6E8A-4147-A177-3AD203B41FA5}">
                      <a16:colId xmlns:a16="http://schemas.microsoft.com/office/drawing/2014/main" val="3446300001"/>
                    </a:ext>
                  </a:extLst>
                </a:gridCol>
                <a:gridCol w="1199071">
                  <a:extLst>
                    <a:ext uri="{9D8B030D-6E8A-4147-A177-3AD203B41FA5}">
                      <a16:colId xmlns:a16="http://schemas.microsoft.com/office/drawing/2014/main" val="2004263471"/>
                    </a:ext>
                  </a:extLst>
                </a:gridCol>
                <a:gridCol w="1544129">
                  <a:extLst>
                    <a:ext uri="{9D8B030D-6E8A-4147-A177-3AD203B41FA5}">
                      <a16:colId xmlns:a16="http://schemas.microsoft.com/office/drawing/2014/main" val="65985846"/>
                    </a:ext>
                  </a:extLst>
                </a:gridCol>
                <a:gridCol w="1449238">
                  <a:extLst>
                    <a:ext uri="{9D8B030D-6E8A-4147-A177-3AD203B41FA5}">
                      <a16:colId xmlns:a16="http://schemas.microsoft.com/office/drawing/2014/main" val="52942213"/>
                    </a:ext>
                  </a:extLst>
                </a:gridCol>
                <a:gridCol w="1371600">
                  <a:extLst>
                    <a:ext uri="{9D8B030D-6E8A-4147-A177-3AD203B41FA5}">
                      <a16:colId xmlns:a16="http://schemas.microsoft.com/office/drawing/2014/main" val="3737914657"/>
                    </a:ext>
                  </a:extLst>
                </a:gridCol>
                <a:gridCol w="1811547">
                  <a:extLst>
                    <a:ext uri="{9D8B030D-6E8A-4147-A177-3AD203B41FA5}">
                      <a16:colId xmlns:a16="http://schemas.microsoft.com/office/drawing/2014/main" val="1555596331"/>
                    </a:ext>
                  </a:extLst>
                </a:gridCol>
                <a:gridCol w="1275841">
                  <a:extLst>
                    <a:ext uri="{9D8B030D-6E8A-4147-A177-3AD203B41FA5}">
                      <a16:colId xmlns:a16="http://schemas.microsoft.com/office/drawing/2014/main" val="264402671"/>
                    </a:ext>
                  </a:extLst>
                </a:gridCol>
              </a:tblGrid>
              <a:tr h="491431">
                <a:tc>
                  <a:txBody>
                    <a:bodyPr/>
                    <a:lstStyle/>
                    <a:p>
                      <a:pPr marL="0" marR="0" algn="l">
                        <a:lnSpc>
                          <a:spcPct val="115000"/>
                        </a:lnSpc>
                        <a:buNone/>
                      </a:pPr>
                      <a:r>
                        <a:rPr lang="en-US" sz="900" kern="100">
                          <a:solidFill>
                            <a:schemeClr val="bg1"/>
                          </a:solidFill>
                          <a:effectLst/>
                        </a:rPr>
                        <a:t>Use Case</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41857" marR="41857" marT="9144" marB="9144" anchor="ctr">
                    <a:lnB w="12700" cap="flat" cmpd="sng" algn="ctr">
                      <a:noFill/>
                      <a:prstDash val="solid"/>
                      <a:round/>
                      <a:headEnd type="none" w="med" len="med"/>
                      <a:tailEnd type="none" w="med" len="med"/>
                    </a:lnB>
                  </a:tcPr>
                </a:tc>
                <a:tc>
                  <a:txBody>
                    <a:bodyPr/>
                    <a:lstStyle/>
                    <a:p>
                      <a:pPr marL="0" marR="0" algn="l">
                        <a:lnSpc>
                          <a:spcPct val="115000"/>
                        </a:lnSpc>
                        <a:buNone/>
                      </a:pPr>
                      <a:r>
                        <a:rPr lang="en-US" sz="900" kern="100">
                          <a:solidFill>
                            <a:schemeClr val="bg1"/>
                          </a:solidFill>
                          <a:effectLst/>
                        </a:rPr>
                        <a:t>Requirement</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41857" marR="41857" marT="9144" marB="9144" anchor="ctr">
                    <a:lnB w="12700" cap="flat" cmpd="sng" algn="ctr">
                      <a:noFill/>
                      <a:prstDash val="solid"/>
                      <a:round/>
                      <a:headEnd type="none" w="med" len="med"/>
                      <a:tailEnd type="none" w="med" len="med"/>
                    </a:lnB>
                  </a:tcPr>
                </a:tc>
                <a:tc>
                  <a:txBody>
                    <a:bodyPr/>
                    <a:lstStyle/>
                    <a:p>
                      <a:pPr marL="0" marR="0" algn="l">
                        <a:lnSpc>
                          <a:spcPct val="115000"/>
                        </a:lnSpc>
                        <a:buNone/>
                      </a:pPr>
                      <a:r>
                        <a:rPr lang="en-US" sz="900" kern="100">
                          <a:solidFill>
                            <a:schemeClr val="bg1"/>
                          </a:solidFill>
                          <a:effectLst/>
                        </a:rPr>
                        <a:t>Details / Considerations</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41857" marR="41857" marT="9144" marB="9144" anchor="ctr">
                    <a:lnB w="12700" cap="flat" cmpd="sng" algn="ctr">
                      <a:noFill/>
                      <a:prstDash val="solid"/>
                      <a:round/>
                      <a:headEnd type="none" w="med" len="med"/>
                      <a:tailEnd type="none" w="med" len="med"/>
                    </a:lnB>
                  </a:tcPr>
                </a:tc>
                <a:tc>
                  <a:txBody>
                    <a:bodyPr/>
                    <a:lstStyle/>
                    <a:p>
                      <a:pPr marL="0" marR="0" algn="l">
                        <a:lnSpc>
                          <a:spcPct val="115000"/>
                        </a:lnSpc>
                        <a:buNone/>
                      </a:pPr>
                      <a:r>
                        <a:rPr lang="en-US" sz="900" kern="100">
                          <a:solidFill>
                            <a:schemeClr val="bg1"/>
                          </a:solidFill>
                          <a:effectLst/>
                        </a:rPr>
                        <a:t>Product/Capability Needed</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41857" marR="41857" marT="9144" marB="9144" anchor="ctr">
                    <a:lnB w="12700" cap="flat" cmpd="sng" algn="ctr">
                      <a:noFill/>
                      <a:prstDash val="solid"/>
                      <a:round/>
                      <a:headEnd type="none" w="med" len="med"/>
                      <a:tailEnd type="none" w="med" len="med"/>
                    </a:lnB>
                  </a:tcPr>
                </a:tc>
                <a:tc>
                  <a:txBody>
                    <a:bodyPr/>
                    <a:lstStyle/>
                    <a:p>
                      <a:pPr marL="0" marR="0" algn="l">
                        <a:lnSpc>
                          <a:spcPct val="115000"/>
                        </a:lnSpc>
                        <a:buNone/>
                      </a:pPr>
                      <a:r>
                        <a:rPr lang="en-US" sz="900" kern="100">
                          <a:solidFill>
                            <a:schemeClr val="bg1"/>
                          </a:solidFill>
                          <a:effectLst/>
                        </a:rPr>
                        <a:t>Compliance &amp; Regulatory Notes</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41857" marR="41857" marT="9144" marB="9144" anchor="ctr">
                    <a:lnB w="12700" cap="flat" cmpd="sng" algn="ctr">
                      <a:noFill/>
                      <a:prstDash val="solid"/>
                      <a:round/>
                      <a:headEnd type="none" w="med" len="med"/>
                      <a:tailEnd type="none" w="med" len="med"/>
                    </a:lnB>
                  </a:tcPr>
                </a:tc>
                <a:tc>
                  <a:txBody>
                    <a:bodyPr/>
                    <a:lstStyle/>
                    <a:p>
                      <a:pPr marL="0" marR="0" algn="l">
                        <a:lnSpc>
                          <a:spcPct val="115000"/>
                        </a:lnSpc>
                        <a:buNone/>
                      </a:pPr>
                      <a:r>
                        <a:rPr lang="en-US" sz="900" kern="100">
                          <a:solidFill>
                            <a:schemeClr val="bg1"/>
                          </a:solidFill>
                          <a:effectLst/>
                        </a:rPr>
                        <a:t>Vendor Capability (Zscaler, CrowdStrike, Cisco Secure)</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41857" marR="41857" marT="9144" marB="9144" anchor="ctr">
                    <a:lnB w="12700" cap="flat" cmpd="sng" algn="ctr">
                      <a:noFill/>
                      <a:prstDash val="solid"/>
                      <a:round/>
                      <a:headEnd type="none" w="med" len="med"/>
                      <a:tailEnd type="none" w="med" len="med"/>
                    </a:lnB>
                  </a:tcPr>
                </a:tc>
                <a:tc>
                  <a:txBody>
                    <a:bodyPr/>
                    <a:lstStyle/>
                    <a:p>
                      <a:pPr marL="0" marR="0" algn="l">
                        <a:lnSpc>
                          <a:spcPct val="115000"/>
                        </a:lnSpc>
                        <a:buNone/>
                      </a:pPr>
                      <a:r>
                        <a:rPr lang="en-US" sz="900" kern="100">
                          <a:solidFill>
                            <a:schemeClr val="bg1"/>
                          </a:solidFill>
                          <a:effectLst/>
                        </a:rPr>
                        <a:t>Additional Product/Platform Examples</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41857" marR="41857" marT="9144" marB="9144" anchor="ctr">
                    <a:lnB w="12700" cap="flat" cmpd="sng" algn="ctr">
                      <a:noFill/>
                      <a:prstDash val="solid"/>
                      <a:round/>
                      <a:headEnd type="none" w="med" len="med"/>
                      <a:tailEnd type="none" w="med" len="med"/>
                    </a:lnB>
                  </a:tcPr>
                </a:tc>
                <a:extLst>
                  <a:ext uri="{0D108BD9-81ED-4DB2-BD59-A6C34878D82A}">
                    <a16:rowId xmlns:a16="http://schemas.microsoft.com/office/drawing/2014/main" val="3256882755"/>
                  </a:ext>
                </a:extLst>
              </a:tr>
              <a:tr h="455819">
                <a:tc>
                  <a:txBody>
                    <a:bodyPr/>
                    <a:lstStyle/>
                    <a:p>
                      <a:pPr marL="0" marR="0" algn="l">
                        <a:lnSpc>
                          <a:spcPct val="100000"/>
                        </a:lnSpc>
                        <a:buNone/>
                      </a:pPr>
                      <a:r>
                        <a:rPr lang="en-US" sz="900" kern="100">
                          <a:effectLst/>
                        </a:rPr>
                        <a:t>Transparent SSH/SFTP proxy with username/password</a:t>
                      </a:r>
                      <a:endParaRPr lang="en-US" sz="700" kern="100">
                        <a:effectLst/>
                        <a:latin typeface="Times New Roman" panose="02020603050405020304" pitchFamily="18" charset="0"/>
                        <a:ea typeface="Times New Roman" panose="02020603050405020304" pitchFamily="18" charset="0"/>
                      </a:endParaRPr>
                    </a:p>
                  </a:txBody>
                  <a:tcPr marL="41857" marR="41857" marT="9144" marB="9144">
                    <a:lnT w="12700" cap="flat" cmpd="sng" algn="ctr">
                      <a:noFill/>
                      <a:prstDash val="solid"/>
                      <a:round/>
                      <a:headEnd type="none" w="med" len="med"/>
                      <a:tailEnd type="none" w="med" len="med"/>
                    </a:lnT>
                  </a:tcPr>
                </a:tc>
                <a:tc>
                  <a:txBody>
                    <a:bodyPr/>
                    <a:lstStyle/>
                    <a:p>
                      <a:pPr marL="0" marR="0" algn="l">
                        <a:lnSpc>
                          <a:spcPct val="115000"/>
                        </a:lnSpc>
                        <a:buNone/>
                      </a:pPr>
                      <a:r>
                        <a:rPr lang="en-US" sz="700" kern="100">
                          <a:effectLst/>
                        </a:rPr>
                        <a:t>Session interception and forwarding</a:t>
                      </a:r>
                      <a:endParaRPr lang="en-US" sz="700" kern="100">
                        <a:effectLst/>
                        <a:latin typeface="Times New Roman" panose="02020603050405020304" pitchFamily="18" charset="0"/>
                        <a:ea typeface="Times New Roman" panose="02020603050405020304" pitchFamily="18" charset="0"/>
                      </a:endParaRPr>
                    </a:p>
                  </a:txBody>
                  <a:tcPr marL="41857" marR="41857" marT="9144" marB="9144">
                    <a:lnT w="12700" cap="flat" cmpd="sng" algn="ctr">
                      <a:noFill/>
                      <a:prstDash val="solid"/>
                      <a:round/>
                      <a:headEnd type="none" w="med" len="med"/>
                      <a:tailEnd type="none" w="med" len="med"/>
                    </a:lnT>
                  </a:tcPr>
                </a:tc>
                <a:tc>
                  <a:txBody>
                    <a:bodyPr/>
                    <a:lstStyle/>
                    <a:p>
                      <a:pPr marL="0" marR="0" algn="l">
                        <a:lnSpc>
                          <a:spcPct val="115000"/>
                        </a:lnSpc>
                        <a:buNone/>
                      </a:pPr>
                      <a:r>
                        <a:rPr lang="en-US" sz="700" kern="100">
                          <a:effectLst/>
                        </a:rPr>
                        <a:t>Proxy must transparently forward SSH/SFTP traffic while inspecting payload.</a:t>
                      </a:r>
                      <a:endParaRPr lang="en-US" sz="700" kern="100">
                        <a:effectLst/>
                        <a:latin typeface="Times New Roman" panose="02020603050405020304" pitchFamily="18" charset="0"/>
                        <a:ea typeface="Times New Roman" panose="02020603050405020304" pitchFamily="18" charset="0"/>
                      </a:endParaRPr>
                    </a:p>
                  </a:txBody>
                  <a:tcPr marL="41857" marR="41857" marT="9144" marB="9144">
                    <a:lnT w="12700" cap="flat" cmpd="sng" algn="ctr">
                      <a:noFill/>
                      <a:prstDash val="solid"/>
                      <a:round/>
                      <a:headEnd type="none" w="med" len="med"/>
                      <a:tailEnd type="none" w="med" len="med"/>
                    </a:lnT>
                  </a:tcPr>
                </a:tc>
                <a:tc>
                  <a:txBody>
                    <a:bodyPr/>
                    <a:lstStyle/>
                    <a:p>
                      <a:pPr marL="0" marR="0" algn="l">
                        <a:lnSpc>
                          <a:spcPct val="115000"/>
                        </a:lnSpc>
                        <a:buNone/>
                      </a:pPr>
                      <a:r>
                        <a:rPr lang="en-US" sz="700" kern="100">
                          <a:effectLst/>
                        </a:rPr>
                        <a:t>Requires SSH-aware proxy or L4 proxy with DPI (Teleport, HAProxy TCP mode + plugin)</a:t>
                      </a:r>
                      <a:endParaRPr lang="en-US" sz="700" kern="100">
                        <a:effectLst/>
                        <a:latin typeface="Times New Roman" panose="02020603050405020304" pitchFamily="18" charset="0"/>
                        <a:ea typeface="Times New Roman" panose="02020603050405020304" pitchFamily="18" charset="0"/>
                      </a:endParaRPr>
                    </a:p>
                  </a:txBody>
                  <a:tcPr marL="41857" marR="41857" marT="9144" marB="9144">
                    <a:lnT w="12700" cap="flat" cmpd="sng" algn="ctr">
                      <a:noFill/>
                      <a:prstDash val="solid"/>
                      <a:round/>
                      <a:headEnd type="none" w="med" len="med"/>
                      <a:tailEnd type="none" w="med" len="med"/>
                    </a:lnT>
                  </a:tcPr>
                </a:tc>
                <a:tc>
                  <a:txBody>
                    <a:bodyPr/>
                    <a:lstStyle/>
                    <a:p>
                      <a:pPr marL="0" marR="0" algn="l">
                        <a:lnSpc>
                          <a:spcPct val="115000"/>
                        </a:lnSpc>
                        <a:buNone/>
                      </a:pPr>
                      <a:r>
                        <a:rPr lang="en-US" sz="700" kern="100">
                          <a:effectLst/>
                        </a:rPr>
                        <a:t>PCI DSS, HIPAA require encrypted file transfers and audit logging.</a:t>
                      </a:r>
                      <a:endParaRPr lang="en-US" sz="700" kern="100">
                        <a:effectLst/>
                        <a:latin typeface="Times New Roman" panose="02020603050405020304" pitchFamily="18" charset="0"/>
                        <a:ea typeface="Times New Roman" panose="02020603050405020304" pitchFamily="18" charset="0"/>
                      </a:endParaRPr>
                    </a:p>
                  </a:txBody>
                  <a:tcPr marL="41857" marR="41857" marT="9144" marB="9144">
                    <a:lnT w="12700" cap="flat" cmpd="sng" algn="ctr">
                      <a:noFill/>
                      <a:prstDash val="solid"/>
                      <a:round/>
                      <a:headEnd type="none" w="med" len="med"/>
                      <a:tailEnd type="none" w="med" len="med"/>
                    </a:lnT>
                  </a:tcPr>
                </a:tc>
                <a:tc>
                  <a:txBody>
                    <a:bodyPr/>
                    <a:lstStyle/>
                    <a:p>
                      <a:pPr marL="0" marR="0" algn="l">
                        <a:lnSpc>
                          <a:spcPct val="115000"/>
                        </a:lnSpc>
                        <a:buNone/>
                      </a:pPr>
                      <a:r>
                        <a:rPr lang="en-US" sz="700" kern="100">
                          <a:effectLst/>
                        </a:rPr>
                        <a:t>Zscaler: Partial (SSH passthrough, no deep inspection); CrowdStrike: No proxy; Cisco Secure: Device-level SSH only</a:t>
                      </a:r>
                      <a:endParaRPr lang="en-US" sz="700" kern="100">
                        <a:effectLst/>
                        <a:latin typeface="Times New Roman" panose="02020603050405020304" pitchFamily="18" charset="0"/>
                        <a:ea typeface="Times New Roman" panose="02020603050405020304" pitchFamily="18" charset="0"/>
                      </a:endParaRPr>
                    </a:p>
                  </a:txBody>
                  <a:tcPr marL="41857" marR="41857" marT="9144" marB="9144">
                    <a:lnT w="12700" cap="flat" cmpd="sng" algn="ctr">
                      <a:noFill/>
                      <a:prstDash val="solid"/>
                      <a:round/>
                      <a:headEnd type="none" w="med" len="med"/>
                      <a:tailEnd type="none" w="med" len="med"/>
                    </a:lnT>
                  </a:tcPr>
                </a:tc>
                <a:tc>
                  <a:txBody>
                    <a:bodyPr/>
                    <a:lstStyle/>
                    <a:p>
                      <a:pPr marL="0" marR="0" algn="l">
                        <a:lnSpc>
                          <a:spcPct val="115000"/>
                        </a:lnSpc>
                        <a:buNone/>
                      </a:pPr>
                      <a:r>
                        <a:rPr lang="en-US" sz="700" kern="100">
                          <a:effectLst/>
                        </a:rPr>
                        <a:t>Teleport, OpenSSH Bastion, CyberArk, BeyondTrust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lnT w="12700" cap="flat" cmpd="sng" algn="ctr">
                      <a:noFill/>
                      <a:prstDash val="solid"/>
                      <a:round/>
                      <a:headEnd type="none" w="med" len="med"/>
                      <a:tailEnd type="none" w="med" len="med"/>
                    </a:lnT>
                  </a:tcPr>
                </a:tc>
                <a:extLst>
                  <a:ext uri="{0D108BD9-81ED-4DB2-BD59-A6C34878D82A}">
                    <a16:rowId xmlns:a16="http://schemas.microsoft.com/office/drawing/2014/main" val="317415830"/>
                  </a:ext>
                </a:extLst>
              </a:tr>
              <a:tr h="386288">
                <a:tc>
                  <a:txBody>
                    <a:bodyPr/>
                    <a:lstStyle/>
                    <a:p>
                      <a:pPr marL="0" marR="0" algn="l">
                        <a:lnSpc>
                          <a:spcPct val="100000"/>
                        </a:lnSpc>
                        <a:buNone/>
                      </a:pPr>
                      <a:r>
                        <a:rPr lang="en-US" sz="900" kern="100">
                          <a:effectLst/>
                        </a:rPr>
                        <a:t>Transparent SSH/SFTP proxy with username/password</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Credential capture for policy enforcement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Proxy should validate username/password before forwarding.</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Integration with PAM or LDAP for credential validation</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SOC 2 and ISO 27001 require identity verification and access control.</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Zscaler: No credential enforcement; CrowdStrike: Endpoint only; Cisco Secure: Device management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Teleport with PAM, CyberArk, BeyondTrust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extLst>
                  <a:ext uri="{0D108BD9-81ED-4DB2-BD59-A6C34878D82A}">
                    <a16:rowId xmlns:a16="http://schemas.microsoft.com/office/drawing/2014/main" val="3909074761"/>
                  </a:ext>
                </a:extLst>
              </a:tr>
              <a:tr h="386288">
                <a:tc>
                  <a:txBody>
                    <a:bodyPr/>
                    <a:lstStyle/>
                    <a:p>
                      <a:pPr marL="0" marR="0" algn="l">
                        <a:lnSpc>
                          <a:spcPct val="100000"/>
                        </a:lnSpc>
                        <a:buNone/>
                      </a:pPr>
                      <a:r>
                        <a:rPr lang="en-US" sz="900" kern="100">
                          <a:effectLst/>
                        </a:rPr>
                        <a:t>Transparent SSH/SFTP proxy with username/password</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Traffic inspection</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Ability to inspect commands and file operations in SSH/SFTP stream.</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Requires SSH protocol parsing (Teleport, SSH Bastion)</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GDPR mandates monitoring for sensitive data exfiltration.</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Zscaler: No SSH DPI; CrowdStrike: No; Cisco Secure: Limited logging</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Teleport with DPI, SSH Bastion, BeyondTrust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extLst>
                  <a:ext uri="{0D108BD9-81ED-4DB2-BD59-A6C34878D82A}">
                    <a16:rowId xmlns:a16="http://schemas.microsoft.com/office/drawing/2014/main" val="3283506473"/>
                  </a:ext>
                </a:extLst>
              </a:tr>
              <a:tr h="345958">
                <a:tc>
                  <a:txBody>
                    <a:bodyPr/>
                    <a:lstStyle/>
                    <a:p>
                      <a:pPr marL="0" marR="0" algn="l">
                        <a:lnSpc>
                          <a:spcPct val="100000"/>
                        </a:lnSpc>
                        <a:buNone/>
                      </a:pPr>
                      <a:r>
                        <a:rPr lang="en-US" sz="900" kern="100">
                          <a:effectLst/>
                        </a:rPr>
                        <a:t>Transparent SSH/SFTP proxy with username/password</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Audit logging</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Log session metadata (user, IP, commands).</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Teleport or SSH Bastion with audit logging</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HIPAA and PCI DSS require detailed audit trails.</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Zscaler: No audit; CrowdStrike: Endpoint logs only; Cisco Secure: Device logs</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Teleport with session recording, CyberArk</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extLst>
                  <a:ext uri="{0D108BD9-81ED-4DB2-BD59-A6C34878D82A}">
                    <a16:rowId xmlns:a16="http://schemas.microsoft.com/office/drawing/2014/main" val="45027811"/>
                  </a:ext>
                </a:extLst>
              </a:tr>
              <a:tr h="491431">
                <a:tc>
                  <a:txBody>
                    <a:bodyPr/>
                    <a:lstStyle/>
                    <a:p>
                      <a:pPr marL="0" marR="0" algn="l">
                        <a:lnSpc>
                          <a:spcPct val="100000"/>
                        </a:lnSpc>
                        <a:buNone/>
                      </a:pPr>
                      <a:r>
                        <a:rPr lang="en-US" sz="900" kern="100">
                          <a:effectLst/>
                        </a:rPr>
                        <a:t>Transparent SSH/SFTP proxy with username/password but session authenticated via user-specific SSH keys</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Key-based authentication enforcement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Proxy must inject user-specific SSH key for backend authentication.</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SSH Bastion or Teleport with key management integration</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NIST SP 800-63 recommends strong key-based authentication.</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Zscaler: No key injection; CrowdStrike: No; Cisco Secure: Supports SSH keys for device </a:t>
                      </a:r>
                      <a:r>
                        <a:rPr lang="en-US" sz="700" kern="100" err="1">
                          <a:effectLst/>
                        </a:rPr>
                        <a:t>mgmt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Teleport + Vault integration, OpenSSH CA</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extLst>
                  <a:ext uri="{0D108BD9-81ED-4DB2-BD59-A6C34878D82A}">
                    <a16:rowId xmlns:a16="http://schemas.microsoft.com/office/drawing/2014/main" val="1733615218"/>
                  </a:ext>
                </a:extLst>
              </a:tr>
              <a:tr h="491431">
                <a:tc>
                  <a:txBody>
                    <a:bodyPr/>
                    <a:lstStyle/>
                    <a:p>
                      <a:pPr marL="0" marR="0" algn="l">
                        <a:lnSpc>
                          <a:spcPct val="100000"/>
                        </a:lnSpc>
                        <a:buNone/>
                      </a:pPr>
                      <a:r>
                        <a:rPr lang="en-US" sz="900" kern="100">
                          <a:effectLst/>
                        </a:rPr>
                        <a:t>Transparent SSH/SFTP proxy with username/password but session authenticated via user-specific SSH keys</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Credential-to-key mapping</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Map username/password to corresponding SSH key.</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Requires integration with Vault or SSH CA for key issuance</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SOC 2 and ISO 27001 require secure key lifecycle management.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Zscaler: No mapping; CrowdStrike: No; Cisco Secure: Limited to device </a:t>
                      </a:r>
                      <a:r>
                        <a:rPr lang="en-US" sz="700" kern="100" err="1">
                          <a:effectLst/>
                        </a:rPr>
                        <a:t>mgmt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HashiCorp Vault, OpenSSH CA, Teleport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extLst>
                  <a:ext uri="{0D108BD9-81ED-4DB2-BD59-A6C34878D82A}">
                    <a16:rowId xmlns:a16="http://schemas.microsoft.com/office/drawing/2014/main" val="986441326"/>
                  </a:ext>
                </a:extLst>
              </a:tr>
              <a:tr h="491431">
                <a:tc>
                  <a:txBody>
                    <a:bodyPr/>
                    <a:lstStyle/>
                    <a:p>
                      <a:pPr marL="0" marR="0" algn="l">
                        <a:lnSpc>
                          <a:spcPct val="100000"/>
                        </a:lnSpc>
                        <a:buNone/>
                      </a:pPr>
                      <a:r>
                        <a:rPr lang="en-US" sz="900" kern="100">
                          <a:effectLst/>
                        </a:rPr>
                        <a:t>Transparent SSH/SFTP proxy with username/password but session authenticated via user-specific SSH keys</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Session inspection</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Inspect commands and file transfers even when key-based auth is used.</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Teleport or advanced SSH proxy with session recording</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PCI DSS and HIPAA require monitoring for sensitive data.</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Zscaler: No session inspection; CrowdStrike: No; Cisco Secure: Limited</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Teleport with session recording, </a:t>
                      </a:r>
                      <a:r>
                        <a:rPr lang="en-US" sz="700" kern="100" err="1">
                          <a:effectLst/>
                        </a:rPr>
                        <a:t>BeyondTrust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extLst>
                  <a:ext uri="{0D108BD9-81ED-4DB2-BD59-A6C34878D82A}">
                    <a16:rowId xmlns:a16="http://schemas.microsoft.com/office/drawing/2014/main" val="3374939211"/>
                  </a:ext>
                </a:extLst>
              </a:tr>
              <a:tr h="491431">
                <a:tc>
                  <a:txBody>
                    <a:bodyPr/>
                    <a:lstStyle/>
                    <a:p>
                      <a:pPr marL="0" marR="0" algn="l">
                        <a:lnSpc>
                          <a:spcPct val="100000"/>
                        </a:lnSpc>
                        <a:buNone/>
                      </a:pPr>
                      <a:r>
                        <a:rPr lang="en-US" sz="900" kern="100">
                          <a:effectLst/>
                        </a:rPr>
                        <a:t>Transparent SSH/SFTP proxy with username/password but session authenticated via user-specific SSH keys</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Dynamic key rotation</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Rotate keys periodically without breaking sessions.</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Vault or SSH CA integration with proxy</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NIST and FedRAMP mandate cryptographic key rotation policies.</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a:effectLst/>
                        </a:rPr>
                        <a:t>Zscaler: No key rotation; CrowdStrike: No; Cisco Secure: Manual key mgmt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tc>
                  <a:txBody>
                    <a:bodyPr/>
                    <a:lstStyle/>
                    <a:p>
                      <a:pPr marL="0" marR="0" algn="l">
                        <a:lnSpc>
                          <a:spcPct val="115000"/>
                        </a:lnSpc>
                        <a:buNone/>
                      </a:pPr>
                      <a:r>
                        <a:rPr lang="en-US" sz="700" kern="100" err="1">
                          <a:effectLst/>
                        </a:rPr>
                        <a:t>HashiCorp</a:t>
                      </a:r>
                      <a:r>
                        <a:rPr lang="en-US" sz="700" kern="100">
                          <a:effectLst/>
                        </a:rPr>
                        <a:t> Vault, CyberArk, Teleport</a:t>
                      </a:r>
                      <a:endParaRPr lang="en-US" sz="700" kern="100">
                        <a:effectLst/>
                        <a:latin typeface="Times New Roman" panose="02020603050405020304" pitchFamily="18" charset="0"/>
                        <a:ea typeface="Times New Roman" panose="02020603050405020304" pitchFamily="18" charset="0"/>
                      </a:endParaRPr>
                    </a:p>
                  </a:txBody>
                  <a:tcPr marL="41857" marR="41857" marT="9144" marB="9144"/>
                </a:tc>
                <a:extLst>
                  <a:ext uri="{0D108BD9-81ED-4DB2-BD59-A6C34878D82A}">
                    <a16:rowId xmlns:a16="http://schemas.microsoft.com/office/drawing/2014/main" val="2579390193"/>
                  </a:ext>
                </a:extLst>
              </a:tr>
            </a:tbl>
          </a:graphicData>
        </a:graphic>
      </p:graphicFrame>
      <p:grpSp>
        <p:nvGrpSpPr>
          <p:cNvPr id="59" name="Group 58">
            <a:extLst>
              <a:ext uri="{FF2B5EF4-FFF2-40B4-BE49-F238E27FC236}">
                <a16:creationId xmlns:a16="http://schemas.microsoft.com/office/drawing/2014/main" id="{0DCDFB00-AED7-C18D-AAD4-8BB56BE7277C}"/>
              </a:ext>
            </a:extLst>
          </p:cNvPr>
          <p:cNvGrpSpPr/>
          <p:nvPr/>
        </p:nvGrpSpPr>
        <p:grpSpPr>
          <a:xfrm>
            <a:off x="566927" y="5774832"/>
            <a:ext cx="11042240" cy="397368"/>
            <a:chOff x="566927" y="5774832"/>
            <a:chExt cx="11042240" cy="397368"/>
          </a:xfrm>
        </p:grpSpPr>
        <p:grpSp>
          <p:nvGrpSpPr>
            <p:cNvPr id="20" name="Group 19">
              <a:extLst>
                <a:ext uri="{FF2B5EF4-FFF2-40B4-BE49-F238E27FC236}">
                  <a16:creationId xmlns:a16="http://schemas.microsoft.com/office/drawing/2014/main" id="{1E1D2DA8-A232-B995-65E2-00287E772A1A}"/>
                </a:ext>
              </a:extLst>
            </p:cNvPr>
            <p:cNvGrpSpPr/>
            <p:nvPr/>
          </p:nvGrpSpPr>
          <p:grpSpPr>
            <a:xfrm>
              <a:off x="566927" y="5774832"/>
              <a:ext cx="11042240" cy="397368"/>
              <a:chOff x="566927" y="5784259"/>
              <a:chExt cx="11042240" cy="512064"/>
            </a:xfrm>
          </p:grpSpPr>
          <p:sp>
            <p:nvSpPr>
              <p:cNvPr id="5" name="Rectangle: Rounded Corners 4">
                <a:extLst>
                  <a:ext uri="{FF2B5EF4-FFF2-40B4-BE49-F238E27FC236}">
                    <a16:creationId xmlns:a16="http://schemas.microsoft.com/office/drawing/2014/main" id="{374BD7E6-6212-1DEB-4B44-0E884005C845}"/>
                  </a:ext>
                </a:extLst>
              </p:cNvPr>
              <p:cNvSpPr/>
              <p:nvPr/>
            </p:nvSpPr>
            <p:spPr bwMode="gray">
              <a:xfrm>
                <a:off x="566928" y="5784259"/>
                <a:ext cx="11042239" cy="512064"/>
              </a:xfrm>
              <a:prstGeom prst="roundRect">
                <a:avLst>
                  <a:gd name="adj" fmla="val 9227"/>
                </a:avLst>
              </a:prstGeom>
              <a:gradFill flip="none" rotWithShape="1">
                <a:gsLst>
                  <a:gs pos="0">
                    <a:srgbClr val="0A4B8C">
                      <a:shade val="30000"/>
                      <a:satMod val="115000"/>
                    </a:srgbClr>
                  </a:gs>
                  <a:gs pos="50000">
                    <a:srgbClr val="0A4B8C">
                      <a:shade val="67500"/>
                      <a:satMod val="115000"/>
                    </a:srgbClr>
                  </a:gs>
                  <a:gs pos="100000">
                    <a:srgbClr val="0A4B8C">
                      <a:shade val="100000"/>
                      <a:satMod val="115000"/>
                    </a:srgbClr>
                  </a:gs>
                </a:gsLst>
                <a:lin ang="189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1005840" tIns="45720" rIns="91440" bIns="45720" rtlCol="0" anchor="ctr"/>
              <a:lstStyle/>
              <a:p>
                <a:pPr>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grpSp>
            <p:nvGrpSpPr>
              <p:cNvPr id="10" name="Group 9">
                <a:extLst>
                  <a:ext uri="{FF2B5EF4-FFF2-40B4-BE49-F238E27FC236}">
                    <a16:creationId xmlns:a16="http://schemas.microsoft.com/office/drawing/2014/main" id="{83F037B6-AF3A-6562-DACF-05955090C404}"/>
                  </a:ext>
                </a:extLst>
              </p:cNvPr>
              <p:cNvGrpSpPr/>
              <p:nvPr/>
            </p:nvGrpSpPr>
            <p:grpSpPr>
              <a:xfrm>
                <a:off x="566927" y="5828709"/>
                <a:ext cx="1758830" cy="423128"/>
                <a:chOff x="576673" y="5203636"/>
                <a:chExt cx="2060364" cy="263525"/>
              </a:xfrm>
            </p:grpSpPr>
            <p:sp>
              <p:nvSpPr>
                <p:cNvPr id="18" name="Rectangle: Top Corners Rounded 17">
                  <a:extLst>
                    <a:ext uri="{FF2B5EF4-FFF2-40B4-BE49-F238E27FC236}">
                      <a16:creationId xmlns:a16="http://schemas.microsoft.com/office/drawing/2014/main" id="{D5580AF3-3368-0FE8-E7A8-99FB5F408995}"/>
                    </a:ext>
                  </a:extLst>
                </p:cNvPr>
                <p:cNvSpPr/>
                <p:nvPr/>
              </p:nvSpPr>
              <p:spPr bwMode="gray">
                <a:xfrm rot="5400000">
                  <a:off x="1450142" y="4330167"/>
                  <a:ext cx="263525" cy="2010463"/>
                </a:xfrm>
                <a:prstGeom prst="round2Same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9" name="TextBox 18">
                  <a:extLst>
                    <a:ext uri="{FF2B5EF4-FFF2-40B4-BE49-F238E27FC236}">
                      <a16:creationId xmlns:a16="http://schemas.microsoft.com/office/drawing/2014/main" id="{9301FC91-3264-2D01-97AF-650DA2769009}"/>
                    </a:ext>
                  </a:extLst>
                </p:cNvPr>
                <p:cNvSpPr txBox="1"/>
                <p:nvPr/>
              </p:nvSpPr>
              <p:spPr>
                <a:xfrm>
                  <a:off x="684212" y="5239555"/>
                  <a:ext cx="1952825" cy="191684"/>
                </a:xfrm>
                <a:prstGeom prst="rect">
                  <a:avLst/>
                </a:prstGeom>
                <a:noFill/>
                <a:effectLst/>
              </p:spPr>
              <p:txBody>
                <a:bodyPr wrap="square" lIns="0" tIns="0" rIns="0" bIns="0" rtlCol="0" anchor="ctr">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VS Health Sans"/>
                      <a:ea typeface="Calibri" panose="020F0502020204030204" pitchFamily="34" charset="0"/>
                      <a:cs typeface="Calibri" panose="020F0502020204030204" pitchFamily="34" charset="0"/>
                    </a:rPr>
                    <a:t>Use case testing conditions and approach</a:t>
                  </a:r>
                </a:p>
              </p:txBody>
            </p:sp>
          </p:grpSp>
        </p:grpSp>
        <p:sp>
          <p:nvSpPr>
            <p:cNvPr id="21" name="TextBox 20">
              <a:extLst>
                <a:ext uri="{FF2B5EF4-FFF2-40B4-BE49-F238E27FC236}">
                  <a16:creationId xmlns:a16="http://schemas.microsoft.com/office/drawing/2014/main" id="{7FFA1791-2545-9BE2-16D6-FB354947987C}"/>
                </a:ext>
              </a:extLst>
            </p:cNvPr>
            <p:cNvSpPr txBox="1"/>
            <p:nvPr/>
          </p:nvSpPr>
          <p:spPr>
            <a:xfrm>
              <a:off x="3332265" y="5896572"/>
              <a:ext cx="2947923" cy="153888"/>
            </a:xfrm>
            <a:prstGeom prst="rect">
              <a:avLst/>
            </a:prstGeom>
            <a:noFill/>
          </p:spPr>
          <p:txBody>
            <a:bodyPr wrap="none" lIns="0" tIns="0" rIns="0" bIns="0">
              <a:spAutoFit/>
            </a:bodyPr>
            <a:lstStyle/>
            <a:p>
              <a:pPr defTabSz="914126">
                <a:defRPr/>
              </a:pPr>
              <a:r>
                <a:rPr lang="en-US" sz="1000">
                  <a:solidFill>
                    <a:prstClr val="white"/>
                  </a:solidFill>
                  <a:latin typeface="CVS Health Sans"/>
                  <a:ea typeface="Calibri" panose="020F0502020204030204" pitchFamily="34" charset="0"/>
                  <a:cs typeface="Calibri" panose="020F0502020204030204" pitchFamily="34" charset="0"/>
                </a:rPr>
                <a:t>Accepts </a:t>
              </a:r>
              <a:r>
                <a:rPr lang="en-US" sz="1000" b="1">
                  <a:solidFill>
                    <a:prstClr val="white"/>
                  </a:solidFill>
                  <a:latin typeface="CVS Health Sans"/>
                  <a:ea typeface="Calibri" panose="020F0502020204030204" pitchFamily="34" charset="0"/>
                  <a:cs typeface="Calibri" panose="020F0502020204030204" pitchFamily="34" charset="0"/>
                </a:rPr>
                <a:t>password authentication</a:t>
              </a:r>
              <a:r>
                <a:rPr lang="en-US" sz="1000">
                  <a:solidFill>
                    <a:prstClr val="white"/>
                  </a:solidFill>
                  <a:latin typeface="CVS Health Sans"/>
                  <a:ea typeface="Calibri" panose="020F0502020204030204" pitchFamily="34" charset="0"/>
                  <a:cs typeface="Calibri" panose="020F0502020204030204" pitchFamily="34" charset="0"/>
                </a:rPr>
                <a:t> from the user.</a:t>
              </a:r>
            </a:p>
          </p:txBody>
        </p:sp>
        <p:sp>
          <p:nvSpPr>
            <p:cNvPr id="22" name="TextBox 21">
              <a:extLst>
                <a:ext uri="{FF2B5EF4-FFF2-40B4-BE49-F238E27FC236}">
                  <a16:creationId xmlns:a16="http://schemas.microsoft.com/office/drawing/2014/main" id="{F465F871-1A3A-4BCB-D557-7F1904EB9890}"/>
                </a:ext>
              </a:extLst>
            </p:cNvPr>
            <p:cNvSpPr txBox="1"/>
            <p:nvPr/>
          </p:nvSpPr>
          <p:spPr>
            <a:xfrm>
              <a:off x="7753669" y="5896572"/>
              <a:ext cx="3252493" cy="153888"/>
            </a:xfrm>
            <a:prstGeom prst="rect">
              <a:avLst/>
            </a:prstGeom>
            <a:noFill/>
          </p:spPr>
          <p:txBody>
            <a:bodyPr wrap="none" lIns="0" tIns="0" rIns="0" bIns="0">
              <a:spAutoFit/>
            </a:bodyPr>
            <a:lstStyle/>
            <a:p>
              <a:pPr defTabSz="914126">
                <a:defRPr/>
              </a:pPr>
              <a:r>
                <a:rPr lang="en-US" sz="1000">
                  <a:solidFill>
                    <a:prstClr val="white"/>
                  </a:solidFill>
                  <a:latin typeface="CVS Health Sans"/>
                  <a:ea typeface="Calibri" panose="020F0502020204030204" pitchFamily="34" charset="0"/>
                  <a:cs typeface="Calibri" panose="020F0502020204030204" pitchFamily="34" charset="0"/>
                </a:rPr>
                <a:t>Connects to the target SSH/SFTP host using </a:t>
              </a:r>
              <a:r>
                <a:rPr lang="en-US" sz="1000" b="1">
                  <a:solidFill>
                    <a:prstClr val="white"/>
                  </a:solidFill>
                  <a:latin typeface="CVS Health Sans"/>
                  <a:ea typeface="Calibri" panose="020F0502020204030204" pitchFamily="34" charset="0"/>
                  <a:cs typeface="Calibri" panose="020F0502020204030204" pitchFamily="34" charset="0"/>
                </a:rPr>
                <a:t>SSH keys</a:t>
              </a:r>
              <a:r>
                <a:rPr lang="en-US" sz="1000">
                  <a:solidFill>
                    <a:prstClr val="white"/>
                  </a:solidFill>
                  <a:latin typeface="CVS Health Sans"/>
                  <a:ea typeface="Calibri" panose="020F0502020204030204" pitchFamily="34" charset="0"/>
                  <a:cs typeface="Calibri" panose="020F0502020204030204" pitchFamily="34" charset="0"/>
                </a:rPr>
                <a:t>.</a:t>
              </a:r>
            </a:p>
          </p:txBody>
        </p:sp>
        <p:grpSp>
          <p:nvGrpSpPr>
            <p:cNvPr id="23" name="Graphic 603">
              <a:extLst>
                <a:ext uri="{FF2B5EF4-FFF2-40B4-BE49-F238E27FC236}">
                  <a16:creationId xmlns:a16="http://schemas.microsoft.com/office/drawing/2014/main" id="{0A6EEC42-08B6-23CF-F37A-C34C0252A8A8}"/>
                </a:ext>
              </a:extLst>
            </p:cNvPr>
            <p:cNvGrpSpPr/>
            <p:nvPr/>
          </p:nvGrpSpPr>
          <p:grpSpPr>
            <a:xfrm>
              <a:off x="2953035" y="5866323"/>
              <a:ext cx="252825" cy="214373"/>
              <a:chOff x="2073286" y="6150433"/>
              <a:chExt cx="707978" cy="600308"/>
            </a:xfrm>
            <a:noFill/>
          </p:grpSpPr>
          <p:sp>
            <p:nvSpPr>
              <p:cNvPr id="24" name="Freeform: Shape 23">
                <a:extLst>
                  <a:ext uri="{FF2B5EF4-FFF2-40B4-BE49-F238E27FC236}">
                    <a16:creationId xmlns:a16="http://schemas.microsoft.com/office/drawing/2014/main" id="{A3E4F3DB-669D-AED0-3006-A7AF4B180080}"/>
                  </a:ext>
                </a:extLst>
              </p:cNvPr>
              <p:cNvSpPr/>
              <p:nvPr/>
            </p:nvSpPr>
            <p:spPr>
              <a:xfrm>
                <a:off x="2073286" y="6370537"/>
                <a:ext cx="438224" cy="380204"/>
              </a:xfrm>
              <a:custGeom>
                <a:avLst/>
                <a:gdLst>
                  <a:gd name="connsiteX0" fmla="*/ 438225 w 438224"/>
                  <a:gd name="connsiteY0" fmla="*/ 326080 h 380204"/>
                  <a:gd name="connsiteX1" fmla="*/ 438225 w 438224"/>
                  <a:gd name="connsiteY1" fmla="*/ 327507 h 380204"/>
                  <a:gd name="connsiteX2" fmla="*/ 385552 w 438224"/>
                  <a:gd name="connsiteY2" fmla="*/ 380204 h 380204"/>
                  <a:gd name="connsiteX3" fmla="*/ 52697 w 438224"/>
                  <a:gd name="connsiteY3" fmla="*/ 380204 h 380204"/>
                  <a:gd name="connsiteX4" fmla="*/ 0 w 438224"/>
                  <a:gd name="connsiteY4" fmla="*/ 327507 h 380204"/>
                  <a:gd name="connsiteX5" fmla="*/ 0 w 438224"/>
                  <a:gd name="connsiteY5" fmla="*/ 52697 h 380204"/>
                  <a:gd name="connsiteX6" fmla="*/ 52697 w 438224"/>
                  <a:gd name="connsiteY6" fmla="*/ 0 h 380204"/>
                  <a:gd name="connsiteX7" fmla="*/ 385552 w 438224"/>
                  <a:gd name="connsiteY7" fmla="*/ 0 h 380204"/>
                  <a:gd name="connsiteX8" fmla="*/ 437644 w 438224"/>
                  <a:gd name="connsiteY8" fmla="*/ 44882 h 38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8224" h="380204">
                    <a:moveTo>
                      <a:pt x="438225" y="326080"/>
                    </a:moveTo>
                    <a:lnTo>
                      <a:pt x="438225" y="327507"/>
                    </a:lnTo>
                    <a:cubicBezTo>
                      <a:pt x="438225" y="356614"/>
                      <a:pt x="414659" y="380204"/>
                      <a:pt x="385552" y="380204"/>
                    </a:cubicBezTo>
                    <a:lnTo>
                      <a:pt x="52697" y="380204"/>
                    </a:lnTo>
                    <a:cubicBezTo>
                      <a:pt x="23590" y="380204"/>
                      <a:pt x="0" y="356590"/>
                      <a:pt x="0" y="327507"/>
                    </a:cubicBezTo>
                    <a:lnTo>
                      <a:pt x="0" y="52697"/>
                    </a:lnTo>
                    <a:cubicBezTo>
                      <a:pt x="0" y="23566"/>
                      <a:pt x="23615" y="0"/>
                      <a:pt x="52697" y="0"/>
                    </a:cubicBezTo>
                    <a:lnTo>
                      <a:pt x="385552" y="0"/>
                    </a:lnTo>
                    <a:cubicBezTo>
                      <a:pt x="411973" y="0"/>
                      <a:pt x="433870" y="19453"/>
                      <a:pt x="437644" y="44882"/>
                    </a:cubicBezTo>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Shape 24">
                <a:extLst>
                  <a:ext uri="{FF2B5EF4-FFF2-40B4-BE49-F238E27FC236}">
                    <a16:creationId xmlns:a16="http://schemas.microsoft.com/office/drawing/2014/main" id="{9AAAD275-9E28-7F97-40F0-82D1A182D08F}"/>
                  </a:ext>
                </a:extLst>
              </p:cNvPr>
              <p:cNvSpPr/>
              <p:nvPr/>
            </p:nvSpPr>
            <p:spPr>
              <a:xfrm>
                <a:off x="2135299" y="6150433"/>
                <a:ext cx="314175" cy="220104"/>
              </a:xfrm>
              <a:custGeom>
                <a:avLst/>
                <a:gdLst>
                  <a:gd name="connsiteX0" fmla="*/ 143962 w 314175"/>
                  <a:gd name="connsiteY0" fmla="*/ 0 h 220104"/>
                  <a:gd name="connsiteX1" fmla="*/ 170238 w 314175"/>
                  <a:gd name="connsiteY1" fmla="*/ 0 h 220104"/>
                  <a:gd name="connsiteX2" fmla="*/ 314176 w 314175"/>
                  <a:gd name="connsiteY2" fmla="*/ 143938 h 220104"/>
                  <a:gd name="connsiteX3" fmla="*/ 314176 w 314175"/>
                  <a:gd name="connsiteY3" fmla="*/ 220105 h 220104"/>
                  <a:gd name="connsiteX4" fmla="*/ 0 w 314175"/>
                  <a:gd name="connsiteY4" fmla="*/ 220105 h 220104"/>
                  <a:gd name="connsiteX5" fmla="*/ 0 w 314175"/>
                  <a:gd name="connsiteY5" fmla="*/ 143938 h 220104"/>
                  <a:gd name="connsiteX6" fmla="*/ 143938 w 314175"/>
                  <a:gd name="connsiteY6" fmla="*/ 0 h 220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175" h="220104">
                    <a:moveTo>
                      <a:pt x="143962" y="0"/>
                    </a:moveTo>
                    <a:lnTo>
                      <a:pt x="170238" y="0"/>
                    </a:lnTo>
                    <a:cubicBezTo>
                      <a:pt x="249695" y="0"/>
                      <a:pt x="314176" y="64505"/>
                      <a:pt x="314176" y="143938"/>
                    </a:cubicBezTo>
                    <a:lnTo>
                      <a:pt x="314176" y="220105"/>
                    </a:lnTo>
                    <a:lnTo>
                      <a:pt x="0" y="220105"/>
                    </a:lnTo>
                    <a:lnTo>
                      <a:pt x="0" y="143938"/>
                    </a:lnTo>
                    <a:cubicBezTo>
                      <a:pt x="0" y="64480"/>
                      <a:pt x="64505" y="0"/>
                      <a:pt x="143938" y="0"/>
                    </a:cubicBezTo>
                    <a:close/>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 name="Freeform: Shape 25">
                <a:extLst>
                  <a:ext uri="{FF2B5EF4-FFF2-40B4-BE49-F238E27FC236}">
                    <a16:creationId xmlns:a16="http://schemas.microsoft.com/office/drawing/2014/main" id="{7849B677-3D3B-0561-862F-7F2C88BB5313}"/>
                  </a:ext>
                </a:extLst>
              </p:cNvPr>
              <p:cNvSpPr/>
              <p:nvPr/>
            </p:nvSpPr>
            <p:spPr>
              <a:xfrm rot="5400000">
                <a:off x="2210086" y="6186556"/>
                <a:ext cx="164648" cy="203264"/>
              </a:xfrm>
              <a:custGeom>
                <a:avLst/>
                <a:gdLst>
                  <a:gd name="connsiteX0" fmla="*/ 93128 w 164648"/>
                  <a:gd name="connsiteY0" fmla="*/ 0 h 203264"/>
                  <a:gd name="connsiteX1" fmla="*/ 164649 w 164648"/>
                  <a:gd name="connsiteY1" fmla="*/ 0 h 203264"/>
                  <a:gd name="connsiteX2" fmla="*/ 164649 w 164648"/>
                  <a:gd name="connsiteY2" fmla="*/ 203265 h 203264"/>
                  <a:gd name="connsiteX3" fmla="*/ 93128 w 164648"/>
                  <a:gd name="connsiteY3" fmla="*/ 203265 h 203264"/>
                  <a:gd name="connsiteX4" fmla="*/ 0 w 164648"/>
                  <a:gd name="connsiteY4" fmla="*/ 110137 h 203264"/>
                  <a:gd name="connsiteX5" fmla="*/ 0 w 164648"/>
                  <a:gd name="connsiteY5" fmla="*/ 93128 h 203264"/>
                  <a:gd name="connsiteX6" fmla="*/ 93128 w 164648"/>
                  <a:gd name="connsiteY6" fmla="*/ 0 h 203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48" h="203264">
                    <a:moveTo>
                      <a:pt x="93128" y="0"/>
                    </a:moveTo>
                    <a:lnTo>
                      <a:pt x="164649" y="0"/>
                    </a:lnTo>
                    <a:lnTo>
                      <a:pt x="164649" y="203265"/>
                    </a:lnTo>
                    <a:lnTo>
                      <a:pt x="93128" y="203265"/>
                    </a:lnTo>
                    <a:cubicBezTo>
                      <a:pt x="41713" y="203265"/>
                      <a:pt x="0" y="161528"/>
                      <a:pt x="0" y="110137"/>
                    </a:cubicBezTo>
                    <a:lnTo>
                      <a:pt x="0" y="93128"/>
                    </a:lnTo>
                    <a:cubicBezTo>
                      <a:pt x="0" y="41713"/>
                      <a:pt x="41737" y="0"/>
                      <a:pt x="93128" y="0"/>
                    </a:cubicBezTo>
                    <a:close/>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 name="Freeform: Shape 26">
                <a:extLst>
                  <a:ext uri="{FF2B5EF4-FFF2-40B4-BE49-F238E27FC236}">
                    <a16:creationId xmlns:a16="http://schemas.microsoft.com/office/drawing/2014/main" id="{398CFA8C-245D-75AE-5D7F-3FEA09721A0B}"/>
                  </a:ext>
                </a:extLst>
              </p:cNvPr>
              <p:cNvSpPr/>
              <p:nvPr/>
            </p:nvSpPr>
            <p:spPr>
              <a:xfrm>
                <a:off x="2243476" y="6492602"/>
                <a:ext cx="97821" cy="126734"/>
              </a:xfrm>
              <a:custGeom>
                <a:avLst/>
                <a:gdLst>
                  <a:gd name="connsiteX0" fmla="*/ 97822 w 97821"/>
                  <a:gd name="connsiteY0" fmla="*/ 126735 h 126734"/>
                  <a:gd name="connsiteX1" fmla="*/ 80982 w 97821"/>
                  <a:gd name="connsiteY1" fmla="*/ 61238 h 126734"/>
                  <a:gd name="connsiteX2" fmla="*/ 87950 w 97821"/>
                  <a:gd name="connsiteY2" fmla="*/ 39027 h 126734"/>
                  <a:gd name="connsiteX3" fmla="*/ 48923 w 97821"/>
                  <a:gd name="connsiteY3" fmla="*/ 0 h 126734"/>
                  <a:gd name="connsiteX4" fmla="*/ 9896 w 97821"/>
                  <a:gd name="connsiteY4" fmla="*/ 39027 h 126734"/>
                  <a:gd name="connsiteX5" fmla="*/ 16864 w 97821"/>
                  <a:gd name="connsiteY5" fmla="*/ 61238 h 126734"/>
                  <a:gd name="connsiteX6" fmla="*/ 0 w 97821"/>
                  <a:gd name="connsiteY6" fmla="*/ 126735 h 126734"/>
                  <a:gd name="connsiteX7" fmla="*/ 97822 w 97821"/>
                  <a:gd name="connsiteY7" fmla="*/ 126735 h 12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821" h="126734">
                    <a:moveTo>
                      <a:pt x="97822" y="126735"/>
                    </a:moveTo>
                    <a:lnTo>
                      <a:pt x="80982" y="61238"/>
                    </a:lnTo>
                    <a:cubicBezTo>
                      <a:pt x="85361" y="54923"/>
                      <a:pt x="87950" y="47278"/>
                      <a:pt x="87950" y="39027"/>
                    </a:cubicBezTo>
                    <a:cubicBezTo>
                      <a:pt x="87950" y="17469"/>
                      <a:pt x="70481" y="0"/>
                      <a:pt x="48923" y="0"/>
                    </a:cubicBezTo>
                    <a:cubicBezTo>
                      <a:pt x="27365" y="0"/>
                      <a:pt x="9896" y="17469"/>
                      <a:pt x="9896" y="39027"/>
                    </a:cubicBezTo>
                    <a:cubicBezTo>
                      <a:pt x="9896" y="47278"/>
                      <a:pt x="12485" y="54923"/>
                      <a:pt x="16864" y="61238"/>
                    </a:cubicBezTo>
                    <a:lnTo>
                      <a:pt x="0" y="126735"/>
                    </a:lnTo>
                    <a:lnTo>
                      <a:pt x="97822" y="126735"/>
                    </a:lnTo>
                    <a:close/>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 name="Freeform: Shape 27">
                <a:extLst>
                  <a:ext uri="{FF2B5EF4-FFF2-40B4-BE49-F238E27FC236}">
                    <a16:creationId xmlns:a16="http://schemas.microsoft.com/office/drawing/2014/main" id="{1201ED97-4D7A-4C46-28CE-A91878DD8821}"/>
                  </a:ext>
                </a:extLst>
              </p:cNvPr>
              <p:cNvSpPr/>
              <p:nvPr/>
            </p:nvSpPr>
            <p:spPr>
              <a:xfrm>
                <a:off x="2511511" y="6696617"/>
                <a:ext cx="88675" cy="2419"/>
              </a:xfrm>
              <a:custGeom>
                <a:avLst/>
                <a:gdLst>
                  <a:gd name="connsiteX0" fmla="*/ 88676 w 88675"/>
                  <a:gd name="connsiteY0" fmla="*/ 0 h 2419"/>
                  <a:gd name="connsiteX1" fmla="*/ 0 w 88675"/>
                  <a:gd name="connsiteY1" fmla="*/ 0 h 2419"/>
                </a:gdLst>
                <a:ahLst/>
                <a:cxnLst>
                  <a:cxn ang="0">
                    <a:pos x="connsiteX0" y="connsiteY0"/>
                  </a:cxn>
                  <a:cxn ang="0">
                    <a:pos x="connsiteX1" y="connsiteY1"/>
                  </a:cxn>
                </a:cxnLst>
                <a:rect l="l" t="t" r="r" b="b"/>
                <a:pathLst>
                  <a:path w="88675" h="2419">
                    <a:moveTo>
                      <a:pt x="88676" y="0"/>
                    </a:moveTo>
                    <a:lnTo>
                      <a:pt x="0" y="0"/>
                    </a:lnTo>
                  </a:path>
                </a:pathLst>
              </a:custGeom>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9" name="Freeform: Shape 28">
                <a:extLst>
                  <a:ext uri="{FF2B5EF4-FFF2-40B4-BE49-F238E27FC236}">
                    <a16:creationId xmlns:a16="http://schemas.microsoft.com/office/drawing/2014/main" id="{4F3BBC91-EF54-06CB-4136-3C54937C3EDC}"/>
                  </a:ext>
                </a:extLst>
              </p:cNvPr>
              <p:cNvSpPr/>
              <p:nvPr/>
            </p:nvSpPr>
            <p:spPr>
              <a:xfrm>
                <a:off x="2600647" y="6661630"/>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0" name="Freeform: Shape 29">
                <a:extLst>
                  <a:ext uri="{FF2B5EF4-FFF2-40B4-BE49-F238E27FC236}">
                    <a16:creationId xmlns:a16="http://schemas.microsoft.com/office/drawing/2014/main" id="{8BAC498F-D93C-52C7-A1EF-FE9D5031A1D1}"/>
                  </a:ext>
                </a:extLst>
              </p:cNvPr>
              <p:cNvSpPr/>
              <p:nvPr/>
            </p:nvSpPr>
            <p:spPr>
              <a:xfrm>
                <a:off x="2511511" y="6520040"/>
                <a:ext cx="88675" cy="2419"/>
              </a:xfrm>
              <a:custGeom>
                <a:avLst/>
                <a:gdLst>
                  <a:gd name="connsiteX0" fmla="*/ 88676 w 88675"/>
                  <a:gd name="connsiteY0" fmla="*/ 0 h 2419"/>
                  <a:gd name="connsiteX1" fmla="*/ 0 w 88675"/>
                  <a:gd name="connsiteY1" fmla="*/ 0 h 2419"/>
                </a:gdLst>
                <a:ahLst/>
                <a:cxnLst>
                  <a:cxn ang="0">
                    <a:pos x="connsiteX0" y="connsiteY0"/>
                  </a:cxn>
                  <a:cxn ang="0">
                    <a:pos x="connsiteX1" y="connsiteY1"/>
                  </a:cxn>
                </a:cxnLst>
                <a:rect l="l" t="t" r="r" b="b"/>
                <a:pathLst>
                  <a:path w="88675" h="2419">
                    <a:moveTo>
                      <a:pt x="88676" y="0"/>
                    </a:moveTo>
                    <a:lnTo>
                      <a:pt x="0" y="0"/>
                    </a:lnTo>
                  </a:path>
                </a:pathLst>
              </a:custGeom>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1" name="Freeform: Shape 30">
                <a:extLst>
                  <a:ext uri="{FF2B5EF4-FFF2-40B4-BE49-F238E27FC236}">
                    <a16:creationId xmlns:a16="http://schemas.microsoft.com/office/drawing/2014/main" id="{94C0B88D-80CA-1DEC-B93E-E7A0EFB0DFE0}"/>
                  </a:ext>
                </a:extLst>
              </p:cNvPr>
              <p:cNvSpPr/>
              <p:nvPr/>
            </p:nvSpPr>
            <p:spPr>
              <a:xfrm>
                <a:off x="2600647" y="6485029"/>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Shape 31">
                <a:extLst>
                  <a:ext uri="{FF2B5EF4-FFF2-40B4-BE49-F238E27FC236}">
                    <a16:creationId xmlns:a16="http://schemas.microsoft.com/office/drawing/2014/main" id="{93ADD8D0-94DB-E47B-FF5B-9B327B485E2A}"/>
                  </a:ext>
                </a:extLst>
              </p:cNvPr>
              <p:cNvSpPr/>
              <p:nvPr/>
            </p:nvSpPr>
            <p:spPr>
              <a:xfrm>
                <a:off x="2676910" y="6560906"/>
                <a:ext cx="70021" cy="70021"/>
              </a:xfrm>
              <a:custGeom>
                <a:avLst/>
                <a:gdLst>
                  <a:gd name="connsiteX0" fmla="*/ 70021 w 70021"/>
                  <a:gd name="connsiteY0" fmla="*/ 35010 h 70021"/>
                  <a:gd name="connsiteX1" fmla="*/ 35011 w 70021"/>
                  <a:gd name="connsiteY1" fmla="*/ 70021 h 70021"/>
                  <a:gd name="connsiteX2" fmla="*/ 0 w 70021"/>
                  <a:gd name="connsiteY2" fmla="*/ 35010 h 70021"/>
                  <a:gd name="connsiteX3" fmla="*/ 35011 w 70021"/>
                  <a:gd name="connsiteY3" fmla="*/ 0 h 70021"/>
                  <a:gd name="connsiteX4" fmla="*/ 70021 w 70021"/>
                  <a:gd name="connsiteY4" fmla="*/ 35010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0"/>
                    </a:moveTo>
                    <a:cubicBezTo>
                      <a:pt x="70021" y="54346"/>
                      <a:pt x="54346" y="70021"/>
                      <a:pt x="35011" y="70021"/>
                    </a:cubicBezTo>
                    <a:cubicBezTo>
                      <a:pt x="15675" y="70021"/>
                      <a:pt x="0" y="54346"/>
                      <a:pt x="0" y="35010"/>
                    </a:cubicBezTo>
                    <a:cubicBezTo>
                      <a:pt x="0" y="15675"/>
                      <a:pt x="15675" y="0"/>
                      <a:pt x="35011" y="0"/>
                    </a:cubicBezTo>
                    <a:cubicBezTo>
                      <a:pt x="54346" y="0"/>
                      <a:pt x="70021" y="15675"/>
                      <a:pt x="70021" y="35010"/>
                    </a:cubicBezTo>
                    <a:close/>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Shape 32">
                <a:extLst>
                  <a:ext uri="{FF2B5EF4-FFF2-40B4-BE49-F238E27FC236}">
                    <a16:creationId xmlns:a16="http://schemas.microsoft.com/office/drawing/2014/main" id="{C47EBBB5-F52B-2483-7A2F-AAD790B1F253}"/>
                  </a:ext>
                </a:extLst>
              </p:cNvPr>
              <p:cNvSpPr/>
              <p:nvPr/>
            </p:nvSpPr>
            <p:spPr>
              <a:xfrm>
                <a:off x="2438611" y="6600247"/>
                <a:ext cx="70021" cy="70021"/>
              </a:xfrm>
              <a:custGeom>
                <a:avLst/>
                <a:gdLst>
                  <a:gd name="connsiteX0" fmla="*/ 70021 w 70021"/>
                  <a:gd name="connsiteY0" fmla="*/ 35010 h 70021"/>
                  <a:gd name="connsiteX1" fmla="*/ 35011 w 70021"/>
                  <a:gd name="connsiteY1" fmla="*/ 70021 h 70021"/>
                  <a:gd name="connsiteX2" fmla="*/ 0 w 70021"/>
                  <a:gd name="connsiteY2" fmla="*/ 35010 h 70021"/>
                  <a:gd name="connsiteX3" fmla="*/ 35011 w 70021"/>
                  <a:gd name="connsiteY3" fmla="*/ 0 h 70021"/>
                  <a:gd name="connsiteX4" fmla="*/ 70021 w 70021"/>
                  <a:gd name="connsiteY4" fmla="*/ 35010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0"/>
                    </a:moveTo>
                    <a:cubicBezTo>
                      <a:pt x="70021" y="54346"/>
                      <a:pt x="54346" y="70021"/>
                      <a:pt x="35011" y="70021"/>
                    </a:cubicBezTo>
                    <a:cubicBezTo>
                      <a:pt x="15675" y="70021"/>
                      <a:pt x="0" y="54346"/>
                      <a:pt x="0" y="35010"/>
                    </a:cubicBezTo>
                    <a:cubicBezTo>
                      <a:pt x="0" y="15675"/>
                      <a:pt x="15675" y="0"/>
                      <a:pt x="35011" y="0"/>
                    </a:cubicBezTo>
                    <a:cubicBezTo>
                      <a:pt x="54346" y="0"/>
                      <a:pt x="70021" y="15675"/>
                      <a:pt x="70021" y="35010"/>
                    </a:cubicBezTo>
                    <a:close/>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4" name="Freeform: Shape 33">
                <a:extLst>
                  <a:ext uri="{FF2B5EF4-FFF2-40B4-BE49-F238E27FC236}">
                    <a16:creationId xmlns:a16="http://schemas.microsoft.com/office/drawing/2014/main" id="{D0049797-7F97-A3C8-8CC4-388D0DE59718}"/>
                  </a:ext>
                </a:extLst>
              </p:cNvPr>
              <p:cNvSpPr/>
              <p:nvPr/>
            </p:nvSpPr>
            <p:spPr>
              <a:xfrm>
                <a:off x="2438272" y="6485029"/>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5" name="Freeform: Shape 34">
                <a:extLst>
                  <a:ext uri="{FF2B5EF4-FFF2-40B4-BE49-F238E27FC236}">
                    <a16:creationId xmlns:a16="http://schemas.microsoft.com/office/drawing/2014/main" id="{F734A2D8-A014-8D5B-04D3-4F55E244273D}"/>
                  </a:ext>
                </a:extLst>
              </p:cNvPr>
              <p:cNvSpPr/>
              <p:nvPr/>
            </p:nvSpPr>
            <p:spPr>
              <a:xfrm>
                <a:off x="2511511" y="6595916"/>
                <a:ext cx="165398" cy="39341"/>
              </a:xfrm>
              <a:custGeom>
                <a:avLst/>
                <a:gdLst>
                  <a:gd name="connsiteX0" fmla="*/ 0 w 165398"/>
                  <a:gd name="connsiteY0" fmla="*/ 39342 h 39341"/>
                  <a:gd name="connsiteX1" fmla="*/ 65351 w 165398"/>
                  <a:gd name="connsiteY1" fmla="*/ 39342 h 39341"/>
                  <a:gd name="connsiteX2" fmla="*/ 104717 w 165398"/>
                  <a:gd name="connsiteY2" fmla="*/ 0 h 39341"/>
                  <a:gd name="connsiteX3" fmla="*/ 165399 w 165398"/>
                  <a:gd name="connsiteY3" fmla="*/ 0 h 39341"/>
                </a:gdLst>
                <a:ahLst/>
                <a:cxnLst>
                  <a:cxn ang="0">
                    <a:pos x="connsiteX0" y="connsiteY0"/>
                  </a:cxn>
                  <a:cxn ang="0">
                    <a:pos x="connsiteX1" y="connsiteY1"/>
                  </a:cxn>
                  <a:cxn ang="0">
                    <a:pos x="connsiteX2" y="connsiteY2"/>
                  </a:cxn>
                  <a:cxn ang="0">
                    <a:pos x="connsiteX3" y="connsiteY3"/>
                  </a:cxn>
                </a:cxnLst>
                <a:rect l="l" t="t" r="r" b="b"/>
                <a:pathLst>
                  <a:path w="165398" h="39341">
                    <a:moveTo>
                      <a:pt x="0" y="39342"/>
                    </a:moveTo>
                    <a:lnTo>
                      <a:pt x="65351" y="39342"/>
                    </a:lnTo>
                    <a:lnTo>
                      <a:pt x="104717" y="0"/>
                    </a:lnTo>
                    <a:lnTo>
                      <a:pt x="165399" y="0"/>
                    </a:lnTo>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6" name="Freeform: Shape 35">
                <a:extLst>
                  <a:ext uri="{FF2B5EF4-FFF2-40B4-BE49-F238E27FC236}">
                    <a16:creationId xmlns:a16="http://schemas.microsoft.com/office/drawing/2014/main" id="{EF9ED07B-36DF-C38B-B210-9FFDB003719E}"/>
                  </a:ext>
                </a:extLst>
              </p:cNvPr>
              <p:cNvSpPr/>
              <p:nvPr/>
            </p:nvSpPr>
            <p:spPr>
              <a:xfrm>
                <a:off x="2711243" y="6419774"/>
                <a:ext cx="70021" cy="70021"/>
              </a:xfrm>
              <a:custGeom>
                <a:avLst/>
                <a:gdLst>
                  <a:gd name="connsiteX0" fmla="*/ 70021 w 70021"/>
                  <a:gd name="connsiteY0" fmla="*/ 35011 h 70021"/>
                  <a:gd name="connsiteX1" fmla="*/ 35011 w 70021"/>
                  <a:gd name="connsiteY1" fmla="*/ 70021 h 70021"/>
                  <a:gd name="connsiteX2" fmla="*/ 0 w 70021"/>
                  <a:gd name="connsiteY2" fmla="*/ 35011 h 70021"/>
                  <a:gd name="connsiteX3" fmla="*/ 35011 w 70021"/>
                  <a:gd name="connsiteY3" fmla="*/ 0 h 70021"/>
                  <a:gd name="connsiteX4" fmla="*/ 70021 w 70021"/>
                  <a:gd name="connsiteY4" fmla="*/ 35011 h 7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21" h="70021">
                    <a:moveTo>
                      <a:pt x="70021" y="35011"/>
                    </a:moveTo>
                    <a:cubicBezTo>
                      <a:pt x="70021" y="54346"/>
                      <a:pt x="54346" y="70021"/>
                      <a:pt x="35011" y="70021"/>
                    </a:cubicBezTo>
                    <a:cubicBezTo>
                      <a:pt x="15675" y="70021"/>
                      <a:pt x="0" y="54346"/>
                      <a:pt x="0" y="35011"/>
                    </a:cubicBezTo>
                    <a:cubicBezTo>
                      <a:pt x="0" y="15675"/>
                      <a:pt x="15675" y="0"/>
                      <a:pt x="35011" y="0"/>
                    </a:cubicBezTo>
                    <a:cubicBezTo>
                      <a:pt x="54346" y="0"/>
                      <a:pt x="70021" y="15675"/>
                      <a:pt x="70021" y="35011"/>
                    </a:cubicBezTo>
                    <a:close/>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7" name="Freeform: Shape 36">
                <a:extLst>
                  <a:ext uri="{FF2B5EF4-FFF2-40B4-BE49-F238E27FC236}">
                    <a16:creationId xmlns:a16="http://schemas.microsoft.com/office/drawing/2014/main" id="{54BE58AF-5242-358A-E5F2-0FB52658C160}"/>
                  </a:ext>
                </a:extLst>
              </p:cNvPr>
              <p:cNvSpPr/>
              <p:nvPr/>
            </p:nvSpPr>
            <p:spPr>
              <a:xfrm>
                <a:off x="2510930" y="6415444"/>
                <a:ext cx="200312" cy="39341"/>
              </a:xfrm>
              <a:custGeom>
                <a:avLst/>
                <a:gdLst>
                  <a:gd name="connsiteX0" fmla="*/ 0 w 200312"/>
                  <a:gd name="connsiteY0" fmla="*/ 0 h 39341"/>
                  <a:gd name="connsiteX1" fmla="*/ 100241 w 200312"/>
                  <a:gd name="connsiteY1" fmla="*/ 0 h 39341"/>
                  <a:gd name="connsiteX2" fmla="*/ 139607 w 200312"/>
                  <a:gd name="connsiteY2" fmla="*/ 39342 h 39341"/>
                  <a:gd name="connsiteX3" fmla="*/ 200313 w 200312"/>
                  <a:gd name="connsiteY3" fmla="*/ 39342 h 39341"/>
                </a:gdLst>
                <a:ahLst/>
                <a:cxnLst>
                  <a:cxn ang="0">
                    <a:pos x="connsiteX0" y="connsiteY0"/>
                  </a:cxn>
                  <a:cxn ang="0">
                    <a:pos x="connsiteX1" y="connsiteY1"/>
                  </a:cxn>
                  <a:cxn ang="0">
                    <a:pos x="connsiteX2" y="connsiteY2"/>
                  </a:cxn>
                  <a:cxn ang="0">
                    <a:pos x="connsiteX3" y="connsiteY3"/>
                  </a:cxn>
                </a:cxnLst>
                <a:rect l="l" t="t" r="r" b="b"/>
                <a:pathLst>
                  <a:path w="200312" h="39341">
                    <a:moveTo>
                      <a:pt x="0" y="0"/>
                    </a:moveTo>
                    <a:lnTo>
                      <a:pt x="100241" y="0"/>
                    </a:lnTo>
                    <a:lnTo>
                      <a:pt x="139607" y="39342"/>
                    </a:lnTo>
                    <a:lnTo>
                      <a:pt x="200313" y="39342"/>
                    </a:lnTo>
                  </a:path>
                </a:pathLst>
              </a:custGeom>
              <a:no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8" name="Group 37">
              <a:extLst>
                <a:ext uri="{FF2B5EF4-FFF2-40B4-BE49-F238E27FC236}">
                  <a16:creationId xmlns:a16="http://schemas.microsoft.com/office/drawing/2014/main" id="{6D495F2D-5330-CEBA-B843-76D0F1D734D2}"/>
                </a:ext>
              </a:extLst>
            </p:cNvPr>
            <p:cNvGrpSpPr/>
            <p:nvPr/>
          </p:nvGrpSpPr>
          <p:grpSpPr>
            <a:xfrm>
              <a:off x="7381417" y="5854226"/>
              <a:ext cx="238593" cy="238593"/>
              <a:chOff x="4964907" y="3436143"/>
              <a:chExt cx="552450" cy="552450"/>
            </a:xfrm>
            <a:noFill/>
          </p:grpSpPr>
          <p:grpSp>
            <p:nvGrpSpPr>
              <p:cNvPr id="39" name="Graphic 2">
                <a:extLst>
                  <a:ext uri="{FF2B5EF4-FFF2-40B4-BE49-F238E27FC236}">
                    <a16:creationId xmlns:a16="http://schemas.microsoft.com/office/drawing/2014/main" id="{6B42567F-AADC-DFE2-553C-2AAFADE9E8B8}"/>
                  </a:ext>
                </a:extLst>
              </p:cNvPr>
              <p:cNvGrpSpPr/>
              <p:nvPr/>
            </p:nvGrpSpPr>
            <p:grpSpPr>
              <a:xfrm>
                <a:off x="5084255" y="3555396"/>
                <a:ext cx="313848" cy="313848"/>
                <a:chOff x="5084255" y="3555396"/>
                <a:chExt cx="313848" cy="313848"/>
              </a:xfrm>
              <a:grpFill/>
            </p:grpSpPr>
            <p:sp>
              <p:nvSpPr>
                <p:cNvPr id="57" name="Freeform: Shape 56">
                  <a:extLst>
                    <a:ext uri="{FF2B5EF4-FFF2-40B4-BE49-F238E27FC236}">
                      <a16:creationId xmlns:a16="http://schemas.microsoft.com/office/drawing/2014/main" id="{F99D6811-DA97-FB7E-7BDF-DB9EDE072715}"/>
                    </a:ext>
                  </a:extLst>
                </p:cNvPr>
                <p:cNvSpPr/>
                <p:nvPr/>
              </p:nvSpPr>
              <p:spPr>
                <a:xfrm>
                  <a:off x="5084255" y="3555396"/>
                  <a:ext cx="313848" cy="313848"/>
                </a:xfrm>
                <a:custGeom>
                  <a:avLst/>
                  <a:gdLst>
                    <a:gd name="connsiteX0" fmla="*/ 313849 w 313848"/>
                    <a:gd name="connsiteY0" fmla="*/ 182023 h 313848"/>
                    <a:gd name="connsiteX1" fmla="*/ 313849 w 313848"/>
                    <a:gd name="connsiteY1" fmla="*/ 131826 h 313848"/>
                    <a:gd name="connsiteX2" fmla="*/ 275082 w 313848"/>
                    <a:gd name="connsiteY2" fmla="*/ 126492 h 313848"/>
                    <a:gd name="connsiteX3" fmla="*/ 262033 w 313848"/>
                    <a:gd name="connsiteY3" fmla="*/ 94869 h 313848"/>
                    <a:gd name="connsiteX4" fmla="*/ 285655 w 313848"/>
                    <a:gd name="connsiteY4" fmla="*/ 63627 h 313848"/>
                    <a:gd name="connsiteX5" fmla="*/ 250222 w 313848"/>
                    <a:gd name="connsiteY5" fmla="*/ 28194 h 313848"/>
                    <a:gd name="connsiteX6" fmla="*/ 218980 w 313848"/>
                    <a:gd name="connsiteY6" fmla="*/ 51816 h 313848"/>
                    <a:gd name="connsiteX7" fmla="*/ 187357 w 313848"/>
                    <a:gd name="connsiteY7" fmla="*/ 38767 h 313848"/>
                    <a:gd name="connsiteX8" fmla="*/ 182023 w 313848"/>
                    <a:gd name="connsiteY8" fmla="*/ 0 h 313848"/>
                    <a:gd name="connsiteX9" fmla="*/ 131826 w 313848"/>
                    <a:gd name="connsiteY9" fmla="*/ 0 h 313848"/>
                    <a:gd name="connsiteX10" fmla="*/ 126492 w 313848"/>
                    <a:gd name="connsiteY10" fmla="*/ 38767 h 313848"/>
                    <a:gd name="connsiteX11" fmla="*/ 94869 w 313848"/>
                    <a:gd name="connsiteY11" fmla="*/ 51816 h 313848"/>
                    <a:gd name="connsiteX12" fmla="*/ 63627 w 313848"/>
                    <a:gd name="connsiteY12" fmla="*/ 28194 h 313848"/>
                    <a:gd name="connsiteX13" fmla="*/ 28194 w 313848"/>
                    <a:gd name="connsiteY13" fmla="*/ 63627 h 313848"/>
                    <a:gd name="connsiteX14" fmla="*/ 51816 w 313848"/>
                    <a:gd name="connsiteY14" fmla="*/ 94869 h 313848"/>
                    <a:gd name="connsiteX15" fmla="*/ 38767 w 313848"/>
                    <a:gd name="connsiteY15" fmla="*/ 126492 h 313848"/>
                    <a:gd name="connsiteX16" fmla="*/ 0 w 313848"/>
                    <a:gd name="connsiteY16" fmla="*/ 131826 h 313848"/>
                    <a:gd name="connsiteX17" fmla="*/ 0 w 313848"/>
                    <a:gd name="connsiteY17" fmla="*/ 182023 h 313848"/>
                    <a:gd name="connsiteX18" fmla="*/ 38767 w 313848"/>
                    <a:gd name="connsiteY18" fmla="*/ 187357 h 313848"/>
                    <a:gd name="connsiteX19" fmla="*/ 51816 w 313848"/>
                    <a:gd name="connsiteY19" fmla="*/ 218980 h 313848"/>
                    <a:gd name="connsiteX20" fmla="*/ 28194 w 313848"/>
                    <a:gd name="connsiteY20" fmla="*/ 250222 h 313848"/>
                    <a:gd name="connsiteX21" fmla="*/ 63627 w 313848"/>
                    <a:gd name="connsiteY21" fmla="*/ 285655 h 313848"/>
                    <a:gd name="connsiteX22" fmla="*/ 94869 w 313848"/>
                    <a:gd name="connsiteY22" fmla="*/ 262033 h 313848"/>
                    <a:gd name="connsiteX23" fmla="*/ 126492 w 313848"/>
                    <a:gd name="connsiteY23" fmla="*/ 275082 h 313848"/>
                    <a:gd name="connsiteX24" fmla="*/ 131826 w 313848"/>
                    <a:gd name="connsiteY24" fmla="*/ 313849 h 313848"/>
                    <a:gd name="connsiteX25" fmla="*/ 182023 w 313848"/>
                    <a:gd name="connsiteY25" fmla="*/ 313849 h 313848"/>
                    <a:gd name="connsiteX26" fmla="*/ 187357 w 313848"/>
                    <a:gd name="connsiteY26" fmla="*/ 275082 h 313848"/>
                    <a:gd name="connsiteX27" fmla="*/ 218980 w 313848"/>
                    <a:gd name="connsiteY27" fmla="*/ 262033 h 313848"/>
                    <a:gd name="connsiteX28" fmla="*/ 250222 w 313848"/>
                    <a:gd name="connsiteY28" fmla="*/ 285655 h 313848"/>
                    <a:gd name="connsiteX29" fmla="*/ 285655 w 313848"/>
                    <a:gd name="connsiteY29" fmla="*/ 250222 h 313848"/>
                    <a:gd name="connsiteX30" fmla="*/ 262033 w 313848"/>
                    <a:gd name="connsiteY30" fmla="*/ 218980 h 313848"/>
                    <a:gd name="connsiteX31" fmla="*/ 275082 w 313848"/>
                    <a:gd name="connsiteY31" fmla="*/ 187357 h 313848"/>
                    <a:gd name="connsiteX32" fmla="*/ 313849 w 313848"/>
                    <a:gd name="connsiteY32" fmla="*/ 182023 h 3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3848" h="313848">
                      <a:moveTo>
                        <a:pt x="313849" y="182023"/>
                      </a:moveTo>
                      <a:lnTo>
                        <a:pt x="313849" y="131826"/>
                      </a:lnTo>
                      <a:lnTo>
                        <a:pt x="275082" y="126492"/>
                      </a:lnTo>
                      <a:cubicBezTo>
                        <a:pt x="272224" y="115252"/>
                        <a:pt x="267748" y="104680"/>
                        <a:pt x="262033" y="94869"/>
                      </a:cubicBezTo>
                      <a:lnTo>
                        <a:pt x="285655" y="63627"/>
                      </a:lnTo>
                      <a:lnTo>
                        <a:pt x="250222" y="28194"/>
                      </a:lnTo>
                      <a:lnTo>
                        <a:pt x="218980" y="51816"/>
                      </a:lnTo>
                      <a:cubicBezTo>
                        <a:pt x="209264" y="46006"/>
                        <a:pt x="198596" y="41624"/>
                        <a:pt x="187357" y="38767"/>
                      </a:cubicBezTo>
                      <a:lnTo>
                        <a:pt x="182023" y="0"/>
                      </a:lnTo>
                      <a:lnTo>
                        <a:pt x="131826" y="0"/>
                      </a:lnTo>
                      <a:lnTo>
                        <a:pt x="126492" y="38767"/>
                      </a:lnTo>
                      <a:cubicBezTo>
                        <a:pt x="115253" y="41624"/>
                        <a:pt x="104680" y="46101"/>
                        <a:pt x="94869" y="51816"/>
                      </a:cubicBezTo>
                      <a:lnTo>
                        <a:pt x="63627" y="28194"/>
                      </a:lnTo>
                      <a:lnTo>
                        <a:pt x="28194" y="63627"/>
                      </a:lnTo>
                      <a:lnTo>
                        <a:pt x="51816" y="94869"/>
                      </a:lnTo>
                      <a:cubicBezTo>
                        <a:pt x="46006" y="104584"/>
                        <a:pt x="41624" y="115252"/>
                        <a:pt x="38767" y="126492"/>
                      </a:cubicBezTo>
                      <a:lnTo>
                        <a:pt x="0" y="131826"/>
                      </a:lnTo>
                      <a:lnTo>
                        <a:pt x="0" y="182023"/>
                      </a:lnTo>
                      <a:lnTo>
                        <a:pt x="38767" y="187357"/>
                      </a:lnTo>
                      <a:cubicBezTo>
                        <a:pt x="41624" y="198596"/>
                        <a:pt x="46101" y="209169"/>
                        <a:pt x="51816" y="218980"/>
                      </a:cubicBezTo>
                      <a:lnTo>
                        <a:pt x="28194" y="250222"/>
                      </a:lnTo>
                      <a:lnTo>
                        <a:pt x="63627" y="285655"/>
                      </a:lnTo>
                      <a:lnTo>
                        <a:pt x="94869" y="262033"/>
                      </a:lnTo>
                      <a:cubicBezTo>
                        <a:pt x="104585" y="267843"/>
                        <a:pt x="115253" y="272225"/>
                        <a:pt x="126492" y="275082"/>
                      </a:cubicBezTo>
                      <a:lnTo>
                        <a:pt x="131826" y="313849"/>
                      </a:lnTo>
                      <a:lnTo>
                        <a:pt x="182023" y="313849"/>
                      </a:lnTo>
                      <a:lnTo>
                        <a:pt x="187357" y="275082"/>
                      </a:lnTo>
                      <a:cubicBezTo>
                        <a:pt x="198596" y="272225"/>
                        <a:pt x="209169" y="267748"/>
                        <a:pt x="218980" y="262033"/>
                      </a:cubicBezTo>
                      <a:lnTo>
                        <a:pt x="250222" y="285655"/>
                      </a:lnTo>
                      <a:lnTo>
                        <a:pt x="285655" y="250222"/>
                      </a:lnTo>
                      <a:lnTo>
                        <a:pt x="262033" y="218980"/>
                      </a:lnTo>
                      <a:cubicBezTo>
                        <a:pt x="267843" y="209264"/>
                        <a:pt x="272224" y="198596"/>
                        <a:pt x="275082" y="187357"/>
                      </a:cubicBezTo>
                      <a:lnTo>
                        <a:pt x="313849" y="182023"/>
                      </a:lnTo>
                      <a:close/>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8" name="Freeform: Shape 57">
                  <a:extLst>
                    <a:ext uri="{FF2B5EF4-FFF2-40B4-BE49-F238E27FC236}">
                      <a16:creationId xmlns:a16="http://schemas.microsoft.com/office/drawing/2014/main" id="{A0C30574-931D-76B3-E43F-FA7428EBA68A}"/>
                    </a:ext>
                  </a:extLst>
                </p:cNvPr>
                <p:cNvSpPr/>
                <p:nvPr/>
              </p:nvSpPr>
              <p:spPr>
                <a:xfrm>
                  <a:off x="5179220" y="3650456"/>
                  <a:ext cx="123825" cy="123825"/>
                </a:xfrm>
                <a:custGeom>
                  <a:avLst/>
                  <a:gdLst>
                    <a:gd name="connsiteX0" fmla="*/ 123825 w 123825"/>
                    <a:gd name="connsiteY0" fmla="*/ 61913 h 123825"/>
                    <a:gd name="connsiteX1" fmla="*/ 61913 w 123825"/>
                    <a:gd name="connsiteY1" fmla="*/ 123825 h 123825"/>
                    <a:gd name="connsiteX2" fmla="*/ 0 w 123825"/>
                    <a:gd name="connsiteY2" fmla="*/ 61913 h 123825"/>
                    <a:gd name="connsiteX3" fmla="*/ 61913 w 123825"/>
                    <a:gd name="connsiteY3" fmla="*/ 0 h 123825"/>
                    <a:gd name="connsiteX4" fmla="*/ 123825 w 123825"/>
                    <a:gd name="connsiteY4" fmla="*/ 61913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3825" y="61913"/>
                      </a:moveTo>
                      <a:cubicBezTo>
                        <a:pt x="123825" y="96107"/>
                        <a:pt x="96107" y="123825"/>
                        <a:pt x="61913" y="123825"/>
                      </a:cubicBezTo>
                      <a:cubicBezTo>
                        <a:pt x="27718" y="123825"/>
                        <a:pt x="0" y="96107"/>
                        <a:pt x="0" y="61913"/>
                      </a:cubicBezTo>
                      <a:cubicBezTo>
                        <a:pt x="0" y="27718"/>
                        <a:pt x="27718" y="0"/>
                        <a:pt x="61913" y="0"/>
                      </a:cubicBezTo>
                      <a:cubicBezTo>
                        <a:pt x="96107" y="0"/>
                        <a:pt x="123825" y="27718"/>
                        <a:pt x="123825" y="61913"/>
                      </a:cubicBezTo>
                      <a:close/>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40" name="Graphic 2">
                <a:extLst>
                  <a:ext uri="{FF2B5EF4-FFF2-40B4-BE49-F238E27FC236}">
                    <a16:creationId xmlns:a16="http://schemas.microsoft.com/office/drawing/2014/main" id="{54C97DAB-FFCD-55AB-94BB-551203B6014E}"/>
                  </a:ext>
                </a:extLst>
              </p:cNvPr>
              <p:cNvGrpSpPr/>
              <p:nvPr/>
            </p:nvGrpSpPr>
            <p:grpSpPr>
              <a:xfrm>
                <a:off x="4964907" y="3436143"/>
                <a:ext cx="552450" cy="552450"/>
                <a:chOff x="4964907" y="3436143"/>
                <a:chExt cx="552450" cy="552450"/>
              </a:xfrm>
              <a:grpFill/>
            </p:grpSpPr>
            <p:sp>
              <p:nvSpPr>
                <p:cNvPr id="41" name="Freeform: Shape 40">
                  <a:extLst>
                    <a:ext uri="{FF2B5EF4-FFF2-40B4-BE49-F238E27FC236}">
                      <a16:creationId xmlns:a16="http://schemas.microsoft.com/office/drawing/2014/main" id="{637519AF-A278-8182-E44E-011E86C322D7}"/>
                    </a:ext>
                  </a:extLst>
                </p:cNvPr>
                <p:cNvSpPr/>
                <p:nvPr/>
              </p:nvSpPr>
              <p:spPr>
                <a:xfrm>
                  <a:off x="5219034" y="3436143"/>
                  <a:ext cx="44195" cy="44195"/>
                </a:xfrm>
                <a:custGeom>
                  <a:avLst/>
                  <a:gdLst>
                    <a:gd name="connsiteX0" fmla="*/ 44196 w 44195"/>
                    <a:gd name="connsiteY0" fmla="*/ 22098 h 44195"/>
                    <a:gd name="connsiteX1" fmla="*/ 22098 w 44195"/>
                    <a:gd name="connsiteY1" fmla="*/ 44196 h 44195"/>
                    <a:gd name="connsiteX2" fmla="*/ 0 w 44195"/>
                    <a:gd name="connsiteY2" fmla="*/ 22098 h 44195"/>
                    <a:gd name="connsiteX3" fmla="*/ 22098 w 44195"/>
                    <a:gd name="connsiteY3" fmla="*/ 0 h 44195"/>
                    <a:gd name="connsiteX4" fmla="*/ 44196 w 44195"/>
                    <a:gd name="connsiteY4" fmla="*/ 22098 h 4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5" h="44195">
                      <a:moveTo>
                        <a:pt x="44196" y="22098"/>
                      </a:moveTo>
                      <a:cubicBezTo>
                        <a:pt x="44196" y="34302"/>
                        <a:pt x="34302" y="44196"/>
                        <a:pt x="22098" y="44196"/>
                      </a:cubicBezTo>
                      <a:cubicBezTo>
                        <a:pt x="9894" y="44196"/>
                        <a:pt x="0" y="34303"/>
                        <a:pt x="0" y="22098"/>
                      </a:cubicBezTo>
                      <a:cubicBezTo>
                        <a:pt x="0" y="9894"/>
                        <a:pt x="9894" y="0"/>
                        <a:pt x="22098" y="0"/>
                      </a:cubicBezTo>
                      <a:cubicBezTo>
                        <a:pt x="34302" y="0"/>
                        <a:pt x="44196" y="9894"/>
                        <a:pt x="44196" y="22098"/>
                      </a:cubicBezTo>
                      <a:close/>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Freeform: Shape 41">
                  <a:extLst>
                    <a:ext uri="{FF2B5EF4-FFF2-40B4-BE49-F238E27FC236}">
                      <a16:creationId xmlns:a16="http://schemas.microsoft.com/office/drawing/2014/main" id="{4922ECDC-91FB-5B2C-CFC2-D5A2D7B85C2B}"/>
                    </a:ext>
                  </a:extLst>
                </p:cNvPr>
                <p:cNvSpPr/>
                <p:nvPr/>
              </p:nvSpPr>
              <p:spPr>
                <a:xfrm>
                  <a:off x="5241132" y="3480435"/>
                  <a:ext cx="9525" cy="44577"/>
                </a:xfrm>
                <a:custGeom>
                  <a:avLst/>
                  <a:gdLst>
                    <a:gd name="connsiteX0" fmla="*/ 0 w 9525"/>
                    <a:gd name="connsiteY0" fmla="*/ 0 h 44577"/>
                    <a:gd name="connsiteX1" fmla="*/ 0 w 9525"/>
                    <a:gd name="connsiteY1" fmla="*/ 44577 h 44577"/>
                  </a:gdLst>
                  <a:ahLst/>
                  <a:cxnLst>
                    <a:cxn ang="0">
                      <a:pos x="connsiteX0" y="connsiteY0"/>
                    </a:cxn>
                    <a:cxn ang="0">
                      <a:pos x="connsiteX1" y="connsiteY1"/>
                    </a:cxn>
                  </a:cxnLst>
                  <a:rect l="l" t="t" r="r" b="b"/>
                  <a:pathLst>
                    <a:path w="9525" h="44577">
                      <a:moveTo>
                        <a:pt x="0" y="0"/>
                      </a:moveTo>
                      <a:lnTo>
                        <a:pt x="0" y="44577"/>
                      </a:lnTo>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 name="Freeform: Shape 42">
                  <a:extLst>
                    <a:ext uri="{FF2B5EF4-FFF2-40B4-BE49-F238E27FC236}">
                      <a16:creationId xmlns:a16="http://schemas.microsoft.com/office/drawing/2014/main" id="{1D90D1E7-B99C-5E5C-A263-171020DFE757}"/>
                    </a:ext>
                  </a:extLst>
                </p:cNvPr>
                <p:cNvSpPr/>
                <p:nvPr/>
              </p:nvSpPr>
              <p:spPr>
                <a:xfrm>
                  <a:off x="5219034" y="3944397"/>
                  <a:ext cx="44196" cy="44196"/>
                </a:xfrm>
                <a:custGeom>
                  <a:avLst/>
                  <a:gdLst>
                    <a:gd name="connsiteX0" fmla="*/ 0 w 44196"/>
                    <a:gd name="connsiteY0" fmla="*/ 22098 h 44196"/>
                    <a:gd name="connsiteX1" fmla="*/ 22098 w 44196"/>
                    <a:gd name="connsiteY1" fmla="*/ 0 h 44196"/>
                    <a:gd name="connsiteX2" fmla="*/ 44196 w 44196"/>
                    <a:gd name="connsiteY2" fmla="*/ 22098 h 44196"/>
                    <a:gd name="connsiteX3" fmla="*/ 22098 w 44196"/>
                    <a:gd name="connsiteY3" fmla="*/ 44196 h 44196"/>
                    <a:gd name="connsiteX4" fmla="*/ 0 w 44196"/>
                    <a:gd name="connsiteY4" fmla="*/ 22098 h 4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44196">
                      <a:moveTo>
                        <a:pt x="0" y="22098"/>
                      </a:moveTo>
                      <a:cubicBezTo>
                        <a:pt x="0" y="9906"/>
                        <a:pt x="9906" y="0"/>
                        <a:pt x="22098" y="0"/>
                      </a:cubicBezTo>
                      <a:cubicBezTo>
                        <a:pt x="34290" y="0"/>
                        <a:pt x="44196" y="9906"/>
                        <a:pt x="44196" y="22098"/>
                      </a:cubicBezTo>
                      <a:cubicBezTo>
                        <a:pt x="44196" y="34290"/>
                        <a:pt x="34290" y="44196"/>
                        <a:pt x="22098" y="44196"/>
                      </a:cubicBezTo>
                      <a:cubicBezTo>
                        <a:pt x="9906" y="44196"/>
                        <a:pt x="0" y="34290"/>
                        <a:pt x="0" y="22098"/>
                      </a:cubicBezTo>
                      <a:close/>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4" name="Freeform: Shape 43">
                  <a:extLst>
                    <a:ext uri="{FF2B5EF4-FFF2-40B4-BE49-F238E27FC236}">
                      <a16:creationId xmlns:a16="http://schemas.microsoft.com/office/drawing/2014/main" id="{A5E4D6F2-463C-8C8B-9400-FAA2FE723535}"/>
                    </a:ext>
                  </a:extLst>
                </p:cNvPr>
                <p:cNvSpPr/>
                <p:nvPr/>
              </p:nvSpPr>
              <p:spPr>
                <a:xfrm>
                  <a:off x="5241132" y="3899725"/>
                  <a:ext cx="9525" cy="44577"/>
                </a:xfrm>
                <a:custGeom>
                  <a:avLst/>
                  <a:gdLst>
                    <a:gd name="connsiteX0" fmla="*/ 0 w 9525"/>
                    <a:gd name="connsiteY0" fmla="*/ 44577 h 44577"/>
                    <a:gd name="connsiteX1" fmla="*/ 0 w 9525"/>
                    <a:gd name="connsiteY1" fmla="*/ 0 h 44577"/>
                  </a:gdLst>
                  <a:ahLst/>
                  <a:cxnLst>
                    <a:cxn ang="0">
                      <a:pos x="connsiteX0" y="connsiteY0"/>
                    </a:cxn>
                    <a:cxn ang="0">
                      <a:pos x="connsiteX1" y="connsiteY1"/>
                    </a:cxn>
                  </a:cxnLst>
                  <a:rect l="l" t="t" r="r" b="b"/>
                  <a:pathLst>
                    <a:path w="9525" h="44577">
                      <a:moveTo>
                        <a:pt x="0" y="44577"/>
                      </a:moveTo>
                      <a:lnTo>
                        <a:pt x="0" y="0"/>
                      </a:lnTo>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5" name="Freeform: Shape 44">
                  <a:extLst>
                    <a:ext uri="{FF2B5EF4-FFF2-40B4-BE49-F238E27FC236}">
                      <a16:creationId xmlns:a16="http://schemas.microsoft.com/office/drawing/2014/main" id="{FDF94891-F6F5-A9F6-127E-40FF4E19DFC9}"/>
                    </a:ext>
                  </a:extLst>
                </p:cNvPr>
                <p:cNvSpPr/>
                <p:nvPr/>
              </p:nvSpPr>
              <p:spPr>
                <a:xfrm>
                  <a:off x="5473161" y="3690270"/>
                  <a:ext cx="44196" cy="44196"/>
                </a:xfrm>
                <a:custGeom>
                  <a:avLst/>
                  <a:gdLst>
                    <a:gd name="connsiteX0" fmla="*/ 22098 w 44196"/>
                    <a:gd name="connsiteY0" fmla="*/ 44196 h 44196"/>
                    <a:gd name="connsiteX1" fmla="*/ 0 w 44196"/>
                    <a:gd name="connsiteY1" fmla="*/ 22098 h 44196"/>
                    <a:gd name="connsiteX2" fmla="*/ 22098 w 44196"/>
                    <a:gd name="connsiteY2" fmla="*/ 0 h 44196"/>
                    <a:gd name="connsiteX3" fmla="*/ 44196 w 44196"/>
                    <a:gd name="connsiteY3" fmla="*/ 22098 h 44196"/>
                    <a:gd name="connsiteX4" fmla="*/ 22098 w 44196"/>
                    <a:gd name="connsiteY4" fmla="*/ 44196 h 4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44196">
                      <a:moveTo>
                        <a:pt x="22098" y="44196"/>
                      </a:moveTo>
                      <a:cubicBezTo>
                        <a:pt x="9906" y="44196"/>
                        <a:pt x="0" y="34290"/>
                        <a:pt x="0" y="22098"/>
                      </a:cubicBezTo>
                      <a:cubicBezTo>
                        <a:pt x="0" y="9906"/>
                        <a:pt x="9906" y="0"/>
                        <a:pt x="22098" y="0"/>
                      </a:cubicBezTo>
                      <a:cubicBezTo>
                        <a:pt x="34290" y="0"/>
                        <a:pt x="44196" y="9906"/>
                        <a:pt x="44196" y="22098"/>
                      </a:cubicBezTo>
                      <a:cubicBezTo>
                        <a:pt x="44196" y="34290"/>
                        <a:pt x="34290" y="44196"/>
                        <a:pt x="22098" y="44196"/>
                      </a:cubicBezTo>
                      <a:close/>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6" name="Freeform: Shape 45">
                  <a:extLst>
                    <a:ext uri="{FF2B5EF4-FFF2-40B4-BE49-F238E27FC236}">
                      <a16:creationId xmlns:a16="http://schemas.microsoft.com/office/drawing/2014/main" id="{31D73480-52CB-D1C2-981D-659C78BE36CB}"/>
                    </a:ext>
                  </a:extLst>
                </p:cNvPr>
                <p:cNvSpPr/>
                <p:nvPr/>
              </p:nvSpPr>
              <p:spPr>
                <a:xfrm>
                  <a:off x="5428489" y="3712368"/>
                  <a:ext cx="44577" cy="9525"/>
                </a:xfrm>
                <a:custGeom>
                  <a:avLst/>
                  <a:gdLst>
                    <a:gd name="connsiteX0" fmla="*/ 44577 w 44577"/>
                    <a:gd name="connsiteY0" fmla="*/ 0 h 9525"/>
                    <a:gd name="connsiteX1" fmla="*/ 0 w 44577"/>
                    <a:gd name="connsiteY1" fmla="*/ 0 h 9525"/>
                  </a:gdLst>
                  <a:ahLst/>
                  <a:cxnLst>
                    <a:cxn ang="0">
                      <a:pos x="connsiteX0" y="connsiteY0"/>
                    </a:cxn>
                    <a:cxn ang="0">
                      <a:pos x="connsiteX1" y="connsiteY1"/>
                    </a:cxn>
                  </a:cxnLst>
                  <a:rect l="l" t="t" r="r" b="b"/>
                  <a:pathLst>
                    <a:path w="44577" h="9525">
                      <a:moveTo>
                        <a:pt x="44577" y="0"/>
                      </a:moveTo>
                      <a:lnTo>
                        <a:pt x="0" y="0"/>
                      </a:lnTo>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7" name="Freeform: Shape 46">
                  <a:extLst>
                    <a:ext uri="{FF2B5EF4-FFF2-40B4-BE49-F238E27FC236}">
                      <a16:creationId xmlns:a16="http://schemas.microsoft.com/office/drawing/2014/main" id="{B7ED7F8F-95AF-F2E4-AB60-5CE0BE5225DC}"/>
                    </a:ext>
                  </a:extLst>
                </p:cNvPr>
                <p:cNvSpPr/>
                <p:nvPr/>
              </p:nvSpPr>
              <p:spPr>
                <a:xfrm>
                  <a:off x="4964907" y="3690270"/>
                  <a:ext cx="44196" cy="44196"/>
                </a:xfrm>
                <a:custGeom>
                  <a:avLst/>
                  <a:gdLst>
                    <a:gd name="connsiteX0" fmla="*/ 22098 w 44196"/>
                    <a:gd name="connsiteY0" fmla="*/ 0 h 44196"/>
                    <a:gd name="connsiteX1" fmla="*/ 44196 w 44196"/>
                    <a:gd name="connsiteY1" fmla="*/ 22098 h 44196"/>
                    <a:gd name="connsiteX2" fmla="*/ 22098 w 44196"/>
                    <a:gd name="connsiteY2" fmla="*/ 44196 h 44196"/>
                    <a:gd name="connsiteX3" fmla="*/ 0 w 44196"/>
                    <a:gd name="connsiteY3" fmla="*/ 22098 h 44196"/>
                    <a:gd name="connsiteX4" fmla="*/ 22098 w 44196"/>
                    <a:gd name="connsiteY4" fmla="*/ 0 h 44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44196">
                      <a:moveTo>
                        <a:pt x="22098" y="0"/>
                      </a:moveTo>
                      <a:cubicBezTo>
                        <a:pt x="34290" y="0"/>
                        <a:pt x="44196" y="9906"/>
                        <a:pt x="44196" y="22098"/>
                      </a:cubicBezTo>
                      <a:cubicBezTo>
                        <a:pt x="44196" y="34290"/>
                        <a:pt x="34290" y="44196"/>
                        <a:pt x="22098" y="44196"/>
                      </a:cubicBezTo>
                      <a:cubicBezTo>
                        <a:pt x="9906" y="44196"/>
                        <a:pt x="0" y="34290"/>
                        <a:pt x="0" y="22098"/>
                      </a:cubicBezTo>
                      <a:cubicBezTo>
                        <a:pt x="0" y="9906"/>
                        <a:pt x="9906" y="0"/>
                        <a:pt x="22098" y="0"/>
                      </a:cubicBezTo>
                      <a:close/>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8" name="Freeform: Shape 47">
                  <a:extLst>
                    <a:ext uri="{FF2B5EF4-FFF2-40B4-BE49-F238E27FC236}">
                      <a16:creationId xmlns:a16="http://schemas.microsoft.com/office/drawing/2014/main" id="{B3D24E69-C62D-5875-F158-C733D51E00E6}"/>
                    </a:ext>
                  </a:extLst>
                </p:cNvPr>
                <p:cNvSpPr/>
                <p:nvPr/>
              </p:nvSpPr>
              <p:spPr>
                <a:xfrm>
                  <a:off x="5009199" y="3712368"/>
                  <a:ext cx="44577" cy="9525"/>
                </a:xfrm>
                <a:custGeom>
                  <a:avLst/>
                  <a:gdLst>
                    <a:gd name="connsiteX0" fmla="*/ 0 w 44577"/>
                    <a:gd name="connsiteY0" fmla="*/ 0 h 9525"/>
                    <a:gd name="connsiteX1" fmla="*/ 44577 w 44577"/>
                    <a:gd name="connsiteY1" fmla="*/ 0 h 9525"/>
                  </a:gdLst>
                  <a:ahLst/>
                  <a:cxnLst>
                    <a:cxn ang="0">
                      <a:pos x="connsiteX0" y="connsiteY0"/>
                    </a:cxn>
                    <a:cxn ang="0">
                      <a:pos x="connsiteX1" y="connsiteY1"/>
                    </a:cxn>
                  </a:cxnLst>
                  <a:rect l="l" t="t" r="r" b="b"/>
                  <a:pathLst>
                    <a:path w="44577" h="9525">
                      <a:moveTo>
                        <a:pt x="0" y="0"/>
                      </a:moveTo>
                      <a:lnTo>
                        <a:pt x="44577" y="0"/>
                      </a:lnTo>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9" name="Freeform: Shape 48">
                  <a:extLst>
                    <a:ext uri="{FF2B5EF4-FFF2-40B4-BE49-F238E27FC236}">
                      <a16:creationId xmlns:a16="http://schemas.microsoft.com/office/drawing/2014/main" id="{DDC8432F-1BBB-2DE9-B1C8-B72D35E7FAC5}"/>
                    </a:ext>
                  </a:extLst>
                </p:cNvPr>
                <p:cNvSpPr/>
                <p:nvPr/>
              </p:nvSpPr>
              <p:spPr>
                <a:xfrm>
                  <a:off x="5398652" y="3510510"/>
                  <a:ext cx="44339" cy="44338"/>
                </a:xfrm>
                <a:custGeom>
                  <a:avLst/>
                  <a:gdLst>
                    <a:gd name="connsiteX0" fmla="*/ 37838 w 44339"/>
                    <a:gd name="connsiteY0" fmla="*/ 37838 h 44338"/>
                    <a:gd name="connsiteX1" fmla="*/ 6501 w 44339"/>
                    <a:gd name="connsiteY1" fmla="*/ 37838 h 44338"/>
                    <a:gd name="connsiteX2" fmla="*/ 6501 w 44339"/>
                    <a:gd name="connsiteY2" fmla="*/ 6501 h 44338"/>
                    <a:gd name="connsiteX3" fmla="*/ 37838 w 44339"/>
                    <a:gd name="connsiteY3" fmla="*/ 6501 h 44338"/>
                    <a:gd name="connsiteX4" fmla="*/ 37838 w 44339"/>
                    <a:gd name="connsiteY4" fmla="*/ 37838 h 44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39" h="44338">
                      <a:moveTo>
                        <a:pt x="37838" y="37838"/>
                      </a:moveTo>
                      <a:cubicBezTo>
                        <a:pt x="29170" y="46506"/>
                        <a:pt x="15169" y="46506"/>
                        <a:pt x="6501" y="37838"/>
                      </a:cubicBezTo>
                      <a:cubicBezTo>
                        <a:pt x="-2167" y="29170"/>
                        <a:pt x="-2167" y="15168"/>
                        <a:pt x="6501" y="6501"/>
                      </a:cubicBezTo>
                      <a:cubicBezTo>
                        <a:pt x="15169" y="-2167"/>
                        <a:pt x="29170" y="-2167"/>
                        <a:pt x="37838" y="6501"/>
                      </a:cubicBezTo>
                      <a:cubicBezTo>
                        <a:pt x="46506" y="15168"/>
                        <a:pt x="46506" y="29170"/>
                        <a:pt x="37838" y="37838"/>
                      </a:cubicBezTo>
                      <a:close/>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0" name="Freeform: Shape 49">
                  <a:extLst>
                    <a:ext uri="{FF2B5EF4-FFF2-40B4-BE49-F238E27FC236}">
                      <a16:creationId xmlns:a16="http://schemas.microsoft.com/office/drawing/2014/main" id="{3E860627-9075-FA32-6525-D1F5F374528D}"/>
                    </a:ext>
                  </a:extLst>
                </p:cNvPr>
                <p:cNvSpPr/>
                <p:nvPr/>
              </p:nvSpPr>
              <p:spPr>
                <a:xfrm>
                  <a:off x="5373625" y="3548348"/>
                  <a:ext cx="31527" cy="31527"/>
                </a:xfrm>
                <a:custGeom>
                  <a:avLst/>
                  <a:gdLst>
                    <a:gd name="connsiteX0" fmla="*/ 31528 w 31527"/>
                    <a:gd name="connsiteY0" fmla="*/ 0 h 31527"/>
                    <a:gd name="connsiteX1" fmla="*/ 0 w 31527"/>
                    <a:gd name="connsiteY1" fmla="*/ 31528 h 31527"/>
                  </a:gdLst>
                  <a:ahLst/>
                  <a:cxnLst>
                    <a:cxn ang="0">
                      <a:pos x="connsiteX0" y="connsiteY0"/>
                    </a:cxn>
                    <a:cxn ang="0">
                      <a:pos x="connsiteX1" y="connsiteY1"/>
                    </a:cxn>
                  </a:cxnLst>
                  <a:rect l="l" t="t" r="r" b="b"/>
                  <a:pathLst>
                    <a:path w="31527" h="31527">
                      <a:moveTo>
                        <a:pt x="31528" y="0"/>
                      </a:moveTo>
                      <a:lnTo>
                        <a:pt x="0" y="31528"/>
                      </a:lnTo>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1" name="Freeform: Shape 50">
                  <a:extLst>
                    <a:ext uri="{FF2B5EF4-FFF2-40B4-BE49-F238E27FC236}">
                      <a16:creationId xmlns:a16="http://schemas.microsoft.com/office/drawing/2014/main" id="{5B132A3E-CB70-C4D1-419C-E8F75118934C}"/>
                    </a:ext>
                  </a:extLst>
                </p:cNvPr>
                <p:cNvSpPr/>
                <p:nvPr/>
              </p:nvSpPr>
              <p:spPr>
                <a:xfrm>
                  <a:off x="5039274" y="3869888"/>
                  <a:ext cx="44339" cy="44339"/>
                </a:xfrm>
                <a:custGeom>
                  <a:avLst/>
                  <a:gdLst>
                    <a:gd name="connsiteX0" fmla="*/ 6501 w 44339"/>
                    <a:gd name="connsiteY0" fmla="*/ 6501 h 44339"/>
                    <a:gd name="connsiteX1" fmla="*/ 37838 w 44339"/>
                    <a:gd name="connsiteY1" fmla="*/ 6501 h 44339"/>
                    <a:gd name="connsiteX2" fmla="*/ 37838 w 44339"/>
                    <a:gd name="connsiteY2" fmla="*/ 37838 h 44339"/>
                    <a:gd name="connsiteX3" fmla="*/ 6501 w 44339"/>
                    <a:gd name="connsiteY3" fmla="*/ 37838 h 44339"/>
                    <a:gd name="connsiteX4" fmla="*/ 6501 w 44339"/>
                    <a:gd name="connsiteY4" fmla="*/ 6501 h 4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39" h="44339">
                      <a:moveTo>
                        <a:pt x="6501" y="6501"/>
                      </a:moveTo>
                      <a:cubicBezTo>
                        <a:pt x="15169" y="-2167"/>
                        <a:pt x="29170" y="-2167"/>
                        <a:pt x="37838" y="6501"/>
                      </a:cubicBezTo>
                      <a:cubicBezTo>
                        <a:pt x="46506" y="15169"/>
                        <a:pt x="46506" y="29170"/>
                        <a:pt x="37838" y="37838"/>
                      </a:cubicBezTo>
                      <a:cubicBezTo>
                        <a:pt x="29170" y="46506"/>
                        <a:pt x="15169" y="46506"/>
                        <a:pt x="6501" y="37838"/>
                      </a:cubicBezTo>
                      <a:cubicBezTo>
                        <a:pt x="-2167" y="29170"/>
                        <a:pt x="-2167" y="15169"/>
                        <a:pt x="6501" y="6501"/>
                      </a:cubicBezTo>
                      <a:close/>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2" name="Freeform: Shape 51">
                  <a:extLst>
                    <a:ext uri="{FF2B5EF4-FFF2-40B4-BE49-F238E27FC236}">
                      <a16:creationId xmlns:a16="http://schemas.microsoft.com/office/drawing/2014/main" id="{262CA8BE-88AD-A5D9-C5A6-FF4840079090}"/>
                    </a:ext>
                  </a:extLst>
                </p:cNvPr>
                <p:cNvSpPr/>
                <p:nvPr/>
              </p:nvSpPr>
              <p:spPr>
                <a:xfrm>
                  <a:off x="5077112" y="3844861"/>
                  <a:ext cx="31527" cy="31527"/>
                </a:xfrm>
                <a:custGeom>
                  <a:avLst/>
                  <a:gdLst>
                    <a:gd name="connsiteX0" fmla="*/ 0 w 31527"/>
                    <a:gd name="connsiteY0" fmla="*/ 31528 h 31527"/>
                    <a:gd name="connsiteX1" fmla="*/ 31528 w 31527"/>
                    <a:gd name="connsiteY1" fmla="*/ 0 h 31527"/>
                  </a:gdLst>
                  <a:ahLst/>
                  <a:cxnLst>
                    <a:cxn ang="0">
                      <a:pos x="connsiteX0" y="connsiteY0"/>
                    </a:cxn>
                    <a:cxn ang="0">
                      <a:pos x="connsiteX1" y="connsiteY1"/>
                    </a:cxn>
                  </a:cxnLst>
                  <a:rect l="l" t="t" r="r" b="b"/>
                  <a:pathLst>
                    <a:path w="31527" h="31527">
                      <a:moveTo>
                        <a:pt x="0" y="31528"/>
                      </a:moveTo>
                      <a:lnTo>
                        <a:pt x="31528" y="0"/>
                      </a:lnTo>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3" name="Freeform: Shape 52">
                  <a:extLst>
                    <a:ext uri="{FF2B5EF4-FFF2-40B4-BE49-F238E27FC236}">
                      <a16:creationId xmlns:a16="http://schemas.microsoft.com/office/drawing/2014/main" id="{A7B0D87A-6615-A906-962C-D9FAA436800D}"/>
                    </a:ext>
                  </a:extLst>
                </p:cNvPr>
                <p:cNvSpPr/>
                <p:nvPr/>
              </p:nvSpPr>
              <p:spPr>
                <a:xfrm>
                  <a:off x="5398652" y="3869888"/>
                  <a:ext cx="44339" cy="44339"/>
                </a:xfrm>
                <a:custGeom>
                  <a:avLst/>
                  <a:gdLst>
                    <a:gd name="connsiteX0" fmla="*/ 6501 w 44339"/>
                    <a:gd name="connsiteY0" fmla="*/ 37838 h 44339"/>
                    <a:gd name="connsiteX1" fmla="*/ 6501 w 44339"/>
                    <a:gd name="connsiteY1" fmla="*/ 6501 h 44339"/>
                    <a:gd name="connsiteX2" fmla="*/ 37838 w 44339"/>
                    <a:gd name="connsiteY2" fmla="*/ 6501 h 44339"/>
                    <a:gd name="connsiteX3" fmla="*/ 37838 w 44339"/>
                    <a:gd name="connsiteY3" fmla="*/ 37838 h 44339"/>
                    <a:gd name="connsiteX4" fmla="*/ 6501 w 44339"/>
                    <a:gd name="connsiteY4" fmla="*/ 37838 h 4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39" h="44339">
                      <a:moveTo>
                        <a:pt x="6501" y="37838"/>
                      </a:moveTo>
                      <a:cubicBezTo>
                        <a:pt x="-2167" y="29170"/>
                        <a:pt x="-2167" y="15169"/>
                        <a:pt x="6501" y="6501"/>
                      </a:cubicBezTo>
                      <a:cubicBezTo>
                        <a:pt x="15169" y="-2167"/>
                        <a:pt x="29170" y="-2167"/>
                        <a:pt x="37838" y="6501"/>
                      </a:cubicBezTo>
                      <a:cubicBezTo>
                        <a:pt x="46506" y="15169"/>
                        <a:pt x="46506" y="29170"/>
                        <a:pt x="37838" y="37838"/>
                      </a:cubicBezTo>
                      <a:cubicBezTo>
                        <a:pt x="29170" y="46506"/>
                        <a:pt x="15169" y="46506"/>
                        <a:pt x="6501" y="37838"/>
                      </a:cubicBezTo>
                      <a:close/>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4" name="Freeform: Shape 53">
                  <a:extLst>
                    <a:ext uri="{FF2B5EF4-FFF2-40B4-BE49-F238E27FC236}">
                      <a16:creationId xmlns:a16="http://schemas.microsoft.com/office/drawing/2014/main" id="{4A07B551-042A-CE7C-C96B-8FE141AA4E45}"/>
                    </a:ext>
                  </a:extLst>
                </p:cNvPr>
                <p:cNvSpPr/>
                <p:nvPr/>
              </p:nvSpPr>
              <p:spPr>
                <a:xfrm>
                  <a:off x="5373625" y="3844861"/>
                  <a:ext cx="31527" cy="31527"/>
                </a:xfrm>
                <a:custGeom>
                  <a:avLst/>
                  <a:gdLst>
                    <a:gd name="connsiteX0" fmla="*/ 31528 w 31527"/>
                    <a:gd name="connsiteY0" fmla="*/ 31528 h 31527"/>
                    <a:gd name="connsiteX1" fmla="*/ 0 w 31527"/>
                    <a:gd name="connsiteY1" fmla="*/ 0 h 31527"/>
                  </a:gdLst>
                  <a:ahLst/>
                  <a:cxnLst>
                    <a:cxn ang="0">
                      <a:pos x="connsiteX0" y="connsiteY0"/>
                    </a:cxn>
                    <a:cxn ang="0">
                      <a:pos x="connsiteX1" y="connsiteY1"/>
                    </a:cxn>
                  </a:cxnLst>
                  <a:rect l="l" t="t" r="r" b="b"/>
                  <a:pathLst>
                    <a:path w="31527" h="31527">
                      <a:moveTo>
                        <a:pt x="31528" y="31528"/>
                      </a:moveTo>
                      <a:lnTo>
                        <a:pt x="0" y="0"/>
                      </a:lnTo>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5" name="Freeform: Shape 54">
                  <a:extLst>
                    <a:ext uri="{FF2B5EF4-FFF2-40B4-BE49-F238E27FC236}">
                      <a16:creationId xmlns:a16="http://schemas.microsoft.com/office/drawing/2014/main" id="{AA3C7832-BDFD-D14A-7BCF-1F8F07142822}"/>
                    </a:ext>
                  </a:extLst>
                </p:cNvPr>
                <p:cNvSpPr/>
                <p:nvPr/>
              </p:nvSpPr>
              <p:spPr>
                <a:xfrm>
                  <a:off x="5039274" y="3510510"/>
                  <a:ext cx="44339" cy="44338"/>
                </a:xfrm>
                <a:custGeom>
                  <a:avLst/>
                  <a:gdLst>
                    <a:gd name="connsiteX0" fmla="*/ 37838 w 44339"/>
                    <a:gd name="connsiteY0" fmla="*/ 6501 h 44338"/>
                    <a:gd name="connsiteX1" fmla="*/ 37838 w 44339"/>
                    <a:gd name="connsiteY1" fmla="*/ 37838 h 44338"/>
                    <a:gd name="connsiteX2" fmla="*/ 6501 w 44339"/>
                    <a:gd name="connsiteY2" fmla="*/ 37838 h 44338"/>
                    <a:gd name="connsiteX3" fmla="*/ 6501 w 44339"/>
                    <a:gd name="connsiteY3" fmla="*/ 6501 h 44338"/>
                    <a:gd name="connsiteX4" fmla="*/ 37838 w 44339"/>
                    <a:gd name="connsiteY4" fmla="*/ 6501 h 44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39" h="44338">
                      <a:moveTo>
                        <a:pt x="37838" y="6501"/>
                      </a:moveTo>
                      <a:cubicBezTo>
                        <a:pt x="46506" y="15168"/>
                        <a:pt x="46506" y="29170"/>
                        <a:pt x="37838" y="37838"/>
                      </a:cubicBezTo>
                      <a:cubicBezTo>
                        <a:pt x="29170" y="46506"/>
                        <a:pt x="15169" y="46506"/>
                        <a:pt x="6501" y="37838"/>
                      </a:cubicBezTo>
                      <a:cubicBezTo>
                        <a:pt x="-2167" y="29170"/>
                        <a:pt x="-2167" y="15168"/>
                        <a:pt x="6501" y="6501"/>
                      </a:cubicBezTo>
                      <a:cubicBezTo>
                        <a:pt x="15169" y="-2167"/>
                        <a:pt x="29170" y="-2167"/>
                        <a:pt x="37838" y="6501"/>
                      </a:cubicBezTo>
                      <a:close/>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6" name="Freeform: Shape 55">
                  <a:extLst>
                    <a:ext uri="{FF2B5EF4-FFF2-40B4-BE49-F238E27FC236}">
                      <a16:creationId xmlns:a16="http://schemas.microsoft.com/office/drawing/2014/main" id="{3FE9E36E-E5D9-325F-4ECF-0F6BA73B8BF8}"/>
                    </a:ext>
                  </a:extLst>
                </p:cNvPr>
                <p:cNvSpPr/>
                <p:nvPr/>
              </p:nvSpPr>
              <p:spPr>
                <a:xfrm>
                  <a:off x="5077112" y="3548348"/>
                  <a:ext cx="31527" cy="31527"/>
                </a:xfrm>
                <a:custGeom>
                  <a:avLst/>
                  <a:gdLst>
                    <a:gd name="connsiteX0" fmla="*/ 0 w 31527"/>
                    <a:gd name="connsiteY0" fmla="*/ 0 h 31527"/>
                    <a:gd name="connsiteX1" fmla="*/ 31528 w 31527"/>
                    <a:gd name="connsiteY1" fmla="*/ 31528 h 31527"/>
                  </a:gdLst>
                  <a:ahLst/>
                  <a:cxnLst>
                    <a:cxn ang="0">
                      <a:pos x="connsiteX0" y="connsiteY0"/>
                    </a:cxn>
                    <a:cxn ang="0">
                      <a:pos x="connsiteX1" y="connsiteY1"/>
                    </a:cxn>
                  </a:cxnLst>
                  <a:rect l="l" t="t" r="r" b="b"/>
                  <a:pathLst>
                    <a:path w="31527" h="31527">
                      <a:moveTo>
                        <a:pt x="0" y="0"/>
                      </a:moveTo>
                      <a:lnTo>
                        <a:pt x="31528" y="31528"/>
                      </a:lnTo>
                    </a:path>
                  </a:pathLst>
                </a:custGeom>
                <a:grpFill/>
                <a:ln w="635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grpSp>
    </p:spTree>
    <p:extLst>
      <p:ext uri="{BB962C8B-B14F-4D97-AF65-F5344CB8AC3E}">
        <p14:creationId xmlns:p14="http://schemas.microsoft.com/office/powerpoint/2010/main" val="3851314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ABD06-1477-3A4F-3FCF-FEF16DD65CF5}"/>
            </a:ext>
          </a:extLst>
        </p:cNvPr>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A9F1A02F-F27D-DB1F-CD42-86CFD2F1290B}"/>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 name="Rectangle: Top Corners Rounded 5">
            <a:extLst>
              <a:ext uri="{FF2B5EF4-FFF2-40B4-BE49-F238E27FC236}">
                <a16:creationId xmlns:a16="http://schemas.microsoft.com/office/drawing/2014/main" id="{571767AC-C2D7-E583-E054-F4A7DCBDF351}"/>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7" name="Title 2">
            <a:extLst>
              <a:ext uri="{FF2B5EF4-FFF2-40B4-BE49-F238E27FC236}">
                <a16:creationId xmlns:a16="http://schemas.microsoft.com/office/drawing/2014/main" id="{9B77CF21-D021-09AE-BF6F-F3C656924385}"/>
              </a:ext>
            </a:extLst>
          </p:cNvPr>
          <p:cNvSpPr txBox="1">
            <a:spLocks/>
          </p:cNvSpPr>
          <p:nvPr/>
        </p:nvSpPr>
        <p:spPr>
          <a:xfrm>
            <a:off x="566928" y="685800"/>
            <a:ext cx="9666001" cy="7128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0" i="0" kern="1200">
                <a:solidFill>
                  <a:schemeClr val="tx2"/>
                </a:solidFill>
                <a:latin typeface="CVS Health Sans" panose="020B0504020202020204" pitchFamily="34" charset="0"/>
                <a:ea typeface="+mj-ea"/>
                <a:cs typeface="+mj-cs"/>
              </a:defRPr>
            </a:lvl1pPr>
          </a:lstStyle>
          <a:p>
            <a:pPr>
              <a:buFontTx/>
            </a:pPr>
            <a:endParaRPr lang="en-US" b="1">
              <a:solidFill>
                <a:schemeClr val="bg1"/>
              </a:solidFill>
            </a:endParaRPr>
          </a:p>
        </p:txBody>
      </p:sp>
      <p:sp>
        <p:nvSpPr>
          <p:cNvPr id="11" name="Title 2">
            <a:extLst>
              <a:ext uri="{FF2B5EF4-FFF2-40B4-BE49-F238E27FC236}">
                <a16:creationId xmlns:a16="http://schemas.microsoft.com/office/drawing/2014/main" id="{C55E9B72-E2C1-D8E5-C008-52884A8DA56C}"/>
              </a:ext>
            </a:extLst>
          </p:cNvPr>
          <p:cNvSpPr txBox="1">
            <a:spLocks/>
          </p:cNvSpPr>
          <p:nvPr/>
        </p:nvSpPr>
        <p:spPr>
          <a:xfrm>
            <a:off x="566928" y="685800"/>
            <a:ext cx="9666001" cy="7128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0" i="0" kern="1200">
                <a:solidFill>
                  <a:schemeClr val="tx2"/>
                </a:solidFill>
                <a:latin typeface="CVS Health Sans" panose="020B0504020202020204" pitchFamily="34" charset="0"/>
                <a:ea typeface="+mj-ea"/>
                <a:cs typeface="+mj-cs"/>
              </a:defRPr>
            </a:lvl1pPr>
          </a:lstStyle>
          <a:p>
            <a:pPr>
              <a:buFontTx/>
            </a:pPr>
            <a:r>
              <a:rPr lang="en-US" b="1" dirty="0">
                <a:solidFill>
                  <a:schemeClr val="bg1"/>
                </a:solidFill>
              </a:rPr>
              <a:t>Other Approaches</a:t>
            </a:r>
          </a:p>
        </p:txBody>
      </p:sp>
      <p:grpSp>
        <p:nvGrpSpPr>
          <p:cNvPr id="4" name="Group 3">
            <a:extLst>
              <a:ext uri="{FF2B5EF4-FFF2-40B4-BE49-F238E27FC236}">
                <a16:creationId xmlns:a16="http://schemas.microsoft.com/office/drawing/2014/main" id="{30A25D13-F9F9-E090-8C45-A151B90E6D7D}"/>
              </a:ext>
            </a:extLst>
          </p:cNvPr>
          <p:cNvGrpSpPr/>
          <p:nvPr/>
        </p:nvGrpSpPr>
        <p:grpSpPr>
          <a:xfrm>
            <a:off x="566928" y="1752600"/>
            <a:ext cx="11051985" cy="4352925"/>
            <a:chOff x="566928" y="2081516"/>
            <a:chExt cx="5364199" cy="4352925"/>
          </a:xfrm>
        </p:grpSpPr>
        <p:grpSp>
          <p:nvGrpSpPr>
            <p:cNvPr id="2" name="Group 1">
              <a:extLst>
                <a:ext uri="{FF2B5EF4-FFF2-40B4-BE49-F238E27FC236}">
                  <a16:creationId xmlns:a16="http://schemas.microsoft.com/office/drawing/2014/main" id="{922C1C8A-8C51-9B41-AA5A-1C33935CAE44}"/>
                </a:ext>
              </a:extLst>
            </p:cNvPr>
            <p:cNvGrpSpPr/>
            <p:nvPr/>
          </p:nvGrpSpPr>
          <p:grpSpPr>
            <a:xfrm>
              <a:off x="574675" y="2081516"/>
              <a:ext cx="5356452" cy="3021356"/>
              <a:chOff x="574673" y="2413111"/>
              <a:chExt cx="5050271" cy="3021356"/>
            </a:xfrm>
          </p:grpSpPr>
          <p:sp>
            <p:nvSpPr>
              <p:cNvPr id="3" name="TextBox 2">
                <a:extLst>
                  <a:ext uri="{FF2B5EF4-FFF2-40B4-BE49-F238E27FC236}">
                    <a16:creationId xmlns:a16="http://schemas.microsoft.com/office/drawing/2014/main" id="{255F4406-648D-C5B6-17A8-C20B6EA2FCC3}"/>
                  </a:ext>
                </a:extLst>
              </p:cNvPr>
              <p:cNvSpPr txBox="1"/>
              <p:nvPr/>
            </p:nvSpPr>
            <p:spPr>
              <a:xfrm>
                <a:off x="574675" y="2827145"/>
                <a:ext cx="5050269" cy="2607322"/>
              </a:xfrm>
              <a:prstGeom prst="round2SameRect">
                <a:avLst>
                  <a:gd name="adj1" fmla="val 0"/>
                  <a:gd name="adj2" fmla="val 3398"/>
                </a:avLst>
              </a:prstGeom>
              <a:noFill/>
              <a:ln>
                <a:solidFill>
                  <a:schemeClr val="bg1">
                    <a:lumMod val="85000"/>
                  </a:schemeClr>
                </a:solidFill>
              </a:ln>
            </p:spPr>
            <p:txBody>
              <a:bodyPr wrap="square" tIns="182880">
                <a:noAutofit/>
              </a:bodyPr>
              <a:lstStyle/>
              <a:p>
                <a:pPr>
                  <a:spcAft>
                    <a:spcPts val="600"/>
                  </a:spcAft>
                </a:pPr>
                <a:r>
                  <a:rPr lang="en-US" sz="1200" b="1">
                    <a:ea typeface="Times New Roman" panose="02020603050405020304" pitchFamily="18" charset="0"/>
                  </a:rPr>
                  <a:t>OpenSSH </a:t>
                </a:r>
                <a:r>
                  <a:rPr lang="en-US" sz="1200" b="1" err="1">
                    <a:ea typeface="Times New Roman" panose="02020603050405020304" pitchFamily="18" charset="0"/>
                  </a:rPr>
                  <a:t>ProxyJump</a:t>
                </a:r>
                <a:r>
                  <a:rPr lang="en-US" sz="1200" b="1">
                    <a:ea typeface="Times New Roman" panose="02020603050405020304" pitchFamily="18" charset="0"/>
                  </a:rPr>
                  <a:t> or </a:t>
                </a:r>
                <a:r>
                  <a:rPr lang="en-US" sz="1200" b="1" err="1">
                    <a:ea typeface="Times New Roman" panose="02020603050405020304" pitchFamily="18" charset="0"/>
                  </a:rPr>
                  <a:t>ProxyCommand</a:t>
                </a:r>
                <a:r>
                  <a:rPr lang="en-US" sz="1200">
                    <a:ea typeface="Times New Roman" panose="02020603050405020304" pitchFamily="18" charset="0"/>
                  </a:rPr>
                  <a:t>: </a:t>
                </a:r>
              </a:p>
              <a:p>
                <a:pPr>
                  <a:spcAft>
                    <a:spcPts val="600"/>
                  </a:spcAft>
                </a:pPr>
                <a:r>
                  <a:rPr lang="en-US" sz="1200">
                    <a:ea typeface="Times New Roman" panose="02020603050405020304" pitchFamily="18" charset="0"/>
                  </a:rPr>
                  <a:t>Configure the proxy (jump host) to accept password authentication.</a:t>
                </a:r>
              </a:p>
              <a:p>
                <a:pPr>
                  <a:spcAft>
                    <a:spcPts val="600"/>
                  </a:spcAft>
                </a:pPr>
                <a:r>
                  <a:rPr lang="en-US" sz="1200">
                    <a:ea typeface="Times New Roman" panose="02020603050405020304" pitchFamily="18" charset="0"/>
                  </a:rPr>
                  <a:t>ssh -o </a:t>
                </a:r>
                <a:r>
                  <a:rPr lang="en-US" sz="1200" err="1">
                    <a:ea typeface="Times New Roman" panose="02020603050405020304" pitchFamily="18" charset="0"/>
                  </a:rPr>
                  <a:t>ProxyCommand</a:t>
                </a:r>
                <a:r>
                  <a:rPr lang="en-US" sz="1200">
                    <a:ea typeface="Times New Roman" panose="02020603050405020304" pitchFamily="18" charset="0"/>
                  </a:rPr>
                  <a:t>="ssh </a:t>
                </a:r>
                <a:r>
                  <a:rPr lang="en-US" sz="1200" err="1">
                    <a:ea typeface="Times New Roman" panose="02020603050405020304" pitchFamily="18" charset="0"/>
                  </a:rPr>
                  <a:t>user@proxy-host</a:t>
                </a:r>
                <a:r>
                  <a:rPr lang="en-US" sz="1200">
                    <a:ea typeface="Times New Roman" panose="02020603050405020304" pitchFamily="18" charset="0"/>
                  </a:rPr>
                  <a:t> </a:t>
                </a:r>
                <a:r>
                  <a:rPr lang="en-US" sz="1200" err="1">
                    <a:ea typeface="Times New Roman" panose="02020603050405020304" pitchFamily="18" charset="0"/>
                  </a:rPr>
                  <a:t>nc</a:t>
                </a:r>
                <a:r>
                  <a:rPr lang="en-US" sz="1200">
                    <a:ea typeface="Times New Roman" panose="02020603050405020304" pitchFamily="18" charset="0"/>
                  </a:rPr>
                  <a:t> %h %p" </a:t>
                </a:r>
                <a:r>
                  <a:rPr lang="en-US" sz="1200" err="1">
                    <a:ea typeface="Times New Roman" panose="02020603050405020304" pitchFamily="18" charset="0"/>
                  </a:rPr>
                  <a:t>target-user@target-host</a:t>
                </a:r>
                <a:endParaRPr lang="en-US" sz="1200">
                  <a:ea typeface="Times New Roman" panose="02020603050405020304" pitchFamily="18" charset="0"/>
                </a:endParaRPr>
              </a:p>
              <a:p>
                <a:pPr>
                  <a:spcAft>
                    <a:spcPts val="600"/>
                  </a:spcAft>
                </a:pPr>
                <a:r>
                  <a:rPr lang="en-US" sz="1200" u="sng">
                    <a:solidFill>
                      <a:srgbClr val="0000FF"/>
                    </a:solidFill>
                    <a:ea typeface="Times New Roman" panose="02020603050405020304" pitchFamily="18" charset="0"/>
                  </a:rPr>
                  <a:t>Agent Forwarding example</a:t>
                </a:r>
                <a:r>
                  <a:rPr lang="en-US" sz="1200">
                    <a:ea typeface="Times New Roman" panose="02020603050405020304" pitchFamily="18" charset="0"/>
                  </a:rPr>
                  <a:t> (or configure the proxy to use its own SSH key for the target host.)</a:t>
                </a:r>
              </a:p>
              <a:p>
                <a:pPr>
                  <a:spcAft>
                    <a:spcPts val="600"/>
                  </a:spcAft>
                </a:pPr>
                <a:r>
                  <a:rPr lang="en-US" sz="1200">
                    <a:ea typeface="Times New Roman" panose="02020603050405020304" pitchFamily="18" charset="0"/>
                  </a:rPr>
                  <a:t>ssh -o </a:t>
                </a:r>
                <a:r>
                  <a:rPr lang="en-US" sz="1200" err="1">
                    <a:ea typeface="Times New Roman" panose="02020603050405020304" pitchFamily="18" charset="0"/>
                  </a:rPr>
                  <a:t>ProxyCommand</a:t>
                </a:r>
                <a:r>
                  <a:rPr lang="en-US" sz="1200">
                    <a:ea typeface="Times New Roman" panose="02020603050405020304" pitchFamily="18" charset="0"/>
                  </a:rPr>
                  <a:t>="ssh </a:t>
                </a:r>
                <a:r>
                  <a:rPr lang="en-US" sz="1200" err="1">
                    <a:ea typeface="Times New Roman" panose="02020603050405020304" pitchFamily="18" charset="0"/>
                  </a:rPr>
                  <a:t>user@proxy-host</a:t>
                </a:r>
                <a:r>
                  <a:rPr lang="en-US" sz="1200">
                    <a:ea typeface="Times New Roman" panose="02020603050405020304" pitchFamily="18" charset="0"/>
                  </a:rPr>
                  <a:t> </a:t>
                </a:r>
                <a:r>
                  <a:rPr lang="en-US" sz="1200" err="1">
                    <a:ea typeface="Times New Roman" panose="02020603050405020304" pitchFamily="18" charset="0"/>
                  </a:rPr>
                  <a:t>nc</a:t>
                </a:r>
                <a:r>
                  <a:rPr lang="en-US" sz="1200">
                    <a:ea typeface="Times New Roman" panose="02020603050405020304" pitchFamily="18" charset="0"/>
                  </a:rPr>
                  <a:t> %h %p" </a:t>
                </a:r>
                <a:r>
                  <a:rPr lang="en-US" sz="1200" err="1">
                    <a:ea typeface="Times New Roman" panose="02020603050405020304" pitchFamily="18" charset="0"/>
                  </a:rPr>
                  <a:t>target-user@target-host</a:t>
                </a:r>
                <a:endParaRPr lang="en-US" sz="1200">
                  <a:ea typeface="Times New Roman" panose="02020603050405020304" pitchFamily="18" charset="0"/>
                </a:endParaRPr>
              </a:p>
              <a:p>
                <a:pPr>
                  <a:spcAft>
                    <a:spcPts val="600"/>
                  </a:spcAft>
                </a:pPr>
                <a:r>
                  <a:rPr lang="en-US" sz="1200">
                    <a:ea typeface="Times New Roman" panose="02020603050405020304" pitchFamily="18" charset="0"/>
                  </a:rPr>
                  <a:t>sftp -o </a:t>
                </a:r>
                <a:r>
                  <a:rPr lang="en-US" sz="1200" err="1">
                    <a:ea typeface="Times New Roman" panose="02020603050405020304" pitchFamily="18" charset="0"/>
                  </a:rPr>
                  <a:t>ProxyCommand</a:t>
                </a:r>
                <a:r>
                  <a:rPr lang="en-US" sz="1200">
                    <a:ea typeface="Times New Roman" panose="02020603050405020304" pitchFamily="18" charset="0"/>
                  </a:rPr>
                  <a:t>="ssh </a:t>
                </a:r>
                <a:r>
                  <a:rPr lang="en-US" sz="1200" err="1">
                    <a:ea typeface="Times New Roman" panose="02020603050405020304" pitchFamily="18" charset="0"/>
                  </a:rPr>
                  <a:t>user@proxy-host</a:t>
                </a:r>
                <a:r>
                  <a:rPr lang="en-US" sz="1200">
                    <a:ea typeface="Times New Roman" panose="02020603050405020304" pitchFamily="18" charset="0"/>
                  </a:rPr>
                  <a:t> </a:t>
                </a:r>
                <a:r>
                  <a:rPr lang="en-US" sz="1200" err="1">
                    <a:ea typeface="Times New Roman" panose="02020603050405020304" pitchFamily="18" charset="0"/>
                  </a:rPr>
                  <a:t>nc</a:t>
                </a:r>
                <a:r>
                  <a:rPr lang="en-US" sz="1200">
                    <a:ea typeface="Times New Roman" panose="02020603050405020304" pitchFamily="18" charset="0"/>
                  </a:rPr>
                  <a:t> %h %p" </a:t>
                </a:r>
                <a:r>
                  <a:rPr lang="en-US" sz="1200" err="1">
                    <a:ea typeface="Times New Roman" panose="02020603050405020304" pitchFamily="18" charset="0"/>
                  </a:rPr>
                  <a:t>target-user@target-host</a:t>
                </a:r>
                <a:endParaRPr lang="en-US" sz="1200">
                  <a:ea typeface="Times New Roman" panose="02020603050405020304" pitchFamily="18" charset="0"/>
                </a:endParaRPr>
              </a:p>
              <a:p>
                <a:pPr>
                  <a:spcAft>
                    <a:spcPts val="600"/>
                  </a:spcAft>
                </a:pPr>
                <a:r>
                  <a:rPr lang="en-US" sz="1200">
                    <a:ea typeface="Times New Roman" panose="02020603050405020304" pitchFamily="18" charset="0"/>
                  </a:rPr>
                  <a:t>Proxy Jump example: </a:t>
                </a:r>
              </a:p>
              <a:p>
                <a:pPr>
                  <a:spcAft>
                    <a:spcPts val="600"/>
                  </a:spcAft>
                </a:pPr>
                <a:r>
                  <a:rPr lang="en-US" sz="1200">
                    <a:ea typeface="Times New Roman" panose="02020603050405020304" pitchFamily="18" charset="0"/>
                  </a:rPr>
                  <a:t>ssh -J </a:t>
                </a:r>
                <a:r>
                  <a:rPr lang="en-US" sz="1200" err="1">
                    <a:ea typeface="Times New Roman" panose="02020603050405020304" pitchFamily="18" charset="0"/>
                  </a:rPr>
                  <a:t>user@proxy-host</a:t>
                </a:r>
                <a:r>
                  <a:rPr lang="en-US" sz="1200">
                    <a:ea typeface="Times New Roman" panose="02020603050405020304" pitchFamily="18" charset="0"/>
                  </a:rPr>
                  <a:t> </a:t>
                </a:r>
                <a:r>
                  <a:rPr lang="en-US" sz="1200" err="1">
                    <a:ea typeface="Times New Roman" panose="02020603050405020304" pitchFamily="18" charset="0"/>
                  </a:rPr>
                  <a:t>target-user@target-host</a:t>
                </a:r>
                <a:endParaRPr lang="en-US" sz="1200">
                  <a:ea typeface="Times New Roman" panose="02020603050405020304" pitchFamily="18" charset="0"/>
                </a:endParaRPr>
              </a:p>
              <a:p>
                <a:pPr>
                  <a:spcAft>
                    <a:spcPts val="600"/>
                  </a:spcAft>
                </a:pPr>
                <a:r>
                  <a:rPr lang="en-US" sz="1200">
                    <a:ea typeface="Times New Roman" panose="02020603050405020304" pitchFamily="18" charset="0"/>
                  </a:rPr>
                  <a:t>For SFTP: </a:t>
                </a:r>
                <a:r>
                  <a:rPr lang="en-US" sz="1200" u="sng">
                    <a:solidFill>
                      <a:srgbClr val="0000FF"/>
                    </a:solidFill>
                    <a:ea typeface="Times New Roman" panose="02020603050405020304" pitchFamily="18" charset="0"/>
                  </a:rPr>
                  <a:t>sftp -o </a:t>
                </a:r>
                <a:r>
                  <a:rPr lang="en-US" sz="1200" u="sng" err="1">
                    <a:solidFill>
                      <a:srgbClr val="0000FF"/>
                    </a:solidFill>
                    <a:ea typeface="Times New Roman" panose="02020603050405020304" pitchFamily="18" charset="0"/>
                  </a:rPr>
                  <a:t>ProxyCommand</a:t>
                </a:r>
                <a:r>
                  <a:rPr lang="en-US" sz="1200" u="sng">
                    <a:solidFill>
                      <a:srgbClr val="0000FF"/>
                    </a:solidFill>
                    <a:ea typeface="Times New Roman" panose="02020603050405020304" pitchFamily="18" charset="0"/>
                  </a:rPr>
                  <a:t>="ssh </a:t>
                </a:r>
                <a:r>
                  <a:rPr lang="en-US" sz="1200" u="sng" err="1">
                    <a:solidFill>
                      <a:srgbClr val="0000FF"/>
                    </a:solidFill>
                    <a:ea typeface="Times New Roman" panose="02020603050405020304" pitchFamily="18" charset="0"/>
                  </a:rPr>
                  <a:t>user@proxy-host</a:t>
                </a:r>
                <a:r>
                  <a:rPr lang="en-US" sz="1200" u="sng">
                    <a:solidFill>
                      <a:srgbClr val="0000FF"/>
                    </a:solidFill>
                    <a:ea typeface="Times New Roman" panose="02020603050405020304" pitchFamily="18" charset="0"/>
                  </a:rPr>
                  <a:t> </a:t>
                </a:r>
                <a:r>
                  <a:rPr lang="en-US" sz="1200" u="sng" err="1">
                    <a:solidFill>
                      <a:srgbClr val="0000FF"/>
                    </a:solidFill>
                    <a:ea typeface="Times New Roman" panose="02020603050405020304" pitchFamily="18" charset="0"/>
                  </a:rPr>
                  <a:t>nc</a:t>
                </a:r>
                <a:r>
                  <a:rPr lang="en-US" sz="1200" u="sng">
                    <a:solidFill>
                      <a:srgbClr val="0000FF"/>
                    </a:solidFill>
                    <a:ea typeface="Times New Roman" panose="02020603050405020304" pitchFamily="18" charset="0"/>
                  </a:rPr>
                  <a:t> %h %p" </a:t>
                </a:r>
                <a:r>
                  <a:rPr lang="en-US" sz="1200" u="sng" err="1">
                    <a:solidFill>
                      <a:srgbClr val="0000FF"/>
                    </a:solidFill>
                    <a:ea typeface="Times New Roman" panose="02020603050405020304" pitchFamily="18" charset="0"/>
                  </a:rPr>
                  <a:t>target-user@target-host</a:t>
                </a:r>
                <a:endParaRPr lang="en-US" sz="1200">
                  <a:ea typeface="Times New Roman" panose="02020603050405020304" pitchFamily="18" charset="0"/>
                </a:endParaRPr>
              </a:p>
            </p:txBody>
          </p:sp>
          <p:sp>
            <p:nvSpPr>
              <p:cNvPr id="8" name="Rectangle: Top Corners Rounded 7">
                <a:extLst>
                  <a:ext uri="{FF2B5EF4-FFF2-40B4-BE49-F238E27FC236}">
                    <a16:creationId xmlns:a16="http://schemas.microsoft.com/office/drawing/2014/main" id="{04DDD130-460F-0892-0B15-C5C198B822AD}"/>
                  </a:ext>
                </a:extLst>
              </p:cNvPr>
              <p:cNvSpPr>
                <a:spLocks/>
              </p:cNvSpPr>
              <p:nvPr/>
            </p:nvSpPr>
            <p:spPr>
              <a:xfrm>
                <a:off x="574673" y="2413111"/>
                <a:ext cx="5050271" cy="422924"/>
              </a:xfrm>
              <a:prstGeom prst="round2SameRect">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16" bIns="45708" rtlCol="0" anchor="ctr"/>
              <a:lstStyle/>
              <a:p>
                <a:pPr marL="0" lvl="1" defTabSz="457200">
                  <a:spcBef>
                    <a:spcPts val="600"/>
                  </a:spcBef>
                  <a:spcAft>
                    <a:spcPts val="600"/>
                  </a:spcAft>
                  <a:buClr>
                    <a:srgbClr val="3F3F3F"/>
                  </a:buClr>
                  <a:buSzPct val="100000"/>
                  <a:tabLst>
                    <a:tab pos="914400" algn="l"/>
                  </a:tabLst>
                  <a:defRPr/>
                </a:pPr>
                <a:r>
                  <a:rPr lang="en-US" sz="1400" b="1" dirty="0">
                    <a:solidFill>
                      <a:srgbClr val="00B0F0"/>
                    </a:solidFill>
                    <a:latin typeface="CVS Health Sans"/>
                    <a:hlinkClick r:id="rId2">
                      <a:extLst>
                        <a:ext uri="{A12FA001-AC4F-418D-AE19-62706E023703}">
                          <ahyp:hlinkClr xmlns:ahyp="http://schemas.microsoft.com/office/drawing/2018/hyperlinkcolor" val="tx"/>
                        </a:ext>
                      </a:extLst>
                    </a:hlinkClick>
                  </a:rPr>
                  <a:t>Approaches Tested</a:t>
                </a:r>
                <a:endParaRPr lang="en-US" sz="1400" b="1" dirty="0">
                  <a:solidFill>
                    <a:srgbClr val="00B0F0"/>
                  </a:solidFill>
                  <a:latin typeface="CVS Health Sans"/>
                </a:endParaRPr>
              </a:p>
            </p:txBody>
          </p:sp>
        </p:grpSp>
        <p:grpSp>
          <p:nvGrpSpPr>
            <p:cNvPr id="9" name="Group 8">
              <a:extLst>
                <a:ext uri="{FF2B5EF4-FFF2-40B4-BE49-F238E27FC236}">
                  <a16:creationId xmlns:a16="http://schemas.microsoft.com/office/drawing/2014/main" id="{A87EB431-8D51-7781-A36F-E03D6F906C5B}"/>
                </a:ext>
              </a:extLst>
            </p:cNvPr>
            <p:cNvGrpSpPr/>
            <p:nvPr/>
          </p:nvGrpSpPr>
          <p:grpSpPr>
            <a:xfrm>
              <a:off x="566928" y="5259042"/>
              <a:ext cx="5356452" cy="1175399"/>
              <a:chOff x="574673" y="1501523"/>
              <a:chExt cx="5050271" cy="1175399"/>
            </a:xfrm>
          </p:grpSpPr>
          <p:sp>
            <p:nvSpPr>
              <p:cNvPr id="10" name="TextBox 9">
                <a:extLst>
                  <a:ext uri="{FF2B5EF4-FFF2-40B4-BE49-F238E27FC236}">
                    <a16:creationId xmlns:a16="http://schemas.microsoft.com/office/drawing/2014/main" id="{17C5509B-5FF8-6768-1777-2BDC8A916ECA}"/>
                  </a:ext>
                </a:extLst>
              </p:cNvPr>
              <p:cNvSpPr txBox="1"/>
              <p:nvPr/>
            </p:nvSpPr>
            <p:spPr>
              <a:xfrm>
                <a:off x="574675" y="1915557"/>
                <a:ext cx="5050269" cy="761365"/>
              </a:xfrm>
              <a:prstGeom prst="round2SameRect">
                <a:avLst>
                  <a:gd name="adj1" fmla="val 0"/>
                  <a:gd name="adj2" fmla="val 13406"/>
                </a:avLst>
              </a:prstGeom>
              <a:noFill/>
              <a:ln>
                <a:solidFill>
                  <a:schemeClr val="bg1">
                    <a:lumMod val="85000"/>
                  </a:schemeClr>
                </a:solidFill>
              </a:ln>
            </p:spPr>
            <p:txBody>
              <a:bodyPr wrap="square" tIns="182880">
                <a:noAutofit/>
              </a:bodyPr>
              <a:lstStyle/>
              <a:p>
                <a:pPr marL="182880" marR="0" lvl="0" indent="-182880">
                  <a:spcAft>
                    <a:spcPts val="600"/>
                  </a:spcAft>
                  <a:buSzPct val="100000"/>
                  <a:buFont typeface="Arial" panose="020B0604020202020204" pitchFamily="34" charset="0"/>
                  <a:buChar char="•"/>
                  <a:tabLst>
                    <a:tab pos="457200" algn="l"/>
                  </a:tabLst>
                </a:pPr>
                <a:r>
                  <a:rPr lang="en-US" sz="1200" err="1">
                    <a:ea typeface="Times New Roman" panose="02020603050405020304" pitchFamily="18" charset="0"/>
                  </a:rPr>
                  <a:t>sshpass</a:t>
                </a:r>
                <a:r>
                  <a:rPr lang="en-US" sz="1200">
                    <a:ea typeface="Times New Roman" panose="02020603050405020304" pitchFamily="18" charset="0"/>
                  </a:rPr>
                  <a:t> can automate password entry for the proxy host.</a:t>
                </a:r>
              </a:p>
              <a:p>
                <a:pPr marL="182880" marR="0" lvl="0" indent="-182880">
                  <a:spcAft>
                    <a:spcPts val="600"/>
                  </a:spcAft>
                  <a:buSzPct val="100000"/>
                  <a:buFont typeface="Arial" panose="020B0604020202020204" pitchFamily="34" charset="0"/>
                  <a:buChar char="•"/>
                  <a:tabLst>
                    <a:tab pos="457200" algn="l"/>
                  </a:tabLst>
                </a:pPr>
                <a:r>
                  <a:rPr lang="en-US" sz="1200">
                    <a:ea typeface="Times New Roman" panose="02020603050405020304" pitchFamily="18" charset="0"/>
                  </a:rPr>
                  <a:t>Combine with ~/.ssh/config for seamless chaining.</a:t>
                </a:r>
              </a:p>
              <a:p>
                <a:pPr>
                  <a:spcAft>
                    <a:spcPts val="600"/>
                  </a:spcAft>
                </a:pPr>
                <a:endParaRPr lang="en-US" sz="1200">
                  <a:ea typeface="Times New Roman" panose="02020603050405020304" pitchFamily="18" charset="0"/>
                </a:endParaRPr>
              </a:p>
            </p:txBody>
          </p:sp>
          <p:sp>
            <p:nvSpPr>
              <p:cNvPr id="12" name="Rectangle: Top Corners Rounded 11">
                <a:extLst>
                  <a:ext uri="{FF2B5EF4-FFF2-40B4-BE49-F238E27FC236}">
                    <a16:creationId xmlns:a16="http://schemas.microsoft.com/office/drawing/2014/main" id="{D5AEE511-3ADA-2256-A960-FB0FA97F3C2F}"/>
                  </a:ext>
                </a:extLst>
              </p:cNvPr>
              <p:cNvSpPr>
                <a:spLocks/>
              </p:cNvSpPr>
              <p:nvPr/>
            </p:nvSpPr>
            <p:spPr>
              <a:xfrm>
                <a:off x="574673" y="1501523"/>
                <a:ext cx="5050271" cy="422924"/>
              </a:xfrm>
              <a:prstGeom prst="round2SameRect">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16" bIns="45708" rtlCol="0" anchor="ctr"/>
              <a:lstStyle/>
              <a:p>
                <a:pPr>
                  <a:spcAft>
                    <a:spcPts val="600"/>
                  </a:spcAft>
                </a:pPr>
                <a:r>
                  <a:rPr lang="en-US" sz="1600" b="1" dirty="0">
                    <a:ea typeface="Times New Roman" panose="02020603050405020304" pitchFamily="18" charset="0"/>
                  </a:rPr>
                  <a:t>Tools/Utilities</a:t>
                </a:r>
                <a:endParaRPr lang="en-US" sz="1600" dirty="0">
                  <a:ea typeface="Times New Roman" panose="02020603050405020304" pitchFamily="18" charset="0"/>
                </a:endParaRPr>
              </a:p>
            </p:txBody>
          </p:sp>
        </p:grpSp>
      </p:grpSp>
    </p:spTree>
    <p:extLst>
      <p:ext uri="{BB962C8B-B14F-4D97-AF65-F5344CB8AC3E}">
        <p14:creationId xmlns:p14="http://schemas.microsoft.com/office/powerpoint/2010/main" val="3015420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6B524-D8A1-F467-DA5E-71161A4A704C}"/>
            </a:ext>
          </a:extLst>
        </p:cNvPr>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E6EF683A-5FB5-7AA6-EFDF-2B9BE5AC5358}"/>
              </a:ext>
            </a:extLst>
          </p:cNvPr>
          <p:cNvSpPr/>
          <p:nvPr/>
        </p:nvSpPr>
        <p:spPr bwMode="gray">
          <a:xfrm>
            <a:off x="574675" y="1752601"/>
            <a:ext cx="11047222" cy="269488"/>
          </a:xfrm>
          <a:prstGeom prst="round2Same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6" name="Rectangle: Top Corners Rounded 5">
            <a:extLst>
              <a:ext uri="{FF2B5EF4-FFF2-40B4-BE49-F238E27FC236}">
                <a16:creationId xmlns:a16="http://schemas.microsoft.com/office/drawing/2014/main" id="{46E9B91E-3353-DBCF-07DA-1B31D834716D}"/>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 name="Rectangle: Top Corners Rounded 6">
            <a:extLst>
              <a:ext uri="{FF2B5EF4-FFF2-40B4-BE49-F238E27FC236}">
                <a16:creationId xmlns:a16="http://schemas.microsoft.com/office/drawing/2014/main" id="{8B788D34-EEC6-6F52-9369-1BE756273B95}"/>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9" name="Title 2">
            <a:extLst>
              <a:ext uri="{FF2B5EF4-FFF2-40B4-BE49-F238E27FC236}">
                <a16:creationId xmlns:a16="http://schemas.microsoft.com/office/drawing/2014/main" id="{16203BBD-3C93-5BE4-5893-7180AB42ED41}"/>
              </a:ext>
            </a:extLst>
          </p:cNvPr>
          <p:cNvSpPr txBox="1">
            <a:spLocks/>
          </p:cNvSpPr>
          <p:nvPr/>
        </p:nvSpPr>
        <p:spPr>
          <a:xfrm>
            <a:off x="566928" y="685800"/>
            <a:ext cx="9666001" cy="7128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0" i="0" kern="1200">
                <a:solidFill>
                  <a:schemeClr val="tx2"/>
                </a:solidFill>
                <a:latin typeface="CVS Health Sans" panose="020B0504020202020204" pitchFamily="34" charset="0"/>
                <a:ea typeface="+mj-ea"/>
                <a:cs typeface="+mj-cs"/>
              </a:defRPr>
            </a:lvl1pPr>
          </a:lstStyle>
          <a:p>
            <a:pPr>
              <a:buFontTx/>
            </a:pPr>
            <a:r>
              <a:rPr lang="en-US" b="1" dirty="0">
                <a:solidFill>
                  <a:schemeClr val="bg1"/>
                </a:solidFill>
              </a:rPr>
              <a:t>Summary Of Current Vendor/Product Landscape For Virtual Sandboxing </a:t>
            </a:r>
          </a:p>
        </p:txBody>
      </p:sp>
      <p:graphicFrame>
        <p:nvGraphicFramePr>
          <p:cNvPr id="2" name="Table 1">
            <a:extLst>
              <a:ext uri="{FF2B5EF4-FFF2-40B4-BE49-F238E27FC236}">
                <a16:creationId xmlns:a16="http://schemas.microsoft.com/office/drawing/2014/main" id="{E261A3EE-1D26-730B-3FF7-89719F95D48A}"/>
              </a:ext>
            </a:extLst>
          </p:cNvPr>
          <p:cNvGraphicFramePr>
            <a:graphicFrameLocks noGrp="1"/>
          </p:cNvGraphicFramePr>
          <p:nvPr/>
        </p:nvGraphicFramePr>
        <p:xfrm>
          <a:off x="574675" y="1750860"/>
          <a:ext cx="11044238" cy="4339045"/>
        </p:xfrm>
        <a:graphic>
          <a:graphicData uri="http://schemas.openxmlformats.org/drawingml/2006/table">
            <a:tbl>
              <a:tblPr firstRow="1" firstCol="1" bandRow="1">
                <a:tableStyleId>{9F4BECD3-1946-49B8-A077-205F1168E22D}</a:tableStyleId>
              </a:tblPr>
              <a:tblGrid>
                <a:gridCol w="1299845">
                  <a:extLst>
                    <a:ext uri="{9D8B030D-6E8A-4147-A177-3AD203B41FA5}">
                      <a16:colId xmlns:a16="http://schemas.microsoft.com/office/drawing/2014/main" val="528430717"/>
                    </a:ext>
                  </a:extLst>
                </a:gridCol>
                <a:gridCol w="2276856">
                  <a:extLst>
                    <a:ext uri="{9D8B030D-6E8A-4147-A177-3AD203B41FA5}">
                      <a16:colId xmlns:a16="http://schemas.microsoft.com/office/drawing/2014/main" val="3746599071"/>
                    </a:ext>
                  </a:extLst>
                </a:gridCol>
                <a:gridCol w="1976709">
                  <a:extLst>
                    <a:ext uri="{9D8B030D-6E8A-4147-A177-3AD203B41FA5}">
                      <a16:colId xmlns:a16="http://schemas.microsoft.com/office/drawing/2014/main" val="318202294"/>
                    </a:ext>
                  </a:extLst>
                </a:gridCol>
                <a:gridCol w="2358690">
                  <a:extLst>
                    <a:ext uri="{9D8B030D-6E8A-4147-A177-3AD203B41FA5}">
                      <a16:colId xmlns:a16="http://schemas.microsoft.com/office/drawing/2014/main" val="757824141"/>
                    </a:ext>
                  </a:extLst>
                </a:gridCol>
                <a:gridCol w="695325">
                  <a:extLst>
                    <a:ext uri="{9D8B030D-6E8A-4147-A177-3AD203B41FA5}">
                      <a16:colId xmlns:a16="http://schemas.microsoft.com/office/drawing/2014/main" val="2534759172"/>
                    </a:ext>
                  </a:extLst>
                </a:gridCol>
                <a:gridCol w="828675">
                  <a:extLst>
                    <a:ext uri="{9D8B030D-6E8A-4147-A177-3AD203B41FA5}">
                      <a16:colId xmlns:a16="http://schemas.microsoft.com/office/drawing/2014/main" val="2950546930"/>
                    </a:ext>
                  </a:extLst>
                </a:gridCol>
                <a:gridCol w="1608138">
                  <a:extLst>
                    <a:ext uri="{9D8B030D-6E8A-4147-A177-3AD203B41FA5}">
                      <a16:colId xmlns:a16="http://schemas.microsoft.com/office/drawing/2014/main" val="3511423202"/>
                    </a:ext>
                  </a:extLst>
                </a:gridCol>
              </a:tblGrid>
              <a:tr h="255910">
                <a:tc>
                  <a:txBody>
                    <a:bodyPr/>
                    <a:lstStyle/>
                    <a:p>
                      <a:pPr marL="0" marR="0">
                        <a:lnSpc>
                          <a:spcPct val="115000"/>
                        </a:lnSpc>
                        <a:buNone/>
                      </a:pPr>
                      <a:r>
                        <a:rPr lang="en-US" sz="700" kern="100">
                          <a:solidFill>
                            <a:schemeClr val="bg1"/>
                          </a:solidFill>
                          <a:effectLst/>
                        </a:rPr>
                        <a:t>Vendor/Product</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26789" marR="26789" marT="0" marB="0" anchor="ctr">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nSpc>
                          <a:spcPct val="115000"/>
                        </a:lnSpc>
                        <a:buNone/>
                      </a:pPr>
                      <a:r>
                        <a:rPr lang="en-US" sz="700" kern="100">
                          <a:solidFill>
                            <a:schemeClr val="bg1"/>
                          </a:solidFill>
                          <a:effectLst/>
                        </a:rPr>
                        <a:t>Technical Capability Summary</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26789" marR="26789" marT="0" marB="0" anchor="ctr">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nSpc>
                          <a:spcPct val="115000"/>
                        </a:lnSpc>
                        <a:buNone/>
                      </a:pPr>
                      <a:r>
                        <a:rPr lang="en-US" sz="700" kern="100">
                          <a:solidFill>
                            <a:schemeClr val="bg1"/>
                          </a:solidFill>
                          <a:effectLst/>
                        </a:rPr>
                        <a:t>Pros</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26789" marR="26789" marT="0" marB="0" anchor="ctr">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nSpc>
                          <a:spcPct val="115000"/>
                        </a:lnSpc>
                        <a:buNone/>
                      </a:pPr>
                      <a:r>
                        <a:rPr lang="en-US" sz="700" kern="100">
                          <a:solidFill>
                            <a:schemeClr val="bg1"/>
                          </a:solidFill>
                          <a:effectLst/>
                        </a:rPr>
                        <a:t>Cons</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26789" marR="26789" marT="0" marB="0" anchor="ctr">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nSpc>
                          <a:spcPct val="115000"/>
                        </a:lnSpc>
                        <a:buNone/>
                      </a:pPr>
                      <a:r>
                        <a:rPr lang="en-US" sz="700" kern="100">
                          <a:solidFill>
                            <a:schemeClr val="bg1"/>
                          </a:solidFill>
                          <a:effectLst/>
                        </a:rPr>
                        <a:t>Cloud/SaaS Availability</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26789" marR="26789" marT="0" marB="0" anchor="ctr">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nSpc>
                          <a:spcPct val="115000"/>
                        </a:lnSpc>
                        <a:buNone/>
                      </a:pPr>
                      <a:r>
                        <a:rPr lang="en-US" sz="700" kern="100">
                          <a:solidFill>
                            <a:schemeClr val="bg1"/>
                          </a:solidFill>
                          <a:effectLst/>
                        </a:rPr>
                        <a:t>Integration Level</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26789" marR="26789" marT="0" marB="0" anchor="ctr">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nSpc>
                          <a:spcPct val="115000"/>
                        </a:lnSpc>
                        <a:buNone/>
                      </a:pPr>
                      <a:r>
                        <a:rPr lang="en-US" sz="700" kern="100">
                          <a:solidFill>
                            <a:schemeClr val="bg1"/>
                          </a:solidFill>
                          <a:effectLst/>
                        </a:rPr>
                        <a:t>Recommended Use Case</a:t>
                      </a:r>
                      <a:endParaRPr lang="en-US" sz="700" kern="100">
                        <a:solidFill>
                          <a:schemeClr val="bg1"/>
                        </a:solidFill>
                        <a:effectLst/>
                        <a:latin typeface="Times New Roman" panose="02020603050405020304" pitchFamily="18" charset="0"/>
                        <a:ea typeface="Times New Roman" panose="02020603050405020304" pitchFamily="18" charset="0"/>
                      </a:endParaRPr>
                    </a:p>
                  </a:txBody>
                  <a:tcPr marL="26789" marR="26789" marT="0" marB="0" anchor="ctr">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90537479"/>
                  </a:ext>
                </a:extLst>
              </a:tr>
              <a:tr h="383865">
                <a:tc>
                  <a:txBody>
                    <a:bodyPr/>
                    <a:lstStyle/>
                    <a:p>
                      <a:pPr marL="0" marR="0">
                        <a:lnSpc>
                          <a:spcPct val="115000"/>
                        </a:lnSpc>
                        <a:buNone/>
                      </a:pPr>
                      <a:r>
                        <a:rPr lang="en-US" sz="700" kern="100">
                          <a:effectLst/>
                        </a:rPr>
                        <a:t>Fortinet </a:t>
                      </a:r>
                      <a:r>
                        <a:rPr lang="en-US" sz="700" kern="100" err="1">
                          <a:effectLst/>
                        </a:rPr>
                        <a:t>FortiSandbox</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lnT w="12700" cmpd="sng">
                      <a:noFill/>
                    </a:lnT>
                  </a:tcPr>
                </a:tc>
                <a:tc>
                  <a:txBody>
                    <a:bodyPr/>
                    <a:lstStyle/>
                    <a:p>
                      <a:pPr marL="0" marR="0">
                        <a:lnSpc>
                          <a:spcPct val="115000"/>
                        </a:lnSpc>
                        <a:buNone/>
                      </a:pPr>
                      <a:r>
                        <a:rPr lang="en-US" sz="700" kern="100">
                          <a:effectLst/>
                        </a:rPr>
                        <a:t>AI-driven malware detection, multi-layer analysis, custom VM profiles, REST API integration.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lnT w="12700" cmpd="sng">
                      <a:noFill/>
                    </a:lnT>
                  </a:tcPr>
                </a:tc>
                <a:tc>
                  <a:txBody>
                    <a:bodyPr/>
                    <a:lstStyle/>
                    <a:p>
                      <a:pPr marL="0" marR="0">
                        <a:lnSpc>
                          <a:spcPct val="115000"/>
                        </a:lnSpc>
                        <a:buNone/>
                      </a:pPr>
                      <a:r>
                        <a:rPr lang="en-US" sz="700" kern="100">
                          <a:effectLst/>
                        </a:rPr>
                        <a:t>Strong integration with Fortinet ecosystem; Flexible deployment (hardware, VM, SaaS); Advanced zero-day detection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lnT w="12700" cmpd="sng">
                      <a:noFill/>
                    </a:lnT>
                  </a:tcPr>
                </a:tc>
                <a:tc>
                  <a:txBody>
                    <a:bodyPr/>
                    <a:lstStyle/>
                    <a:p>
                      <a:pPr marL="0" marR="0">
                        <a:lnSpc>
                          <a:spcPct val="115000"/>
                        </a:lnSpc>
                        <a:buNone/>
                      </a:pPr>
                      <a:r>
                        <a:rPr lang="en-US" sz="700" kern="100">
                          <a:effectLst/>
                        </a:rPr>
                        <a:t>Best suited for Fortinet environments; Appliance costs can be high</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lnT w="12700" cmpd="sng">
                      <a:noFill/>
                    </a:lnT>
                  </a:tcPr>
                </a:tc>
                <a:tc>
                  <a:txBody>
                    <a:bodyPr/>
                    <a:lstStyle/>
                    <a:p>
                      <a:pPr marL="0" marR="0">
                        <a:lnSpc>
                          <a:spcPct val="115000"/>
                        </a:lnSpc>
                        <a:buNone/>
                      </a:pPr>
                      <a:r>
                        <a:rPr lang="en-US" sz="700" kern="100">
                          <a:effectLst/>
                        </a:rPr>
                        <a:t>Yes (FortiCloud)</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lnT w="12700" cmpd="sng">
                      <a:noFill/>
                    </a:lnT>
                  </a:tcPr>
                </a:tc>
                <a:tc>
                  <a:txBody>
                    <a:bodyPr/>
                    <a:lstStyle/>
                    <a:p>
                      <a:pPr marL="0" marR="0">
                        <a:lnSpc>
                          <a:spcPct val="115000"/>
                        </a:lnSpc>
                        <a:buNone/>
                      </a:pPr>
                      <a:r>
                        <a:rPr lang="en-US" sz="700" kern="100">
                          <a:effectLst/>
                        </a:rPr>
                        <a:t>Fortinet Security Fabric</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lnT w="12700" cmpd="sng">
                      <a:noFill/>
                    </a:lnT>
                  </a:tcPr>
                </a:tc>
                <a:tc>
                  <a:txBody>
                    <a:bodyPr/>
                    <a:lstStyle/>
                    <a:p>
                      <a:pPr marL="0" marR="0">
                        <a:lnSpc>
                          <a:spcPct val="115000"/>
                        </a:lnSpc>
                        <a:buNone/>
                      </a:pPr>
                      <a:r>
                        <a:rPr lang="en-US" sz="700" kern="100">
                          <a:effectLst/>
                        </a:rPr>
                        <a:t>Enterprise malware analysis and threat detection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lnT w="12700" cmpd="sng">
                      <a:noFill/>
                    </a:lnT>
                  </a:tcPr>
                </a:tc>
                <a:extLst>
                  <a:ext uri="{0D108BD9-81ED-4DB2-BD59-A6C34878D82A}">
                    <a16:rowId xmlns:a16="http://schemas.microsoft.com/office/drawing/2014/main" val="1872467787"/>
                  </a:ext>
                </a:extLst>
              </a:tr>
              <a:tr h="255910">
                <a:tc>
                  <a:txBody>
                    <a:bodyPr/>
                    <a:lstStyle/>
                    <a:p>
                      <a:pPr marL="0" marR="0">
                        <a:lnSpc>
                          <a:spcPct val="115000"/>
                        </a:lnSpc>
                        <a:buNone/>
                      </a:pPr>
                      <a:r>
                        <a:rPr lang="en-US" sz="700" kern="100">
                          <a:effectLst/>
                        </a:rPr>
                        <a:t>Check Point SandBlast</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CPU-level threat emulation, OS-level sandboxing, API support, integrated threat prevention.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High accuracy against advanced threats; Tight integration with Check Point security stack</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Limited flexibility outside Check Point ecosystem; Premium pricing</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Check Point Harmony Suite</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Advanced threat prevention for enterprise security</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2388809194"/>
                  </a:ext>
                </a:extLst>
              </a:tr>
              <a:tr h="255910">
                <a:tc>
                  <a:txBody>
                    <a:bodyPr/>
                    <a:lstStyle/>
                    <a:p>
                      <a:pPr marL="0" marR="0">
                        <a:lnSpc>
                          <a:spcPct val="115000"/>
                        </a:lnSpc>
                        <a:buNone/>
                      </a:pPr>
                      <a:r>
                        <a:rPr lang="en-US" sz="700" kern="100">
                          <a:effectLst/>
                        </a:rPr>
                        <a:t>Cisco Threat Grid</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Dynamic &amp; static malware analysis, global threat intelligence, JSON API, custom environment configs.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Rich threat intel feed; Strong API for automation; Flexible deployment options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Requires Cisco ecosystem for full value; Complex initial setup</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Cisco SecureX</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Malware analysis with global threat intelligence</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3023768324"/>
                  </a:ext>
                </a:extLst>
              </a:tr>
              <a:tr h="255910">
                <a:tc>
                  <a:txBody>
                    <a:bodyPr/>
                    <a:lstStyle/>
                    <a:p>
                      <a:pPr marL="0" marR="0">
                        <a:lnSpc>
                          <a:spcPct val="115000"/>
                        </a:lnSpc>
                        <a:buNone/>
                      </a:pPr>
                      <a:r>
                        <a:rPr lang="en-US" sz="700" kern="100">
                          <a:effectLst/>
                        </a:rPr>
                        <a:t>FireEye AX Series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Real-time malware analysis, forensic reporting, YARA integration, REST API.</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Deep forensic capabilities; Strong reputation in threat analysis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Appliance-heavy model; Higher TCO compared to SaaS-based competitors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FireEye Helix</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Deep forensic malware analysis for SOC teams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2315643882"/>
                  </a:ext>
                </a:extLst>
              </a:tr>
              <a:tr h="255910">
                <a:tc>
                  <a:txBody>
                    <a:bodyPr/>
                    <a:lstStyle/>
                    <a:p>
                      <a:pPr marL="0" marR="0">
                        <a:lnSpc>
                          <a:spcPct val="115000"/>
                        </a:lnSpc>
                        <a:buNone/>
                      </a:pPr>
                      <a:r>
                        <a:rPr lang="en-US" sz="700" kern="100">
                          <a:effectLst/>
                        </a:rPr>
                        <a:t>VMRay Analyzer</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Hypervisor-based sandboxing, evasion resistance, full OS simulation, IOC extraction.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Excellent anti-evasion technology; Detailed behavioral analysis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Higher cost for enterprise scale; Limited non-security use cases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API Integration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Evasion-resistant malware analysis for security research</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1461622887"/>
                  </a:ext>
                </a:extLst>
              </a:tr>
              <a:tr h="255910">
                <a:tc>
                  <a:txBody>
                    <a:bodyPr/>
                    <a:lstStyle/>
                    <a:p>
                      <a:pPr marL="0" marR="0">
                        <a:lnSpc>
                          <a:spcPct val="115000"/>
                        </a:lnSpc>
                        <a:buNone/>
                      </a:pPr>
                      <a:r>
                        <a:rPr lang="en-US" sz="700" kern="100">
                          <a:effectLst/>
                        </a:rPr>
                        <a:t>ANY.RUN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Interactive sandbox, real-time collaboration, MITRE ATT&amp;CK mapping, script execution.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Highly interactive and user-friendly; SaaS-based, quick onboarding</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Limited enterprise integration; Focused on malware analysis only</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API</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Interactive malware analysis for SOC and research teams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2921810361"/>
                  </a:ext>
                </a:extLst>
              </a:tr>
              <a:tr h="314175">
                <a:tc>
                  <a:txBody>
                    <a:bodyPr/>
                    <a:lstStyle/>
                    <a:p>
                      <a:pPr marL="0" marR="0">
                        <a:lnSpc>
                          <a:spcPct val="115000"/>
                        </a:lnSpc>
                        <a:buNone/>
                      </a:pPr>
                      <a:r>
                        <a:rPr lang="en-US" sz="700" kern="100">
                          <a:effectLst/>
                        </a:rPr>
                        <a:t>Joe Sandbox</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Deep analysis, YARA rule generation, MITRE ATT&amp;CK mapping, multi-OS support.</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Comprehensive analysis depth; Supports multiple OS environments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Requires technical expertise; Pricing can escalate with advanced features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API</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Comprehensive malware analysis across multiple OS environments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1530360245"/>
                  </a:ext>
                </a:extLst>
              </a:tr>
              <a:tr h="314175">
                <a:tc>
                  <a:txBody>
                    <a:bodyPr/>
                    <a:lstStyle/>
                    <a:p>
                      <a:pPr marL="0" marR="0">
                        <a:lnSpc>
                          <a:spcPct val="115000"/>
                        </a:lnSpc>
                        <a:buNone/>
                      </a:pPr>
                      <a:r>
                        <a:rPr lang="en-US" sz="700" kern="100">
                          <a:effectLst/>
                        </a:rPr>
                        <a:t>AWS Cloud9</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Cloud IDE, secure coding, ephemeral environments, IAM integration.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Fully managed SaaS; Tight AWS integration; Ideal for DevOps workflows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AWS lock-in; Limited malware/security sandboxing</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AWS Services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Cloud-based development and secure coding workflows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3991665032"/>
                  </a:ext>
                </a:extLst>
              </a:tr>
              <a:tr h="255910">
                <a:tc>
                  <a:txBody>
                    <a:bodyPr/>
                    <a:lstStyle/>
                    <a:p>
                      <a:pPr marL="0" marR="0">
                        <a:lnSpc>
                          <a:spcPct val="115000"/>
                        </a:lnSpc>
                        <a:buNone/>
                      </a:pPr>
                      <a:r>
                        <a:rPr lang="en-US" sz="700" kern="100">
                          <a:effectLst/>
                        </a:rPr>
                        <a:t>Azure Sandbox</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Secure app testing, CI/CD integration, ephemeral VMs, RBAC.</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Seamless with Azure DevOps; Strong RBAC and compliance features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Azure-centric; Limited advanced threat analysis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Azure DevOps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Secure application testing and CI/CD pipelines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1315223490"/>
                  </a:ext>
                </a:extLst>
              </a:tr>
              <a:tr h="255910">
                <a:tc>
                  <a:txBody>
                    <a:bodyPr/>
                    <a:lstStyle/>
                    <a:p>
                      <a:pPr marL="0" marR="0">
                        <a:lnSpc>
                          <a:spcPct val="115000"/>
                        </a:lnSpc>
                        <a:buNone/>
                      </a:pPr>
                      <a:r>
                        <a:rPr lang="en-US" sz="700" kern="100">
                          <a:effectLst/>
                        </a:rPr>
                        <a:t>Google Cloud Workbench</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AI-powered testing, deployment automation, container isolation.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AI-driven optimization; Strong container support</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GCP lock-in; Limited malware analysis capability</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GCP Services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AI-driven testing and containerized app deployments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788499436"/>
                  </a:ext>
                </a:extLst>
              </a:tr>
              <a:tr h="255910">
                <a:tc>
                  <a:txBody>
                    <a:bodyPr/>
                    <a:lstStyle/>
                    <a:p>
                      <a:pPr marL="0" marR="0">
                        <a:lnSpc>
                          <a:spcPct val="115000"/>
                        </a:lnSpc>
                        <a:buNone/>
                      </a:pPr>
                      <a:r>
                        <a:rPr lang="en-US" sz="700" kern="100">
                          <a:effectLst/>
                        </a:rPr>
                        <a:t>Red Hat OpenShift Sandbox</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Container-based isolation, CI/CD pipelines, multi-tenant support.</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Kubernetes-native; Strong multi-tenancy and DevOps integration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Requires container expertise; Not focused on malware analysis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Kubernetes Ecosystem</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Container-native development and multi-tenant isolation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1107062343"/>
                  </a:ext>
                </a:extLst>
              </a:tr>
              <a:tr h="255910">
                <a:tc>
                  <a:txBody>
                    <a:bodyPr/>
                    <a:lstStyle/>
                    <a:p>
                      <a:pPr marL="0" marR="0">
                        <a:lnSpc>
                          <a:spcPct val="115000"/>
                        </a:lnSpc>
                        <a:buNone/>
                      </a:pPr>
                      <a:r>
                        <a:rPr lang="en-US" sz="700" kern="100">
                          <a:effectLst/>
                        </a:rPr>
                        <a:t>Salesforce Sandbox</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CRM-centric app testing, data isolation, API integration.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Ideal for Salesforce developers; Built-in data isolation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Narrow use case (CRM); No malware/security sandboxing</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Salesforce Platform</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CRM-centric app development and testing</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22750676"/>
                  </a:ext>
                </a:extLst>
              </a:tr>
              <a:tr h="255910">
                <a:tc>
                  <a:txBody>
                    <a:bodyPr/>
                    <a:lstStyle/>
                    <a:p>
                      <a:pPr marL="0" marR="0">
                        <a:lnSpc>
                          <a:spcPct val="115000"/>
                        </a:lnSpc>
                        <a:buNone/>
                      </a:pPr>
                      <a:r>
                        <a:rPr lang="en-US" sz="700" kern="100">
                          <a:effectLst/>
                        </a:rPr>
                        <a:t>Thinfinity Workspace</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Secure virtual desktops, HTML5 streaming, MFA, RBAC.</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Zero Trust architecture; Flexible deployment (cloud/on-prem)</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Focused on workspace isolation; Limited malware or dev/test sandboxing</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Zero Trust Architecture</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Secure virtual desktops and remote workspace isolation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3405884682"/>
                  </a:ext>
                </a:extLst>
              </a:tr>
              <a:tr h="255910">
                <a:tc>
                  <a:txBody>
                    <a:bodyPr/>
                    <a:lstStyle/>
                    <a:p>
                      <a:pPr marL="0" marR="0">
                        <a:lnSpc>
                          <a:spcPct val="115000"/>
                        </a:lnSpc>
                        <a:buNone/>
                      </a:pPr>
                      <a:r>
                        <a:rPr lang="en-US" sz="700" kern="100">
                          <a:effectLst/>
                        </a:rPr>
                        <a:t>Kasm Workspaces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Web-native DaaS, container isolation, ephemeral sessions, policy enforcement.</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Strong isolation via containers; API-driven automation</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Requires container knowledge; Limited advanced threat analysis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API</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Web-native DaaS with container isolation for secure app hosting</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796747572"/>
                  </a:ext>
                </a:extLst>
              </a:tr>
              <a:tr h="255910">
                <a:tc>
                  <a:txBody>
                    <a:bodyPr/>
                    <a:lstStyle/>
                    <a:p>
                      <a:pPr marL="0" marR="0">
                        <a:lnSpc>
                          <a:spcPct val="115000"/>
                        </a:lnSpc>
                        <a:buNone/>
                      </a:pPr>
                      <a:r>
                        <a:rPr lang="en-US" sz="700" kern="100">
                          <a:effectLst/>
                        </a:rPr>
                        <a:t>Cameyo</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Secure app delivery, no VPN required, HTML5 streaming, MFA.</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Lightweight and easy to deploy; Strong security posture</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Focused on app delivery; Not suitable for malware or deep dev/test environments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Yes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API</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tc>
                  <a:txBody>
                    <a:bodyPr/>
                    <a:lstStyle/>
                    <a:p>
                      <a:pPr marL="0" marR="0">
                        <a:lnSpc>
                          <a:spcPct val="115000"/>
                        </a:lnSpc>
                        <a:buNone/>
                      </a:pPr>
                      <a:r>
                        <a:rPr lang="en-US" sz="700" kern="100">
                          <a:effectLst/>
                        </a:rPr>
                        <a:t>Secure app delivery without VPN for remote work scenarios</a:t>
                      </a:r>
                      <a:endParaRPr lang="en-US" sz="700" kern="100">
                        <a:effectLst/>
                        <a:latin typeface="Times New Roman" panose="02020603050405020304" pitchFamily="18" charset="0"/>
                        <a:ea typeface="Times New Roman" panose="02020603050405020304" pitchFamily="18" charset="0"/>
                      </a:endParaRPr>
                    </a:p>
                  </a:txBody>
                  <a:tcPr marL="26789" marR="26789" marT="0" marB="0" anchor="ctr"/>
                </a:tc>
                <a:extLst>
                  <a:ext uri="{0D108BD9-81ED-4DB2-BD59-A6C34878D82A}">
                    <a16:rowId xmlns:a16="http://schemas.microsoft.com/office/drawing/2014/main" val="2010194210"/>
                  </a:ext>
                </a:extLst>
              </a:tr>
            </a:tbl>
          </a:graphicData>
        </a:graphic>
      </p:graphicFrame>
    </p:spTree>
    <p:extLst>
      <p:ext uri="{BB962C8B-B14F-4D97-AF65-F5344CB8AC3E}">
        <p14:creationId xmlns:p14="http://schemas.microsoft.com/office/powerpoint/2010/main" val="3566228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70CBD-DA85-FCF9-F23C-D70F0A9D30E9}"/>
            </a:ext>
          </a:extLst>
        </p:cNvPr>
        <p:cNvGrpSpPr/>
        <p:nvPr/>
      </p:nvGrpSpPr>
      <p:grpSpPr>
        <a:xfrm>
          <a:off x="0" y="0"/>
          <a:ext cx="0" cy="0"/>
          <a:chOff x="0" y="0"/>
          <a:chExt cx="0" cy="0"/>
        </a:xfrm>
      </p:grpSpPr>
      <p:sp>
        <p:nvSpPr>
          <p:cNvPr id="6" name="Rectangle: Top Corners Rounded 5">
            <a:extLst>
              <a:ext uri="{FF2B5EF4-FFF2-40B4-BE49-F238E27FC236}">
                <a16:creationId xmlns:a16="http://schemas.microsoft.com/office/drawing/2014/main" id="{B6F029AC-00D6-B568-79E4-31065DDDDC1F}"/>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 name="Rectangle: Top Corners Rounded 6">
            <a:extLst>
              <a:ext uri="{FF2B5EF4-FFF2-40B4-BE49-F238E27FC236}">
                <a16:creationId xmlns:a16="http://schemas.microsoft.com/office/drawing/2014/main" id="{D0E286A5-7FF1-DF5A-F73C-FC47E0E0DB83}"/>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8" name="Title 2">
            <a:extLst>
              <a:ext uri="{FF2B5EF4-FFF2-40B4-BE49-F238E27FC236}">
                <a16:creationId xmlns:a16="http://schemas.microsoft.com/office/drawing/2014/main" id="{C069A0D0-0368-994E-5219-865D4ED183A3}"/>
              </a:ext>
            </a:extLst>
          </p:cNvPr>
          <p:cNvSpPr txBox="1">
            <a:spLocks/>
          </p:cNvSpPr>
          <p:nvPr/>
        </p:nvSpPr>
        <p:spPr>
          <a:xfrm>
            <a:off x="566928" y="685800"/>
            <a:ext cx="9666001" cy="7128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0" i="0" kern="1200">
                <a:solidFill>
                  <a:schemeClr val="tx2"/>
                </a:solidFill>
                <a:latin typeface="CVS Health Sans" panose="020B0504020202020204" pitchFamily="34" charset="0"/>
                <a:ea typeface="+mj-ea"/>
                <a:cs typeface="+mj-cs"/>
              </a:defRPr>
            </a:lvl1pPr>
          </a:lstStyle>
          <a:p>
            <a:pPr>
              <a:buFontTx/>
            </a:pPr>
            <a:r>
              <a:rPr lang="en-US" b="1" dirty="0">
                <a:solidFill>
                  <a:schemeClr val="bg1"/>
                </a:solidFill>
              </a:rPr>
              <a:t>Session Isolation And Attack Sandboxing Capabilities Across 3 Vendors</a:t>
            </a:r>
          </a:p>
        </p:txBody>
      </p:sp>
      <p:grpSp>
        <p:nvGrpSpPr>
          <p:cNvPr id="3" name="Group 2">
            <a:extLst>
              <a:ext uri="{FF2B5EF4-FFF2-40B4-BE49-F238E27FC236}">
                <a16:creationId xmlns:a16="http://schemas.microsoft.com/office/drawing/2014/main" id="{667E496D-B775-03CE-F8F8-733DDA2A56B6}"/>
              </a:ext>
            </a:extLst>
          </p:cNvPr>
          <p:cNvGrpSpPr/>
          <p:nvPr/>
        </p:nvGrpSpPr>
        <p:grpSpPr>
          <a:xfrm>
            <a:off x="3339844" y="1745533"/>
            <a:ext cx="2204029" cy="375812"/>
            <a:chOff x="574675" y="1946630"/>
            <a:chExt cx="3588044" cy="1461976"/>
          </a:xfrm>
        </p:grpSpPr>
        <p:sp>
          <p:nvSpPr>
            <p:cNvPr id="4" name="Rectangle: Rounded Corners 3">
              <a:extLst>
                <a:ext uri="{FF2B5EF4-FFF2-40B4-BE49-F238E27FC236}">
                  <a16:creationId xmlns:a16="http://schemas.microsoft.com/office/drawing/2014/main" id="{FC145AA3-66A4-91AC-36E9-76524532F464}"/>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5" name="Rectangle: Rounded Corners 4">
              <a:extLst>
                <a:ext uri="{FF2B5EF4-FFF2-40B4-BE49-F238E27FC236}">
                  <a16:creationId xmlns:a16="http://schemas.microsoft.com/office/drawing/2014/main" id="{C9BB8F6F-01D4-3D82-E142-FB745F50F2A7}"/>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Cloudflare</a:t>
              </a:r>
            </a:p>
          </p:txBody>
        </p:sp>
      </p:grpSp>
      <p:grpSp>
        <p:nvGrpSpPr>
          <p:cNvPr id="9" name="Group 8">
            <a:extLst>
              <a:ext uri="{FF2B5EF4-FFF2-40B4-BE49-F238E27FC236}">
                <a16:creationId xmlns:a16="http://schemas.microsoft.com/office/drawing/2014/main" id="{B5A98C76-D8C4-157C-28BE-948F4470DDAF}"/>
              </a:ext>
            </a:extLst>
          </p:cNvPr>
          <p:cNvGrpSpPr/>
          <p:nvPr/>
        </p:nvGrpSpPr>
        <p:grpSpPr>
          <a:xfrm>
            <a:off x="574675" y="1745533"/>
            <a:ext cx="2204029" cy="375812"/>
            <a:chOff x="574675" y="1946630"/>
            <a:chExt cx="3588044" cy="1461976"/>
          </a:xfrm>
          <a:solidFill>
            <a:srgbClr val="267AC0"/>
          </a:solidFill>
        </p:grpSpPr>
        <p:sp>
          <p:nvSpPr>
            <p:cNvPr id="10" name="Rectangle: Rounded Corners 9">
              <a:extLst>
                <a:ext uri="{FF2B5EF4-FFF2-40B4-BE49-F238E27FC236}">
                  <a16:creationId xmlns:a16="http://schemas.microsoft.com/office/drawing/2014/main" id="{6BCFAE36-1D61-CB11-6240-1D3D5FE041EC}"/>
                </a:ext>
              </a:extLst>
            </p:cNvPr>
            <p:cNvSpPr>
              <a:spLocks/>
            </p:cNvSpPr>
            <p:nvPr/>
          </p:nvSpPr>
          <p:spPr>
            <a:xfrm>
              <a:off x="3525519" y="2177879"/>
              <a:ext cx="637200" cy="1001217"/>
            </a:xfrm>
            <a:prstGeom prst="roundRect">
              <a:avLst>
                <a:gd name="adj" fmla="val 25435"/>
              </a:avLst>
            </a:prstGeom>
            <a:grp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chemeClr val="bg1"/>
                </a:solidFill>
                <a:effectLst/>
                <a:uLnTx/>
                <a:uFillTx/>
                <a:latin typeface="CVS Health Sans"/>
                <a:ea typeface="+mn-ea"/>
                <a:cs typeface="+mn-cs"/>
              </a:endParaRPr>
            </a:p>
          </p:txBody>
        </p:sp>
        <p:sp>
          <p:nvSpPr>
            <p:cNvPr id="11" name="Rectangle: Rounded Corners 10">
              <a:extLst>
                <a:ext uri="{FF2B5EF4-FFF2-40B4-BE49-F238E27FC236}">
                  <a16:creationId xmlns:a16="http://schemas.microsoft.com/office/drawing/2014/main" id="{79A00021-95A0-89C0-D0F0-673360E812C5}"/>
                </a:ext>
              </a:extLst>
            </p:cNvPr>
            <p:cNvSpPr>
              <a:spLocks/>
            </p:cNvSpPr>
            <p:nvPr/>
          </p:nvSpPr>
          <p:spPr>
            <a:xfrm>
              <a:off x="574675" y="1946630"/>
              <a:ext cx="3516621" cy="1461976"/>
            </a:xfrm>
            <a:prstGeom prst="roundRect">
              <a:avLst>
                <a:gd name="adj" fmla="val 26457"/>
              </a:avLst>
            </a:prstGeom>
            <a:grp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chemeClr val="bg1"/>
                  </a:solidFill>
                  <a:effectLst/>
                  <a:uLnTx/>
                  <a:uFillTx/>
                  <a:latin typeface="CVS Health Sans"/>
                  <a:ea typeface="+mn-ea"/>
                  <a:cs typeface="+mn-cs"/>
                </a:rPr>
                <a:t>Capability</a:t>
              </a:r>
            </a:p>
          </p:txBody>
        </p:sp>
      </p:grpSp>
      <p:grpSp>
        <p:nvGrpSpPr>
          <p:cNvPr id="12" name="Group 11">
            <a:extLst>
              <a:ext uri="{FF2B5EF4-FFF2-40B4-BE49-F238E27FC236}">
                <a16:creationId xmlns:a16="http://schemas.microsoft.com/office/drawing/2014/main" id="{F04C8869-D1C9-4B8B-0FE6-1E77348E3E61}"/>
              </a:ext>
            </a:extLst>
          </p:cNvPr>
          <p:cNvGrpSpPr/>
          <p:nvPr/>
        </p:nvGrpSpPr>
        <p:grpSpPr>
          <a:xfrm>
            <a:off x="8870182" y="1745533"/>
            <a:ext cx="2204029" cy="375812"/>
            <a:chOff x="574675" y="1946630"/>
            <a:chExt cx="3588044" cy="1461976"/>
          </a:xfrm>
        </p:grpSpPr>
        <p:sp>
          <p:nvSpPr>
            <p:cNvPr id="13" name="Rectangle: Rounded Corners 12">
              <a:extLst>
                <a:ext uri="{FF2B5EF4-FFF2-40B4-BE49-F238E27FC236}">
                  <a16:creationId xmlns:a16="http://schemas.microsoft.com/office/drawing/2014/main" id="{C663FC2D-4910-A428-3024-511E82A8CF96}"/>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4" name="Rectangle: Rounded Corners 13">
              <a:extLst>
                <a:ext uri="{FF2B5EF4-FFF2-40B4-BE49-F238E27FC236}">
                  <a16:creationId xmlns:a16="http://schemas.microsoft.com/office/drawing/2014/main" id="{4DF76B5C-B04A-C3B8-8B3D-04A4A0F0F80A}"/>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B315E"/>
                  </a:solidFill>
                  <a:effectLst/>
                  <a:uLnTx/>
                  <a:uFillTx/>
                  <a:latin typeface="CVS Health Sans"/>
                  <a:ea typeface="+mn-ea"/>
                  <a:cs typeface="+mn-cs"/>
                </a:rPr>
                <a:t>Cisco Secure Cloud</a:t>
              </a:r>
            </a:p>
          </p:txBody>
        </p:sp>
      </p:grpSp>
      <p:grpSp>
        <p:nvGrpSpPr>
          <p:cNvPr id="15" name="Group 14">
            <a:extLst>
              <a:ext uri="{FF2B5EF4-FFF2-40B4-BE49-F238E27FC236}">
                <a16:creationId xmlns:a16="http://schemas.microsoft.com/office/drawing/2014/main" id="{DE56CEEB-C781-DBAA-D346-16BC57B0310F}"/>
              </a:ext>
            </a:extLst>
          </p:cNvPr>
          <p:cNvGrpSpPr/>
          <p:nvPr/>
        </p:nvGrpSpPr>
        <p:grpSpPr>
          <a:xfrm>
            <a:off x="6105013" y="1745533"/>
            <a:ext cx="2204029" cy="375812"/>
            <a:chOff x="574675" y="1946630"/>
            <a:chExt cx="3588044" cy="1461976"/>
          </a:xfrm>
        </p:grpSpPr>
        <p:sp>
          <p:nvSpPr>
            <p:cNvPr id="16" name="Rectangle: Rounded Corners 15">
              <a:extLst>
                <a:ext uri="{FF2B5EF4-FFF2-40B4-BE49-F238E27FC236}">
                  <a16:creationId xmlns:a16="http://schemas.microsoft.com/office/drawing/2014/main" id="{32C2065D-8945-BD48-5774-E2987FCA7697}"/>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7" name="Rectangle: Rounded Corners 16">
              <a:extLst>
                <a:ext uri="{FF2B5EF4-FFF2-40B4-BE49-F238E27FC236}">
                  <a16:creationId xmlns:a16="http://schemas.microsoft.com/office/drawing/2014/main" id="{66A7FC4C-F55F-93BB-E543-372C8DA2A74C}"/>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267AC0"/>
                  </a:solidFill>
                  <a:effectLst/>
                  <a:uLnTx/>
                  <a:uFillTx/>
                  <a:latin typeface="CVS Health Sans"/>
                  <a:ea typeface="+mn-ea"/>
                  <a:cs typeface="+mn-cs"/>
                </a:rPr>
                <a:t>Zscaler</a:t>
              </a:r>
            </a:p>
          </p:txBody>
        </p:sp>
      </p:grpSp>
      <p:graphicFrame>
        <p:nvGraphicFramePr>
          <p:cNvPr id="20" name="Table 19">
            <a:extLst>
              <a:ext uri="{FF2B5EF4-FFF2-40B4-BE49-F238E27FC236}">
                <a16:creationId xmlns:a16="http://schemas.microsoft.com/office/drawing/2014/main" id="{E888511F-8EA4-652D-0F6D-5A12D01783D0}"/>
              </a:ext>
            </a:extLst>
          </p:cNvPr>
          <p:cNvGraphicFramePr>
            <a:graphicFrameLocks noGrp="1"/>
          </p:cNvGraphicFramePr>
          <p:nvPr/>
        </p:nvGraphicFramePr>
        <p:xfrm>
          <a:off x="586408" y="2248200"/>
          <a:ext cx="11045824" cy="666221"/>
        </p:xfrm>
        <a:graphic>
          <a:graphicData uri="http://schemas.openxmlformats.org/drawingml/2006/table">
            <a:tbl>
              <a:tblPr firstRow="1" firstCol="1" bandRow="1">
                <a:tableStyleId>{9F4BECD3-1946-49B8-A077-205F1168E22D}</a:tableStyleId>
              </a:tblPr>
              <a:tblGrid>
                <a:gridCol w="2693505">
                  <a:extLst>
                    <a:ext uri="{9D8B030D-6E8A-4147-A177-3AD203B41FA5}">
                      <a16:colId xmlns:a16="http://schemas.microsoft.com/office/drawing/2014/main" val="1674402488"/>
                    </a:ext>
                  </a:extLst>
                </a:gridCol>
                <a:gridCol w="2753139">
                  <a:extLst>
                    <a:ext uri="{9D8B030D-6E8A-4147-A177-3AD203B41FA5}">
                      <a16:colId xmlns:a16="http://schemas.microsoft.com/office/drawing/2014/main" val="1600939531"/>
                    </a:ext>
                  </a:extLst>
                </a:gridCol>
                <a:gridCol w="2837724">
                  <a:extLst>
                    <a:ext uri="{9D8B030D-6E8A-4147-A177-3AD203B41FA5}">
                      <a16:colId xmlns:a16="http://schemas.microsoft.com/office/drawing/2014/main" val="213686256"/>
                    </a:ext>
                  </a:extLst>
                </a:gridCol>
                <a:gridCol w="2761456">
                  <a:extLst>
                    <a:ext uri="{9D8B030D-6E8A-4147-A177-3AD203B41FA5}">
                      <a16:colId xmlns:a16="http://schemas.microsoft.com/office/drawing/2014/main" val="845462864"/>
                    </a:ext>
                  </a:extLst>
                </a:gridCol>
              </a:tblGrid>
              <a:tr h="666221">
                <a:tc>
                  <a:txBody>
                    <a:bodyPr/>
                    <a:lstStyle/>
                    <a:p>
                      <a:pPr marL="0" marR="0" algn="l" defTabSz="457200" rtl="0" eaLnBrk="1" fontAlgn="ctr" latinLnBrk="0" hangingPunct="1">
                        <a:lnSpc>
                          <a:spcPct val="115000"/>
                        </a:lnSpc>
                        <a:buNone/>
                      </a:pPr>
                      <a:r>
                        <a:rPr lang="en-US" sz="1000" b="1" kern="100">
                          <a:solidFill>
                            <a:schemeClr val="tx2"/>
                          </a:solidFill>
                          <a:effectLst/>
                          <a:latin typeface="+mn-lt"/>
                          <a:ea typeface="+mn-ea"/>
                          <a:cs typeface="+mn-cs"/>
                        </a:rPr>
                        <a:t>Session Isolation for Suspicious Users</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nSpc>
                          <a:spcPct val="115000"/>
                        </a:lnSpc>
                        <a:buNone/>
                      </a:pPr>
                      <a:r>
                        <a:rPr lang="en-US" sz="900" b="0" kern="100">
                          <a:effectLst/>
                        </a:rPr>
                        <a:t>Browser Isolation: Redirect risky sessions to remote browser sandbox; prevents  exploit execution on real app.</a:t>
                      </a:r>
                      <a:endParaRPr lang="en-US" sz="900" b="0" kern="100">
                        <a:effectLst/>
                        <a:latin typeface="Times New Roman" panose="02020603050405020304" pitchFamily="18" charset="0"/>
                        <a:ea typeface="Times New Roman" panose="02020603050405020304" pitchFamily="18" charset="0"/>
                      </a:endParaRP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nSpc>
                          <a:spcPct val="115000"/>
                        </a:lnSpc>
                        <a:buNone/>
                      </a:pPr>
                      <a:r>
                        <a:rPr lang="en-US" sz="900" b="0" kern="100">
                          <a:effectLst/>
                        </a:rPr>
                        <a:t>Cloud Browser Isolation (CBI): Streams content</a:t>
                      </a:r>
                    </a:p>
                    <a:p>
                      <a:pPr marL="0" marR="0">
                        <a:lnSpc>
                          <a:spcPct val="115000"/>
                        </a:lnSpc>
                        <a:buNone/>
                      </a:pPr>
                      <a:r>
                        <a:rPr lang="en-US" sz="900" b="0" kern="100">
                          <a:effectLst/>
                        </a:rPr>
                        <a:t>in isolated container while sandbox verdict is pending.</a:t>
                      </a:r>
                      <a:endParaRPr lang="en-US" sz="900" b="0" kern="100">
                        <a:effectLst/>
                        <a:latin typeface="Times New Roman" panose="02020603050405020304" pitchFamily="18" charset="0"/>
                        <a:ea typeface="Times New Roman" panose="02020603050405020304" pitchFamily="18" charset="0"/>
                      </a:endParaRP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nSpc>
                          <a:spcPct val="115000"/>
                        </a:lnSpc>
                        <a:buNone/>
                      </a:pPr>
                      <a:r>
                        <a:rPr lang="en-US" sz="900" b="0" kern="100">
                          <a:effectLst/>
                        </a:rPr>
                        <a:t>Remote Browser Isolation (RBI): Executes high-risk sessions in virtual browser; integrated with SSE stack.</a:t>
                      </a:r>
                      <a:endParaRPr lang="en-US" sz="900" b="0" kern="100">
                        <a:effectLst/>
                        <a:latin typeface="Times New Roman" panose="02020603050405020304" pitchFamily="18" charset="0"/>
                        <a:ea typeface="Times New Roman" panose="02020603050405020304" pitchFamily="18" charset="0"/>
                      </a:endParaRP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92262516"/>
                  </a:ext>
                </a:extLst>
              </a:tr>
            </a:tbl>
          </a:graphicData>
        </a:graphic>
      </p:graphicFrame>
      <p:graphicFrame>
        <p:nvGraphicFramePr>
          <p:cNvPr id="21" name="Table 20">
            <a:extLst>
              <a:ext uri="{FF2B5EF4-FFF2-40B4-BE49-F238E27FC236}">
                <a16:creationId xmlns:a16="http://schemas.microsoft.com/office/drawing/2014/main" id="{B66C4A91-6906-B622-9AD3-35D35A7A562E}"/>
              </a:ext>
            </a:extLst>
          </p:cNvPr>
          <p:cNvGraphicFramePr>
            <a:graphicFrameLocks noGrp="1"/>
          </p:cNvGraphicFramePr>
          <p:nvPr/>
        </p:nvGraphicFramePr>
        <p:xfrm>
          <a:off x="586408" y="2872378"/>
          <a:ext cx="11045824" cy="666221"/>
        </p:xfrm>
        <a:graphic>
          <a:graphicData uri="http://schemas.openxmlformats.org/drawingml/2006/table">
            <a:tbl>
              <a:tblPr firstRow="1" firstCol="1" bandRow="1">
                <a:tableStyleId>{9F4BECD3-1946-49B8-A077-205F1168E22D}</a:tableStyleId>
              </a:tblPr>
              <a:tblGrid>
                <a:gridCol w="2693505">
                  <a:extLst>
                    <a:ext uri="{9D8B030D-6E8A-4147-A177-3AD203B41FA5}">
                      <a16:colId xmlns:a16="http://schemas.microsoft.com/office/drawing/2014/main" val="1674402488"/>
                    </a:ext>
                  </a:extLst>
                </a:gridCol>
                <a:gridCol w="2753139">
                  <a:extLst>
                    <a:ext uri="{9D8B030D-6E8A-4147-A177-3AD203B41FA5}">
                      <a16:colId xmlns:a16="http://schemas.microsoft.com/office/drawing/2014/main" val="1600939531"/>
                    </a:ext>
                  </a:extLst>
                </a:gridCol>
                <a:gridCol w="2837724">
                  <a:extLst>
                    <a:ext uri="{9D8B030D-6E8A-4147-A177-3AD203B41FA5}">
                      <a16:colId xmlns:a16="http://schemas.microsoft.com/office/drawing/2014/main" val="213686256"/>
                    </a:ext>
                  </a:extLst>
                </a:gridCol>
                <a:gridCol w="2761456">
                  <a:extLst>
                    <a:ext uri="{9D8B030D-6E8A-4147-A177-3AD203B41FA5}">
                      <a16:colId xmlns:a16="http://schemas.microsoft.com/office/drawing/2014/main" val="845462864"/>
                    </a:ext>
                  </a:extLst>
                </a:gridCol>
              </a:tblGrid>
              <a:tr h="666221">
                <a:tc>
                  <a:txBody>
                    <a:bodyPr/>
                    <a:lstStyle/>
                    <a:p>
                      <a:pPr marL="0" marR="0" algn="l" defTabSz="457200" rtl="0" eaLnBrk="1" fontAlgn="ctr" latinLnBrk="0" hangingPunct="1">
                        <a:lnSpc>
                          <a:spcPct val="115000"/>
                        </a:lnSpc>
                        <a:buNone/>
                      </a:pPr>
                      <a:r>
                        <a:rPr lang="en-US" sz="1000" b="1" kern="100">
                          <a:solidFill>
                            <a:schemeClr val="tx2"/>
                          </a:solidFill>
                          <a:effectLst/>
                          <a:latin typeface="+mn-lt"/>
                          <a:ea typeface="+mn-ea"/>
                          <a:cs typeface="+mn-cs"/>
                        </a:rPr>
                        <a:t>Sandbox for Exploit Attempts</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Sandbox SDK: Runs user-specific sandboxes in isolated VMs; supports dynamic code execution for exploit analysis.</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Cloud Sandbox: Detonates suspicious files and  URLs in full OS emulation; observes exploit behaviors.</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Threat Grid (Secure Malware Analytics): Detonates files and scripts in isolated environments for exploit detection.</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92262516"/>
                  </a:ext>
                </a:extLst>
              </a:tr>
            </a:tbl>
          </a:graphicData>
        </a:graphic>
      </p:graphicFrame>
      <p:graphicFrame>
        <p:nvGraphicFramePr>
          <p:cNvPr id="22" name="Table 21">
            <a:extLst>
              <a:ext uri="{FF2B5EF4-FFF2-40B4-BE49-F238E27FC236}">
                <a16:creationId xmlns:a16="http://schemas.microsoft.com/office/drawing/2014/main" id="{EB79B470-C4C5-B540-1524-BD83BF0D9C85}"/>
              </a:ext>
            </a:extLst>
          </p:cNvPr>
          <p:cNvGraphicFramePr>
            <a:graphicFrameLocks noGrp="1"/>
          </p:cNvGraphicFramePr>
          <p:nvPr/>
        </p:nvGraphicFramePr>
        <p:xfrm>
          <a:off x="586408" y="3496556"/>
          <a:ext cx="11045824" cy="666221"/>
        </p:xfrm>
        <a:graphic>
          <a:graphicData uri="http://schemas.openxmlformats.org/drawingml/2006/table">
            <a:tbl>
              <a:tblPr firstRow="1" firstCol="1" bandRow="1">
                <a:tableStyleId>{9F4BECD3-1946-49B8-A077-205F1168E22D}</a:tableStyleId>
              </a:tblPr>
              <a:tblGrid>
                <a:gridCol w="2693505">
                  <a:extLst>
                    <a:ext uri="{9D8B030D-6E8A-4147-A177-3AD203B41FA5}">
                      <a16:colId xmlns:a16="http://schemas.microsoft.com/office/drawing/2014/main" val="1674402488"/>
                    </a:ext>
                  </a:extLst>
                </a:gridCol>
                <a:gridCol w="2753139">
                  <a:extLst>
                    <a:ext uri="{9D8B030D-6E8A-4147-A177-3AD203B41FA5}">
                      <a16:colId xmlns:a16="http://schemas.microsoft.com/office/drawing/2014/main" val="1600939531"/>
                    </a:ext>
                  </a:extLst>
                </a:gridCol>
                <a:gridCol w="2837724">
                  <a:extLst>
                    <a:ext uri="{9D8B030D-6E8A-4147-A177-3AD203B41FA5}">
                      <a16:colId xmlns:a16="http://schemas.microsoft.com/office/drawing/2014/main" val="213686256"/>
                    </a:ext>
                  </a:extLst>
                </a:gridCol>
                <a:gridCol w="2761456">
                  <a:extLst>
                    <a:ext uri="{9D8B030D-6E8A-4147-A177-3AD203B41FA5}">
                      <a16:colId xmlns:a16="http://schemas.microsoft.com/office/drawing/2014/main" val="845462864"/>
                    </a:ext>
                  </a:extLst>
                </a:gridCol>
              </a:tblGrid>
              <a:tr h="666221">
                <a:tc>
                  <a:txBody>
                    <a:bodyPr/>
                    <a:lstStyle/>
                    <a:p>
                      <a:pPr marL="0" marR="0" algn="l" defTabSz="457200" rtl="0" eaLnBrk="1" fontAlgn="ctr" latinLnBrk="0" hangingPunct="1">
                        <a:lnSpc>
                          <a:spcPct val="115000"/>
                        </a:lnSpc>
                        <a:buNone/>
                      </a:pPr>
                      <a:r>
                        <a:rPr lang="en-US" sz="1000" b="1" kern="100">
                          <a:solidFill>
                            <a:schemeClr val="tx2"/>
                          </a:solidFill>
                          <a:effectLst/>
                          <a:latin typeface="+mn-lt"/>
                          <a:ea typeface="+mn-ea"/>
                          <a:cs typeface="+mn-cs"/>
                        </a:rPr>
                        <a:t>Forensic Data Collection</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Logs sandbox activity, command execution,       and network calls; supports tokenized preview URLs  for controlled access.</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Generates detailed behavioral reports, IOCs, and integrates with </a:t>
                      </a:r>
                      <a:r>
                        <a:rPr lang="en-US" sz="900" b="0" kern="100" err="1">
                          <a:solidFill>
                            <a:schemeClr val="tx2"/>
                          </a:solidFill>
                          <a:effectLst/>
                          <a:latin typeface="+mn-lt"/>
                          <a:ea typeface="+mn-ea"/>
                          <a:cs typeface="+mn-cs"/>
                        </a:rPr>
                        <a:t>ThreatQuotient</a:t>
                      </a:r>
                      <a:r>
                        <a:rPr lang="en-US" sz="900" b="0" kern="100">
                          <a:solidFill>
                            <a:schemeClr val="tx2"/>
                          </a:solidFill>
                          <a:effectLst/>
                          <a:latin typeface="+mn-lt"/>
                          <a:ea typeface="+mn-ea"/>
                          <a:cs typeface="+mn-cs"/>
                        </a:rPr>
                        <a:t> for forensic workflows.</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Secure Workload Forensics: Captures MITRE ATT&amp;CK-based forensic events, process lineage, and anomaly detection.</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92262516"/>
                  </a:ext>
                </a:extLst>
              </a:tr>
            </a:tbl>
          </a:graphicData>
        </a:graphic>
      </p:graphicFrame>
      <p:graphicFrame>
        <p:nvGraphicFramePr>
          <p:cNvPr id="23" name="Table 22">
            <a:extLst>
              <a:ext uri="{FF2B5EF4-FFF2-40B4-BE49-F238E27FC236}">
                <a16:creationId xmlns:a16="http://schemas.microsoft.com/office/drawing/2014/main" id="{13F46EEB-4948-D87C-E23D-EA86E940A843}"/>
              </a:ext>
            </a:extLst>
          </p:cNvPr>
          <p:cNvGraphicFramePr>
            <a:graphicFrameLocks noGrp="1"/>
          </p:cNvGraphicFramePr>
          <p:nvPr/>
        </p:nvGraphicFramePr>
        <p:xfrm>
          <a:off x="586408" y="4120734"/>
          <a:ext cx="11045824" cy="666221"/>
        </p:xfrm>
        <a:graphic>
          <a:graphicData uri="http://schemas.openxmlformats.org/drawingml/2006/table">
            <a:tbl>
              <a:tblPr firstRow="1" firstCol="1" bandRow="1">
                <a:tableStyleId>{9F4BECD3-1946-49B8-A077-205F1168E22D}</a:tableStyleId>
              </a:tblPr>
              <a:tblGrid>
                <a:gridCol w="2693505">
                  <a:extLst>
                    <a:ext uri="{9D8B030D-6E8A-4147-A177-3AD203B41FA5}">
                      <a16:colId xmlns:a16="http://schemas.microsoft.com/office/drawing/2014/main" val="1674402488"/>
                    </a:ext>
                  </a:extLst>
                </a:gridCol>
                <a:gridCol w="2753139">
                  <a:extLst>
                    <a:ext uri="{9D8B030D-6E8A-4147-A177-3AD203B41FA5}">
                      <a16:colId xmlns:a16="http://schemas.microsoft.com/office/drawing/2014/main" val="1600939531"/>
                    </a:ext>
                  </a:extLst>
                </a:gridCol>
                <a:gridCol w="2837724">
                  <a:extLst>
                    <a:ext uri="{9D8B030D-6E8A-4147-A177-3AD203B41FA5}">
                      <a16:colId xmlns:a16="http://schemas.microsoft.com/office/drawing/2014/main" val="213686256"/>
                    </a:ext>
                  </a:extLst>
                </a:gridCol>
                <a:gridCol w="2761456">
                  <a:extLst>
                    <a:ext uri="{9D8B030D-6E8A-4147-A177-3AD203B41FA5}">
                      <a16:colId xmlns:a16="http://schemas.microsoft.com/office/drawing/2014/main" val="845462864"/>
                    </a:ext>
                  </a:extLst>
                </a:gridCol>
              </a:tblGrid>
              <a:tr h="666221">
                <a:tc>
                  <a:txBody>
                    <a:bodyPr/>
                    <a:lstStyle/>
                    <a:p>
                      <a:pPr marL="0" marR="0" algn="l" defTabSz="457200" rtl="0" eaLnBrk="1" fontAlgn="ctr" latinLnBrk="0" hangingPunct="1">
                        <a:lnSpc>
                          <a:spcPct val="115000"/>
                        </a:lnSpc>
                        <a:buNone/>
                      </a:pPr>
                      <a:r>
                        <a:rPr lang="en-US" sz="1000" b="1" kern="100">
                          <a:solidFill>
                            <a:schemeClr val="tx2"/>
                          </a:solidFill>
                          <a:effectLst/>
                          <a:latin typeface="+mn-lt"/>
                          <a:ea typeface="+mn-ea"/>
                          <a:cs typeface="+mn-cs"/>
                        </a:rPr>
                        <a:t>Dynamic Risk-Based Triggering</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Policies via Cloudflare Access and Gateway to enforce isolation for suspicious identity/device posture.</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ZIA/ZPA Zero Trust policies trigger sandboxing     and isolation based on user/device risk score.</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Cisco Secure Access enforces sandboxing and forensic monitoring based on contextual risk signals.</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92262516"/>
                  </a:ext>
                </a:extLst>
              </a:tr>
            </a:tbl>
          </a:graphicData>
        </a:graphic>
      </p:graphicFrame>
      <p:graphicFrame>
        <p:nvGraphicFramePr>
          <p:cNvPr id="24" name="Table 23">
            <a:extLst>
              <a:ext uri="{FF2B5EF4-FFF2-40B4-BE49-F238E27FC236}">
                <a16:creationId xmlns:a16="http://schemas.microsoft.com/office/drawing/2014/main" id="{EE6D5E65-52AF-2BCD-DFED-40FF89FD71BE}"/>
              </a:ext>
            </a:extLst>
          </p:cNvPr>
          <p:cNvGraphicFramePr>
            <a:graphicFrameLocks noGrp="1"/>
          </p:cNvGraphicFramePr>
          <p:nvPr/>
        </p:nvGraphicFramePr>
        <p:xfrm>
          <a:off x="586408" y="4744912"/>
          <a:ext cx="11045824" cy="666221"/>
        </p:xfrm>
        <a:graphic>
          <a:graphicData uri="http://schemas.openxmlformats.org/drawingml/2006/table">
            <a:tbl>
              <a:tblPr firstRow="1" firstCol="1" bandRow="1">
                <a:tableStyleId>{9F4BECD3-1946-49B8-A077-205F1168E22D}</a:tableStyleId>
              </a:tblPr>
              <a:tblGrid>
                <a:gridCol w="2693505">
                  <a:extLst>
                    <a:ext uri="{9D8B030D-6E8A-4147-A177-3AD203B41FA5}">
                      <a16:colId xmlns:a16="http://schemas.microsoft.com/office/drawing/2014/main" val="1674402488"/>
                    </a:ext>
                  </a:extLst>
                </a:gridCol>
                <a:gridCol w="2753139">
                  <a:extLst>
                    <a:ext uri="{9D8B030D-6E8A-4147-A177-3AD203B41FA5}">
                      <a16:colId xmlns:a16="http://schemas.microsoft.com/office/drawing/2014/main" val="1600939531"/>
                    </a:ext>
                  </a:extLst>
                </a:gridCol>
                <a:gridCol w="2837724">
                  <a:extLst>
                    <a:ext uri="{9D8B030D-6E8A-4147-A177-3AD203B41FA5}">
                      <a16:colId xmlns:a16="http://schemas.microsoft.com/office/drawing/2014/main" val="213686256"/>
                    </a:ext>
                  </a:extLst>
                </a:gridCol>
                <a:gridCol w="2761456">
                  <a:extLst>
                    <a:ext uri="{9D8B030D-6E8A-4147-A177-3AD203B41FA5}">
                      <a16:colId xmlns:a16="http://schemas.microsoft.com/office/drawing/2014/main" val="845462864"/>
                    </a:ext>
                  </a:extLst>
                </a:gridCol>
              </a:tblGrid>
              <a:tr h="666221">
                <a:tc>
                  <a:txBody>
                    <a:bodyPr/>
                    <a:lstStyle/>
                    <a:p>
                      <a:pPr marL="0" marR="0" algn="l" defTabSz="457200" rtl="0" eaLnBrk="1" fontAlgn="ctr" latinLnBrk="0" hangingPunct="1">
                        <a:lnSpc>
                          <a:spcPct val="115000"/>
                        </a:lnSpc>
                        <a:buNone/>
                      </a:pPr>
                      <a:r>
                        <a:rPr lang="en-US" sz="1000" b="1" kern="100">
                          <a:solidFill>
                            <a:schemeClr val="tx2"/>
                          </a:solidFill>
                          <a:effectLst/>
                          <a:latin typeface="+mn-lt"/>
                          <a:ea typeface="+mn-ea"/>
                          <a:cs typeface="+mn-cs"/>
                        </a:rPr>
                        <a:t>Exploit Behavior Monitoring</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Observes system calls and network activity    inside sandbox; supports adversarial simulation  for exploit detection.</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Detects privilege escalation, C2 communication, encryption attempts during sandbox detonation.</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Monitors lateral movement, persistence techniques, and network anomalies during sandbox execution.</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92262516"/>
                  </a:ext>
                </a:extLst>
              </a:tr>
            </a:tbl>
          </a:graphicData>
        </a:graphic>
      </p:graphicFrame>
      <p:graphicFrame>
        <p:nvGraphicFramePr>
          <p:cNvPr id="25" name="Table 24">
            <a:extLst>
              <a:ext uri="{FF2B5EF4-FFF2-40B4-BE49-F238E27FC236}">
                <a16:creationId xmlns:a16="http://schemas.microsoft.com/office/drawing/2014/main" id="{095B3393-D6E5-2335-A6AC-EFE1F2A4A1EF}"/>
              </a:ext>
            </a:extLst>
          </p:cNvPr>
          <p:cNvGraphicFramePr>
            <a:graphicFrameLocks noGrp="1"/>
          </p:cNvGraphicFramePr>
          <p:nvPr/>
        </p:nvGraphicFramePr>
        <p:xfrm>
          <a:off x="586408" y="5369090"/>
          <a:ext cx="11045824" cy="375727"/>
        </p:xfrm>
        <a:graphic>
          <a:graphicData uri="http://schemas.openxmlformats.org/drawingml/2006/table">
            <a:tbl>
              <a:tblPr firstRow="1" firstCol="1" bandRow="1">
                <a:tableStyleId>{9F4BECD3-1946-49B8-A077-205F1168E22D}</a:tableStyleId>
              </a:tblPr>
              <a:tblGrid>
                <a:gridCol w="2693505">
                  <a:extLst>
                    <a:ext uri="{9D8B030D-6E8A-4147-A177-3AD203B41FA5}">
                      <a16:colId xmlns:a16="http://schemas.microsoft.com/office/drawing/2014/main" val="1674402488"/>
                    </a:ext>
                  </a:extLst>
                </a:gridCol>
                <a:gridCol w="2753139">
                  <a:extLst>
                    <a:ext uri="{9D8B030D-6E8A-4147-A177-3AD203B41FA5}">
                      <a16:colId xmlns:a16="http://schemas.microsoft.com/office/drawing/2014/main" val="1600939531"/>
                    </a:ext>
                  </a:extLst>
                </a:gridCol>
                <a:gridCol w="2837724">
                  <a:extLst>
                    <a:ext uri="{9D8B030D-6E8A-4147-A177-3AD203B41FA5}">
                      <a16:colId xmlns:a16="http://schemas.microsoft.com/office/drawing/2014/main" val="213686256"/>
                    </a:ext>
                  </a:extLst>
                </a:gridCol>
                <a:gridCol w="2761456">
                  <a:extLst>
                    <a:ext uri="{9D8B030D-6E8A-4147-A177-3AD203B41FA5}">
                      <a16:colId xmlns:a16="http://schemas.microsoft.com/office/drawing/2014/main" val="845462864"/>
                    </a:ext>
                  </a:extLst>
                </a:gridCol>
              </a:tblGrid>
              <a:tr h="375727">
                <a:tc>
                  <a:txBody>
                    <a:bodyPr/>
                    <a:lstStyle/>
                    <a:p>
                      <a:pPr marL="0" marR="0" algn="l" defTabSz="457200" rtl="0" eaLnBrk="1" fontAlgn="ctr" latinLnBrk="0" hangingPunct="1">
                        <a:lnSpc>
                          <a:spcPct val="115000"/>
                        </a:lnSpc>
                        <a:buNone/>
                      </a:pPr>
                      <a:r>
                        <a:rPr lang="en-US" sz="1000" b="1" kern="100">
                          <a:solidFill>
                            <a:schemeClr val="tx2"/>
                          </a:solidFill>
                          <a:effectLst/>
                          <a:latin typeface="+mn-lt"/>
                          <a:ea typeface="+mn-ea"/>
                          <a:cs typeface="+mn-cs"/>
                        </a:rPr>
                        <a:t>Integration with Zero Trust</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Integrated with Cloudflare Zero Trust stack           for identity-based isolation and logging.</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Works with Zscaler Zero Trust Exchange for        inline sandboxing and isolation.</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Cisco SSE combines sandboxing, RBI, ZTNA, and forensic analytics under unified policy engine.</a:t>
                      </a:r>
                    </a:p>
                  </a:txBody>
                  <a:tcPr marL="0" marR="58760"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92262516"/>
                  </a:ext>
                </a:extLst>
              </a:tr>
            </a:tbl>
          </a:graphicData>
        </a:graphic>
      </p:graphicFrame>
      <p:cxnSp>
        <p:nvCxnSpPr>
          <p:cNvPr id="18" name="Straight Connector 17">
            <a:extLst>
              <a:ext uri="{FF2B5EF4-FFF2-40B4-BE49-F238E27FC236}">
                <a16:creationId xmlns:a16="http://schemas.microsoft.com/office/drawing/2014/main" id="{C606479A-C5B9-BA38-688C-51FC49F30A06}"/>
              </a:ext>
            </a:extLst>
          </p:cNvPr>
          <p:cNvCxnSpPr>
            <a:cxnSpLocks/>
          </p:cNvCxnSpPr>
          <p:nvPr/>
        </p:nvCxnSpPr>
        <p:spPr>
          <a:xfrm flipV="1">
            <a:off x="586408" y="2790860"/>
            <a:ext cx="11045824"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1A6B21-4768-0C9F-5262-0DFFDC1048D5}"/>
              </a:ext>
            </a:extLst>
          </p:cNvPr>
          <p:cNvCxnSpPr>
            <a:cxnSpLocks/>
          </p:cNvCxnSpPr>
          <p:nvPr/>
        </p:nvCxnSpPr>
        <p:spPr>
          <a:xfrm flipV="1">
            <a:off x="586408" y="3429035"/>
            <a:ext cx="11045824"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E6AA525-B512-098C-D2AA-B0279F43593D}"/>
              </a:ext>
            </a:extLst>
          </p:cNvPr>
          <p:cNvCxnSpPr>
            <a:cxnSpLocks/>
          </p:cNvCxnSpPr>
          <p:nvPr/>
        </p:nvCxnSpPr>
        <p:spPr>
          <a:xfrm flipV="1">
            <a:off x="586408" y="4054094"/>
            <a:ext cx="11045824"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999854-913D-6BF4-A07E-932101E9A855}"/>
              </a:ext>
            </a:extLst>
          </p:cNvPr>
          <p:cNvCxnSpPr>
            <a:cxnSpLocks/>
          </p:cNvCxnSpPr>
          <p:nvPr/>
        </p:nvCxnSpPr>
        <p:spPr>
          <a:xfrm flipV="1">
            <a:off x="586408" y="4663694"/>
            <a:ext cx="11045824"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C667B26-003A-D04E-11F3-6B86A831690A}"/>
              </a:ext>
            </a:extLst>
          </p:cNvPr>
          <p:cNvCxnSpPr>
            <a:cxnSpLocks/>
          </p:cNvCxnSpPr>
          <p:nvPr/>
        </p:nvCxnSpPr>
        <p:spPr>
          <a:xfrm flipV="1">
            <a:off x="586408" y="5311940"/>
            <a:ext cx="11045824"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37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FE4F3-59ED-3A40-2C28-C8C1B166404A}"/>
            </a:ext>
          </a:extLst>
        </p:cNvPr>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A61CF258-C9F1-D76A-4981-897776FABACF}"/>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 name="Rectangle: Top Corners Rounded 7">
            <a:extLst>
              <a:ext uri="{FF2B5EF4-FFF2-40B4-BE49-F238E27FC236}">
                <a16:creationId xmlns:a16="http://schemas.microsoft.com/office/drawing/2014/main" id="{031CB123-070C-C4AE-1A8C-D610E71FBF17}"/>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9" name="Title 2">
            <a:extLst>
              <a:ext uri="{FF2B5EF4-FFF2-40B4-BE49-F238E27FC236}">
                <a16:creationId xmlns:a16="http://schemas.microsoft.com/office/drawing/2014/main" id="{66EBAD72-3952-2F1E-8B7E-888572588A5C}"/>
              </a:ext>
            </a:extLst>
          </p:cNvPr>
          <p:cNvSpPr txBox="1">
            <a:spLocks/>
          </p:cNvSpPr>
          <p:nvPr/>
        </p:nvSpPr>
        <p:spPr>
          <a:xfrm>
            <a:off x="566928" y="685800"/>
            <a:ext cx="9666001" cy="7128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600" b="0" i="0" kern="1200">
                <a:solidFill>
                  <a:schemeClr val="tx2"/>
                </a:solidFill>
                <a:latin typeface="CVS Health Sans" panose="020B0504020202020204" pitchFamily="34" charset="0"/>
                <a:ea typeface="+mj-ea"/>
                <a:cs typeface="+mj-cs"/>
              </a:defRPr>
            </a:lvl1pPr>
          </a:lstStyle>
          <a:p>
            <a:pPr>
              <a:buFontTx/>
            </a:pPr>
            <a:r>
              <a:rPr lang="en-US" b="1" dirty="0">
                <a:solidFill>
                  <a:schemeClr val="bg1"/>
                </a:solidFill>
              </a:rPr>
              <a:t>Key Virtual Sandboxing Technical Capabilities</a:t>
            </a:r>
          </a:p>
        </p:txBody>
      </p:sp>
      <p:grpSp>
        <p:nvGrpSpPr>
          <p:cNvPr id="5" name="Group 4">
            <a:extLst>
              <a:ext uri="{FF2B5EF4-FFF2-40B4-BE49-F238E27FC236}">
                <a16:creationId xmlns:a16="http://schemas.microsoft.com/office/drawing/2014/main" id="{830DDDCD-AB66-6A3A-8B23-6091B58242FE}"/>
              </a:ext>
            </a:extLst>
          </p:cNvPr>
          <p:cNvGrpSpPr/>
          <p:nvPr/>
        </p:nvGrpSpPr>
        <p:grpSpPr>
          <a:xfrm>
            <a:off x="574675" y="1753166"/>
            <a:ext cx="1332184" cy="492649"/>
            <a:chOff x="574675" y="1946630"/>
            <a:chExt cx="3588044" cy="1461976"/>
          </a:xfrm>
          <a:solidFill>
            <a:srgbClr val="267AC0"/>
          </a:solidFill>
        </p:grpSpPr>
        <p:sp>
          <p:nvSpPr>
            <p:cNvPr id="6" name="Rectangle: Rounded Corners 5">
              <a:extLst>
                <a:ext uri="{FF2B5EF4-FFF2-40B4-BE49-F238E27FC236}">
                  <a16:creationId xmlns:a16="http://schemas.microsoft.com/office/drawing/2014/main" id="{330202F0-2DC5-FE83-969B-7D011BAF69B1}"/>
                </a:ext>
              </a:extLst>
            </p:cNvPr>
            <p:cNvSpPr>
              <a:spLocks/>
            </p:cNvSpPr>
            <p:nvPr/>
          </p:nvSpPr>
          <p:spPr>
            <a:xfrm>
              <a:off x="3525519" y="2177879"/>
              <a:ext cx="637200" cy="1001217"/>
            </a:xfrm>
            <a:prstGeom prst="roundRect">
              <a:avLst>
                <a:gd name="adj" fmla="val 25435"/>
              </a:avLst>
            </a:prstGeom>
            <a:grp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000" b="1" i="0" u="none" strike="noStrike" kern="1200" cap="none" spc="0" normalizeH="0" baseline="0" noProof="0">
                <a:ln>
                  <a:noFill/>
                </a:ln>
                <a:solidFill>
                  <a:schemeClr val="bg1"/>
                </a:solidFill>
                <a:effectLst/>
                <a:uLnTx/>
                <a:uFillTx/>
                <a:latin typeface="CVS Health Sans"/>
                <a:ea typeface="+mn-ea"/>
                <a:cs typeface="+mn-cs"/>
              </a:endParaRPr>
            </a:p>
          </p:txBody>
        </p:sp>
        <p:sp>
          <p:nvSpPr>
            <p:cNvPr id="10" name="Rectangle: Rounded Corners 9">
              <a:extLst>
                <a:ext uri="{FF2B5EF4-FFF2-40B4-BE49-F238E27FC236}">
                  <a16:creationId xmlns:a16="http://schemas.microsoft.com/office/drawing/2014/main" id="{E9CCD71E-4BBD-D307-12CB-6574DDDC050C}"/>
                </a:ext>
              </a:extLst>
            </p:cNvPr>
            <p:cNvSpPr>
              <a:spLocks/>
            </p:cNvSpPr>
            <p:nvPr/>
          </p:nvSpPr>
          <p:spPr>
            <a:xfrm>
              <a:off x="574675" y="1946630"/>
              <a:ext cx="3516621" cy="1461976"/>
            </a:xfrm>
            <a:prstGeom prst="roundRect">
              <a:avLst>
                <a:gd name="adj" fmla="val 26457"/>
              </a:avLst>
            </a:prstGeom>
            <a:grp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000" b="1" i="0" u="none" strike="noStrike" kern="1200" cap="none" spc="0" normalizeH="0" baseline="0" noProof="0">
                  <a:ln>
                    <a:noFill/>
                  </a:ln>
                  <a:solidFill>
                    <a:schemeClr val="bg1"/>
                  </a:solidFill>
                  <a:effectLst/>
                  <a:uLnTx/>
                  <a:uFillTx/>
                  <a:latin typeface="CVS Health Sans"/>
                  <a:ea typeface="+mn-ea"/>
                  <a:cs typeface="+mn-cs"/>
                </a:rPr>
                <a:t>Capability</a:t>
              </a:r>
            </a:p>
          </p:txBody>
        </p:sp>
      </p:grpSp>
      <p:grpSp>
        <p:nvGrpSpPr>
          <p:cNvPr id="11" name="Group 10">
            <a:extLst>
              <a:ext uri="{FF2B5EF4-FFF2-40B4-BE49-F238E27FC236}">
                <a16:creationId xmlns:a16="http://schemas.microsoft.com/office/drawing/2014/main" id="{89E50DC7-27D6-FF7D-1165-1FF0E360E49B}"/>
              </a:ext>
            </a:extLst>
          </p:cNvPr>
          <p:cNvGrpSpPr/>
          <p:nvPr/>
        </p:nvGrpSpPr>
        <p:grpSpPr>
          <a:xfrm>
            <a:off x="1963577" y="1753166"/>
            <a:ext cx="1332184" cy="492649"/>
            <a:chOff x="574675" y="1946630"/>
            <a:chExt cx="3588044" cy="1461976"/>
          </a:xfrm>
        </p:grpSpPr>
        <p:sp>
          <p:nvSpPr>
            <p:cNvPr id="12" name="Rectangle: Rounded Corners 11">
              <a:extLst>
                <a:ext uri="{FF2B5EF4-FFF2-40B4-BE49-F238E27FC236}">
                  <a16:creationId xmlns:a16="http://schemas.microsoft.com/office/drawing/2014/main" id="{6074515D-0402-AB50-9A26-813589262D92}"/>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0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3" name="Rectangle: Rounded Corners 12">
              <a:extLst>
                <a:ext uri="{FF2B5EF4-FFF2-40B4-BE49-F238E27FC236}">
                  <a16:creationId xmlns:a16="http://schemas.microsoft.com/office/drawing/2014/main" id="{C7528A49-0F60-F742-A098-A62A37CDF9C2}"/>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000" b="1" i="0" u="none" strike="noStrike" kern="1200" cap="none" spc="0" normalizeH="0" baseline="0" noProof="0">
                  <a:ln>
                    <a:noFill/>
                  </a:ln>
                  <a:solidFill>
                    <a:srgbClr val="0A4B8C"/>
                  </a:solidFill>
                  <a:effectLst/>
                  <a:uLnTx/>
                  <a:uFillTx/>
                  <a:latin typeface="CVS Health Sans"/>
                  <a:ea typeface="+mn-ea"/>
                  <a:cs typeface="+mn-cs"/>
                </a:rPr>
                <a:t>Data Collected During Attack</a:t>
              </a:r>
            </a:p>
          </p:txBody>
        </p:sp>
      </p:grpSp>
      <p:grpSp>
        <p:nvGrpSpPr>
          <p:cNvPr id="14" name="Group 13">
            <a:extLst>
              <a:ext uri="{FF2B5EF4-FFF2-40B4-BE49-F238E27FC236}">
                <a16:creationId xmlns:a16="http://schemas.microsoft.com/office/drawing/2014/main" id="{4D0BA66B-DF9B-B226-F541-A61FD6968802}"/>
              </a:ext>
            </a:extLst>
          </p:cNvPr>
          <p:cNvGrpSpPr/>
          <p:nvPr/>
        </p:nvGrpSpPr>
        <p:grpSpPr>
          <a:xfrm>
            <a:off x="3352479" y="1753166"/>
            <a:ext cx="1332184" cy="492649"/>
            <a:chOff x="574675" y="1946630"/>
            <a:chExt cx="3588044" cy="1461976"/>
          </a:xfrm>
        </p:grpSpPr>
        <p:sp>
          <p:nvSpPr>
            <p:cNvPr id="15" name="Rectangle: Rounded Corners 14">
              <a:extLst>
                <a:ext uri="{FF2B5EF4-FFF2-40B4-BE49-F238E27FC236}">
                  <a16:creationId xmlns:a16="http://schemas.microsoft.com/office/drawing/2014/main" id="{5F4BE9A8-96FD-D490-1471-6A1DB1468D97}"/>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0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6" name="Rectangle: Rounded Corners 15">
              <a:extLst>
                <a:ext uri="{FF2B5EF4-FFF2-40B4-BE49-F238E27FC236}">
                  <a16:creationId xmlns:a16="http://schemas.microsoft.com/office/drawing/2014/main" id="{AAE70C53-FA6A-72A3-4450-D5518B4CD9AB}"/>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000" b="1" i="0" u="none" strike="noStrike" kern="1200" cap="none" spc="0" normalizeH="0" baseline="0" noProof="0">
                  <a:ln>
                    <a:noFill/>
                  </a:ln>
                  <a:solidFill>
                    <a:srgbClr val="0B315E"/>
                  </a:solidFill>
                  <a:effectLst/>
                  <a:uLnTx/>
                  <a:uFillTx/>
                  <a:latin typeface="CVS Health Sans"/>
                  <a:ea typeface="+mn-ea"/>
                  <a:cs typeface="+mn-cs"/>
                </a:rPr>
                <a:t>Ideal Deployment Scenarios</a:t>
              </a:r>
            </a:p>
          </p:txBody>
        </p:sp>
      </p:grpSp>
      <p:grpSp>
        <p:nvGrpSpPr>
          <p:cNvPr id="17" name="Group 16">
            <a:extLst>
              <a:ext uri="{FF2B5EF4-FFF2-40B4-BE49-F238E27FC236}">
                <a16:creationId xmlns:a16="http://schemas.microsoft.com/office/drawing/2014/main" id="{5A0C7B42-D083-0211-9FC2-2820DC701FD1}"/>
              </a:ext>
            </a:extLst>
          </p:cNvPr>
          <p:cNvGrpSpPr/>
          <p:nvPr/>
        </p:nvGrpSpPr>
        <p:grpSpPr>
          <a:xfrm>
            <a:off x="4741381" y="1753166"/>
            <a:ext cx="1332184" cy="492649"/>
            <a:chOff x="574675" y="1946630"/>
            <a:chExt cx="3588044" cy="1461976"/>
          </a:xfrm>
        </p:grpSpPr>
        <p:sp>
          <p:nvSpPr>
            <p:cNvPr id="18" name="Rectangle: Rounded Corners 17">
              <a:extLst>
                <a:ext uri="{FF2B5EF4-FFF2-40B4-BE49-F238E27FC236}">
                  <a16:creationId xmlns:a16="http://schemas.microsoft.com/office/drawing/2014/main" id="{EB284311-6B77-ECEB-BC38-B1282862B5ED}"/>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0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9" name="Rectangle: Rounded Corners 18">
              <a:extLst>
                <a:ext uri="{FF2B5EF4-FFF2-40B4-BE49-F238E27FC236}">
                  <a16:creationId xmlns:a16="http://schemas.microsoft.com/office/drawing/2014/main" id="{651550F7-6A4F-B099-77FC-930A2B0ED858}"/>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000" b="1" i="0" u="none" strike="noStrike" kern="1200" cap="none" spc="0" normalizeH="0" baseline="0" noProof="0">
                  <a:ln>
                    <a:noFill/>
                  </a:ln>
                  <a:solidFill>
                    <a:srgbClr val="267AC0"/>
                  </a:solidFill>
                  <a:effectLst/>
                  <a:uLnTx/>
                  <a:uFillTx/>
                  <a:latin typeface="CVS Health Sans"/>
                  <a:ea typeface="+mn-ea"/>
                  <a:cs typeface="+mn-cs"/>
                </a:rPr>
                <a:t>Integration Complexity</a:t>
              </a:r>
            </a:p>
          </p:txBody>
        </p:sp>
      </p:grpSp>
      <p:grpSp>
        <p:nvGrpSpPr>
          <p:cNvPr id="20" name="Group 19">
            <a:extLst>
              <a:ext uri="{FF2B5EF4-FFF2-40B4-BE49-F238E27FC236}">
                <a16:creationId xmlns:a16="http://schemas.microsoft.com/office/drawing/2014/main" id="{795FC313-7EF9-B231-8A49-24E7B6B6AE1B}"/>
              </a:ext>
            </a:extLst>
          </p:cNvPr>
          <p:cNvGrpSpPr/>
          <p:nvPr/>
        </p:nvGrpSpPr>
        <p:grpSpPr>
          <a:xfrm>
            <a:off x="6130283" y="1753166"/>
            <a:ext cx="1332184" cy="492649"/>
            <a:chOff x="574675" y="1946630"/>
            <a:chExt cx="3588044" cy="1461976"/>
          </a:xfrm>
        </p:grpSpPr>
        <p:sp>
          <p:nvSpPr>
            <p:cNvPr id="21" name="Rectangle: Rounded Corners 20">
              <a:extLst>
                <a:ext uri="{FF2B5EF4-FFF2-40B4-BE49-F238E27FC236}">
                  <a16:creationId xmlns:a16="http://schemas.microsoft.com/office/drawing/2014/main" id="{B003A87A-280A-13E4-E02B-F64CA17E1E93}"/>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0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2" name="Rectangle: Rounded Corners 21">
              <a:extLst>
                <a:ext uri="{FF2B5EF4-FFF2-40B4-BE49-F238E27FC236}">
                  <a16:creationId xmlns:a16="http://schemas.microsoft.com/office/drawing/2014/main" id="{7AC3F51E-4502-8DF4-36C2-6472E55A6C84}"/>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000" b="1" i="0" u="none" strike="noStrike" kern="1200" cap="none" spc="0" normalizeH="0" baseline="0" noProof="0">
                  <a:ln>
                    <a:noFill/>
                  </a:ln>
                  <a:solidFill>
                    <a:srgbClr val="0A4B8C"/>
                  </a:solidFill>
                  <a:effectLst/>
                  <a:uLnTx/>
                  <a:uFillTx/>
                  <a:latin typeface="CVS Health Sans"/>
                  <a:ea typeface="+mn-ea"/>
                  <a:cs typeface="+mn-cs"/>
                </a:rPr>
                <a:t>Decryption of Data Stream</a:t>
              </a:r>
            </a:p>
          </p:txBody>
        </p:sp>
      </p:grpSp>
      <p:grpSp>
        <p:nvGrpSpPr>
          <p:cNvPr id="23" name="Group 22">
            <a:extLst>
              <a:ext uri="{FF2B5EF4-FFF2-40B4-BE49-F238E27FC236}">
                <a16:creationId xmlns:a16="http://schemas.microsoft.com/office/drawing/2014/main" id="{5D2CD6EB-3640-40C3-4AA2-C5ABCFAE204F}"/>
              </a:ext>
            </a:extLst>
          </p:cNvPr>
          <p:cNvGrpSpPr/>
          <p:nvPr/>
        </p:nvGrpSpPr>
        <p:grpSpPr>
          <a:xfrm>
            <a:off x="7519185" y="1753166"/>
            <a:ext cx="1332184" cy="492649"/>
            <a:chOff x="574675" y="1946630"/>
            <a:chExt cx="3588044" cy="1461976"/>
          </a:xfrm>
        </p:grpSpPr>
        <p:sp>
          <p:nvSpPr>
            <p:cNvPr id="24" name="Rectangle: Rounded Corners 23">
              <a:extLst>
                <a:ext uri="{FF2B5EF4-FFF2-40B4-BE49-F238E27FC236}">
                  <a16:creationId xmlns:a16="http://schemas.microsoft.com/office/drawing/2014/main" id="{5B0FABCB-3CCA-62BA-6B0D-1B972674167E}"/>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0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5" name="Rectangle: Rounded Corners 24">
              <a:extLst>
                <a:ext uri="{FF2B5EF4-FFF2-40B4-BE49-F238E27FC236}">
                  <a16:creationId xmlns:a16="http://schemas.microsoft.com/office/drawing/2014/main" id="{3B3B85D6-0E7C-623B-D519-053503D1FF85}"/>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000" b="1" i="0" u="none" strike="noStrike" kern="1200" cap="none" spc="0" normalizeH="0" baseline="0" noProof="0">
                  <a:ln>
                    <a:noFill/>
                  </a:ln>
                  <a:solidFill>
                    <a:srgbClr val="0B315E"/>
                  </a:solidFill>
                  <a:effectLst/>
                  <a:uLnTx/>
                  <a:uFillTx/>
                  <a:latin typeface="CVS Health Sans"/>
                  <a:ea typeface="+mn-ea"/>
                  <a:cs typeface="+mn-cs"/>
                </a:rPr>
                <a:t>Rate Limiting Implementation</a:t>
              </a:r>
            </a:p>
          </p:txBody>
        </p:sp>
      </p:grpSp>
      <p:grpSp>
        <p:nvGrpSpPr>
          <p:cNvPr id="26" name="Group 25">
            <a:extLst>
              <a:ext uri="{FF2B5EF4-FFF2-40B4-BE49-F238E27FC236}">
                <a16:creationId xmlns:a16="http://schemas.microsoft.com/office/drawing/2014/main" id="{C4970C4D-DE97-99A8-C78B-7036702E4DE1}"/>
              </a:ext>
            </a:extLst>
          </p:cNvPr>
          <p:cNvGrpSpPr/>
          <p:nvPr/>
        </p:nvGrpSpPr>
        <p:grpSpPr>
          <a:xfrm>
            <a:off x="8908087" y="1753166"/>
            <a:ext cx="1332184" cy="492649"/>
            <a:chOff x="574675" y="1946630"/>
            <a:chExt cx="3588044" cy="1461976"/>
          </a:xfrm>
        </p:grpSpPr>
        <p:sp>
          <p:nvSpPr>
            <p:cNvPr id="27" name="Rectangle: Rounded Corners 26">
              <a:extLst>
                <a:ext uri="{FF2B5EF4-FFF2-40B4-BE49-F238E27FC236}">
                  <a16:creationId xmlns:a16="http://schemas.microsoft.com/office/drawing/2014/main" id="{651B1198-D65A-642A-98DC-8F6446460AC3}"/>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0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8" name="Rectangle: Rounded Corners 27">
              <a:extLst>
                <a:ext uri="{FF2B5EF4-FFF2-40B4-BE49-F238E27FC236}">
                  <a16:creationId xmlns:a16="http://schemas.microsoft.com/office/drawing/2014/main" id="{20A46045-5CBA-25DB-B868-38AD88247957}"/>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000" b="1" i="0" u="none" strike="noStrike" kern="1200" cap="none" spc="0" normalizeH="0" baseline="0" noProof="0">
                  <a:ln>
                    <a:noFill/>
                  </a:ln>
                  <a:solidFill>
                    <a:srgbClr val="267AC0"/>
                  </a:solidFill>
                  <a:effectLst/>
                  <a:uLnTx/>
                  <a:uFillTx/>
                  <a:latin typeface="CVS Health Sans"/>
                  <a:ea typeface="+mn-ea"/>
                  <a:cs typeface="+mn-cs"/>
                </a:rPr>
                <a:t>Traffic Pattern Matching</a:t>
              </a:r>
            </a:p>
          </p:txBody>
        </p:sp>
      </p:grpSp>
      <p:grpSp>
        <p:nvGrpSpPr>
          <p:cNvPr id="29" name="Group 28">
            <a:extLst>
              <a:ext uri="{FF2B5EF4-FFF2-40B4-BE49-F238E27FC236}">
                <a16:creationId xmlns:a16="http://schemas.microsoft.com/office/drawing/2014/main" id="{D413C0DB-5EA5-8682-0B73-57C74FA955F8}"/>
              </a:ext>
            </a:extLst>
          </p:cNvPr>
          <p:cNvGrpSpPr/>
          <p:nvPr/>
        </p:nvGrpSpPr>
        <p:grpSpPr>
          <a:xfrm>
            <a:off x="10296989" y="1753166"/>
            <a:ext cx="1332184" cy="492649"/>
            <a:chOff x="574675" y="1946630"/>
            <a:chExt cx="3588044" cy="1461976"/>
          </a:xfrm>
        </p:grpSpPr>
        <p:sp>
          <p:nvSpPr>
            <p:cNvPr id="30" name="Rectangle: Rounded Corners 29">
              <a:extLst>
                <a:ext uri="{FF2B5EF4-FFF2-40B4-BE49-F238E27FC236}">
                  <a16:creationId xmlns:a16="http://schemas.microsoft.com/office/drawing/2014/main" id="{3A996826-6382-EA2F-FD0E-DD5DA0864B55}"/>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000" b="1" i="0" u="none" strike="noStrike" kern="1200" cap="none" spc="0" normalizeH="0" baseline="0" noProof="0">
                <a:ln>
                  <a:noFill/>
                </a:ln>
                <a:solidFill>
                  <a:prstClr val="white"/>
                </a:solidFill>
                <a:effectLst/>
                <a:uLnTx/>
                <a:uFillTx/>
                <a:latin typeface="CVS Health Sans"/>
                <a:ea typeface="+mn-ea"/>
                <a:cs typeface="+mn-cs"/>
              </a:endParaRPr>
            </a:p>
          </p:txBody>
        </p:sp>
        <p:sp>
          <p:nvSpPr>
            <p:cNvPr id="31" name="Rectangle: Rounded Corners 30">
              <a:extLst>
                <a:ext uri="{FF2B5EF4-FFF2-40B4-BE49-F238E27FC236}">
                  <a16:creationId xmlns:a16="http://schemas.microsoft.com/office/drawing/2014/main" id="{110BFAD7-03C4-A0F4-ACDF-ED9148142B47}"/>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000" b="1" i="0" u="none" strike="noStrike" kern="1200" cap="none" spc="0" normalizeH="0" baseline="0" noProof="0">
                  <a:ln>
                    <a:noFill/>
                  </a:ln>
                  <a:solidFill>
                    <a:srgbClr val="0A4B8C"/>
                  </a:solidFill>
                  <a:effectLst/>
                  <a:uLnTx/>
                  <a:uFillTx/>
                  <a:latin typeface="CVS Health Sans"/>
                  <a:ea typeface="+mn-ea"/>
                  <a:cs typeface="+mn-cs"/>
                </a:rPr>
                <a:t>Data Validation</a:t>
              </a:r>
            </a:p>
          </p:txBody>
        </p:sp>
      </p:grpSp>
      <p:graphicFrame>
        <p:nvGraphicFramePr>
          <p:cNvPr id="33" name="Table 32">
            <a:extLst>
              <a:ext uri="{FF2B5EF4-FFF2-40B4-BE49-F238E27FC236}">
                <a16:creationId xmlns:a16="http://schemas.microsoft.com/office/drawing/2014/main" id="{19FFD229-FF8C-3D67-2598-FF39CA7EFB30}"/>
              </a:ext>
            </a:extLst>
          </p:cNvPr>
          <p:cNvGraphicFramePr>
            <a:graphicFrameLocks noGrp="1"/>
          </p:cNvGraphicFramePr>
          <p:nvPr/>
        </p:nvGraphicFramePr>
        <p:xfrm>
          <a:off x="583704" y="2290280"/>
          <a:ext cx="11045824" cy="582342"/>
        </p:xfrm>
        <a:graphic>
          <a:graphicData uri="http://schemas.openxmlformats.org/drawingml/2006/table">
            <a:tbl>
              <a:tblPr firstRow="1" firstCol="1" bandRow="1">
                <a:tableStyleId>{9F4BECD3-1946-49B8-A077-205F1168E22D}</a:tableStyleId>
              </a:tblPr>
              <a:tblGrid>
                <a:gridCol w="1380728">
                  <a:extLst>
                    <a:ext uri="{9D8B030D-6E8A-4147-A177-3AD203B41FA5}">
                      <a16:colId xmlns:a16="http://schemas.microsoft.com/office/drawing/2014/main" val="399230589"/>
                    </a:ext>
                  </a:extLst>
                </a:gridCol>
                <a:gridCol w="1382090">
                  <a:extLst>
                    <a:ext uri="{9D8B030D-6E8A-4147-A177-3AD203B41FA5}">
                      <a16:colId xmlns:a16="http://schemas.microsoft.com/office/drawing/2014/main" val="3566885051"/>
                    </a:ext>
                  </a:extLst>
                </a:gridCol>
                <a:gridCol w="1379366">
                  <a:extLst>
                    <a:ext uri="{9D8B030D-6E8A-4147-A177-3AD203B41FA5}">
                      <a16:colId xmlns:a16="http://schemas.microsoft.com/office/drawing/2014/main" val="448408992"/>
                    </a:ext>
                  </a:extLst>
                </a:gridCol>
                <a:gridCol w="1380728">
                  <a:extLst>
                    <a:ext uri="{9D8B030D-6E8A-4147-A177-3AD203B41FA5}">
                      <a16:colId xmlns:a16="http://schemas.microsoft.com/office/drawing/2014/main" val="3032162963"/>
                    </a:ext>
                  </a:extLst>
                </a:gridCol>
                <a:gridCol w="1380728">
                  <a:extLst>
                    <a:ext uri="{9D8B030D-6E8A-4147-A177-3AD203B41FA5}">
                      <a16:colId xmlns:a16="http://schemas.microsoft.com/office/drawing/2014/main" val="2945770439"/>
                    </a:ext>
                  </a:extLst>
                </a:gridCol>
                <a:gridCol w="1380728">
                  <a:extLst>
                    <a:ext uri="{9D8B030D-6E8A-4147-A177-3AD203B41FA5}">
                      <a16:colId xmlns:a16="http://schemas.microsoft.com/office/drawing/2014/main" val="783313604"/>
                    </a:ext>
                  </a:extLst>
                </a:gridCol>
                <a:gridCol w="1380728">
                  <a:extLst>
                    <a:ext uri="{9D8B030D-6E8A-4147-A177-3AD203B41FA5}">
                      <a16:colId xmlns:a16="http://schemas.microsoft.com/office/drawing/2014/main" val="923345321"/>
                    </a:ext>
                  </a:extLst>
                </a:gridCol>
                <a:gridCol w="1380728">
                  <a:extLst>
                    <a:ext uri="{9D8B030D-6E8A-4147-A177-3AD203B41FA5}">
                      <a16:colId xmlns:a16="http://schemas.microsoft.com/office/drawing/2014/main" val="2843438666"/>
                    </a:ext>
                  </a:extLst>
                </a:gridCol>
              </a:tblGrid>
              <a:tr h="582342">
                <a:tc>
                  <a:txBody>
                    <a:bodyPr/>
                    <a:lstStyle/>
                    <a:p>
                      <a:pPr marL="0" marR="0" algn="l">
                        <a:lnSpc>
                          <a:spcPct val="115000"/>
                        </a:lnSpc>
                        <a:buNone/>
                      </a:pPr>
                      <a:r>
                        <a:rPr lang="en-US" sz="1000" kern="100">
                          <a:effectLst/>
                        </a:rPr>
                        <a:t>Session Isolation for Suspicious Users</a:t>
                      </a:r>
                      <a:endParaRPr lang="en-US" sz="1000" kern="100">
                        <a:effectLst/>
                        <a:latin typeface="Times New Roman" panose="02020603050405020304" pitchFamily="18" charset="0"/>
                        <a:ea typeface="Times New Roman" panose="02020603050405020304" pitchFamily="18" charset="0"/>
                      </a:endParaRP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a:lnSpc>
                          <a:spcPct val="115000"/>
                        </a:lnSpc>
                        <a:buNone/>
                      </a:pPr>
                      <a:r>
                        <a:rPr lang="en-US" sz="900" b="0" kern="100">
                          <a:effectLst/>
                        </a:rPr>
                        <a:t>Session logs, user actions, network requests</a:t>
                      </a:r>
                      <a:endParaRPr lang="en-US" sz="900" b="0" kern="100">
                        <a:effectLst/>
                        <a:latin typeface="Times New Roman" panose="02020603050405020304" pitchFamily="18" charset="0"/>
                        <a:ea typeface="Times New Roman" panose="02020603050405020304" pitchFamily="18" charset="0"/>
                      </a:endParaRP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a:lnSpc>
                          <a:spcPct val="115000"/>
                        </a:lnSpc>
                        <a:buNone/>
                      </a:pPr>
                      <a:r>
                        <a:rPr lang="en-US" sz="900" b="0" kern="100">
                          <a:effectLst/>
                        </a:rPr>
                        <a:t>High-risk user sessions, unmanaged devices</a:t>
                      </a:r>
                      <a:endParaRPr lang="en-US" sz="900" b="0" kern="100">
                        <a:effectLst/>
                        <a:latin typeface="Times New Roman" panose="02020603050405020304" pitchFamily="18" charset="0"/>
                        <a:ea typeface="Times New Roman" panose="02020603050405020304" pitchFamily="18" charset="0"/>
                      </a:endParaRP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a:lnSpc>
                          <a:spcPct val="115000"/>
                        </a:lnSpc>
                        <a:buNone/>
                      </a:pPr>
                      <a:r>
                        <a:rPr lang="en-US" sz="900" b="0" kern="100">
                          <a:effectLst/>
                        </a:rPr>
                        <a:t>Low (policy-based)</a:t>
                      </a:r>
                      <a:endParaRPr lang="en-US" sz="900" b="0" kern="100">
                        <a:effectLst/>
                        <a:latin typeface="Times New Roman" panose="02020603050405020304" pitchFamily="18" charset="0"/>
                        <a:ea typeface="Times New Roman" panose="02020603050405020304" pitchFamily="18" charset="0"/>
                      </a:endParaRP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a:lnSpc>
                          <a:spcPct val="115000"/>
                        </a:lnSpc>
                        <a:buNone/>
                      </a:pPr>
                      <a:r>
                        <a:rPr lang="en-US" sz="900" b="0" kern="100">
                          <a:effectLst/>
                        </a:rPr>
                        <a:t>TLS termination at edge</a:t>
                      </a:r>
                      <a:endParaRPr lang="en-US" sz="900" b="0" kern="100">
                        <a:effectLst/>
                        <a:latin typeface="Times New Roman" panose="02020603050405020304" pitchFamily="18" charset="0"/>
                        <a:ea typeface="Times New Roman" panose="02020603050405020304" pitchFamily="18" charset="0"/>
                      </a:endParaRP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a:lnSpc>
                          <a:spcPct val="115000"/>
                        </a:lnSpc>
                        <a:buNone/>
                      </a:pPr>
                      <a:r>
                        <a:rPr lang="en-US" sz="900" b="0" kern="100">
                          <a:effectLst/>
                        </a:rPr>
                        <a:t>Supported via Gateway policies</a:t>
                      </a:r>
                      <a:endParaRPr lang="en-US" sz="900" b="0" kern="100">
                        <a:effectLst/>
                        <a:latin typeface="Times New Roman" panose="02020603050405020304" pitchFamily="18" charset="0"/>
                        <a:ea typeface="Times New Roman" panose="02020603050405020304" pitchFamily="18" charset="0"/>
                      </a:endParaRP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a:lnSpc>
                          <a:spcPct val="115000"/>
                        </a:lnSpc>
                        <a:buNone/>
                      </a:pPr>
                      <a:r>
                        <a:rPr lang="en-US" sz="900" b="0" kern="100">
                          <a:effectLst/>
                        </a:rPr>
                        <a:t>Behavioral anomaly detection</a:t>
                      </a:r>
                      <a:endParaRPr lang="en-US" sz="900" b="0" kern="100">
                        <a:effectLst/>
                        <a:latin typeface="Times New Roman" panose="02020603050405020304" pitchFamily="18" charset="0"/>
                        <a:ea typeface="Times New Roman" panose="02020603050405020304" pitchFamily="18" charset="0"/>
                      </a:endParaRP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a:lnSpc>
                          <a:spcPct val="115000"/>
                        </a:lnSpc>
                        <a:buNone/>
                      </a:pPr>
                      <a:r>
                        <a:rPr lang="en-US" sz="900" b="0" kern="100">
                          <a:effectLst/>
                        </a:rPr>
                        <a:t>Basic input sanitization and HTTP validation</a:t>
                      </a:r>
                      <a:endParaRPr lang="en-US" sz="900" b="0" kern="100">
                        <a:effectLst/>
                        <a:latin typeface="Times New Roman" panose="02020603050405020304" pitchFamily="18" charset="0"/>
                        <a:ea typeface="Times New Roman" panose="02020603050405020304" pitchFamily="18" charset="0"/>
                      </a:endParaRP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6378737"/>
                  </a:ext>
                </a:extLst>
              </a:tr>
            </a:tbl>
          </a:graphicData>
        </a:graphic>
      </p:graphicFrame>
      <p:graphicFrame>
        <p:nvGraphicFramePr>
          <p:cNvPr id="34" name="Table 33">
            <a:extLst>
              <a:ext uri="{FF2B5EF4-FFF2-40B4-BE49-F238E27FC236}">
                <a16:creationId xmlns:a16="http://schemas.microsoft.com/office/drawing/2014/main" id="{CD490A00-9907-2114-E642-17CA42DDCBA0}"/>
              </a:ext>
            </a:extLst>
          </p:cNvPr>
          <p:cNvGraphicFramePr>
            <a:graphicFrameLocks noGrp="1"/>
          </p:cNvGraphicFramePr>
          <p:nvPr/>
        </p:nvGraphicFramePr>
        <p:xfrm>
          <a:off x="583704" y="2888840"/>
          <a:ext cx="11045824" cy="582342"/>
        </p:xfrm>
        <a:graphic>
          <a:graphicData uri="http://schemas.openxmlformats.org/drawingml/2006/table">
            <a:tbl>
              <a:tblPr firstRow="1" firstCol="1" bandRow="1">
                <a:tableStyleId>{9F4BECD3-1946-49B8-A077-205F1168E22D}</a:tableStyleId>
              </a:tblPr>
              <a:tblGrid>
                <a:gridCol w="1380728">
                  <a:extLst>
                    <a:ext uri="{9D8B030D-6E8A-4147-A177-3AD203B41FA5}">
                      <a16:colId xmlns:a16="http://schemas.microsoft.com/office/drawing/2014/main" val="399230589"/>
                    </a:ext>
                  </a:extLst>
                </a:gridCol>
                <a:gridCol w="1380728">
                  <a:extLst>
                    <a:ext uri="{9D8B030D-6E8A-4147-A177-3AD203B41FA5}">
                      <a16:colId xmlns:a16="http://schemas.microsoft.com/office/drawing/2014/main" val="3566885051"/>
                    </a:ext>
                  </a:extLst>
                </a:gridCol>
                <a:gridCol w="1380728">
                  <a:extLst>
                    <a:ext uri="{9D8B030D-6E8A-4147-A177-3AD203B41FA5}">
                      <a16:colId xmlns:a16="http://schemas.microsoft.com/office/drawing/2014/main" val="448408992"/>
                    </a:ext>
                  </a:extLst>
                </a:gridCol>
                <a:gridCol w="1380728">
                  <a:extLst>
                    <a:ext uri="{9D8B030D-6E8A-4147-A177-3AD203B41FA5}">
                      <a16:colId xmlns:a16="http://schemas.microsoft.com/office/drawing/2014/main" val="3032162963"/>
                    </a:ext>
                  </a:extLst>
                </a:gridCol>
                <a:gridCol w="1380728">
                  <a:extLst>
                    <a:ext uri="{9D8B030D-6E8A-4147-A177-3AD203B41FA5}">
                      <a16:colId xmlns:a16="http://schemas.microsoft.com/office/drawing/2014/main" val="2945770439"/>
                    </a:ext>
                  </a:extLst>
                </a:gridCol>
                <a:gridCol w="1380728">
                  <a:extLst>
                    <a:ext uri="{9D8B030D-6E8A-4147-A177-3AD203B41FA5}">
                      <a16:colId xmlns:a16="http://schemas.microsoft.com/office/drawing/2014/main" val="783313604"/>
                    </a:ext>
                  </a:extLst>
                </a:gridCol>
                <a:gridCol w="1380728">
                  <a:extLst>
                    <a:ext uri="{9D8B030D-6E8A-4147-A177-3AD203B41FA5}">
                      <a16:colId xmlns:a16="http://schemas.microsoft.com/office/drawing/2014/main" val="923345321"/>
                    </a:ext>
                  </a:extLst>
                </a:gridCol>
                <a:gridCol w="1380728">
                  <a:extLst>
                    <a:ext uri="{9D8B030D-6E8A-4147-A177-3AD203B41FA5}">
                      <a16:colId xmlns:a16="http://schemas.microsoft.com/office/drawing/2014/main" val="2843438666"/>
                    </a:ext>
                  </a:extLst>
                </a:gridCol>
              </a:tblGrid>
              <a:tr h="582342">
                <a:tc>
                  <a:txBody>
                    <a:bodyPr/>
                    <a:lstStyle/>
                    <a:p>
                      <a:pPr marL="0" marR="0" algn="l" defTabSz="457200" rtl="0" eaLnBrk="1" fontAlgn="ctr" latinLnBrk="0" hangingPunct="1">
                        <a:lnSpc>
                          <a:spcPct val="115000"/>
                        </a:lnSpc>
                        <a:buNone/>
                      </a:pPr>
                      <a:r>
                        <a:rPr lang="en-US" sz="1000" b="1" kern="100">
                          <a:solidFill>
                            <a:schemeClr val="tx2"/>
                          </a:solidFill>
                          <a:effectLst/>
                          <a:latin typeface="+mn-lt"/>
                          <a:ea typeface="+mn-ea"/>
                          <a:cs typeface="+mn-cs"/>
                        </a:rPr>
                        <a:t>Sandbox for Exploit Attempts</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System calls, exploit payloads, memory dumps</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Dynamic exploit analysis, malware detonation</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Medium (requires sandbox orchestration)</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Full decryption for sandbox inspection</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Rate limiting via API Gateway or Workers</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Pattern matching for exploit signatures</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Deep validation of code execution and file integrity</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6378737"/>
                  </a:ext>
                </a:extLst>
              </a:tr>
            </a:tbl>
          </a:graphicData>
        </a:graphic>
      </p:graphicFrame>
      <p:graphicFrame>
        <p:nvGraphicFramePr>
          <p:cNvPr id="35" name="Table 34">
            <a:extLst>
              <a:ext uri="{FF2B5EF4-FFF2-40B4-BE49-F238E27FC236}">
                <a16:creationId xmlns:a16="http://schemas.microsoft.com/office/drawing/2014/main" id="{4A47458E-168A-10F6-DFC6-FBBBC0CF5A7B}"/>
              </a:ext>
            </a:extLst>
          </p:cNvPr>
          <p:cNvGraphicFramePr>
            <a:graphicFrameLocks noGrp="1"/>
          </p:cNvGraphicFramePr>
          <p:nvPr/>
        </p:nvGraphicFramePr>
        <p:xfrm>
          <a:off x="583704" y="3487400"/>
          <a:ext cx="11045824" cy="582342"/>
        </p:xfrm>
        <a:graphic>
          <a:graphicData uri="http://schemas.openxmlformats.org/drawingml/2006/table">
            <a:tbl>
              <a:tblPr firstRow="1" firstCol="1" bandRow="1">
                <a:tableStyleId>{9F4BECD3-1946-49B8-A077-205F1168E22D}</a:tableStyleId>
              </a:tblPr>
              <a:tblGrid>
                <a:gridCol w="1330337">
                  <a:extLst>
                    <a:ext uri="{9D8B030D-6E8A-4147-A177-3AD203B41FA5}">
                      <a16:colId xmlns:a16="http://schemas.microsoft.com/office/drawing/2014/main" val="399230589"/>
                    </a:ext>
                  </a:extLst>
                </a:gridCol>
                <a:gridCol w="1371600">
                  <a:extLst>
                    <a:ext uri="{9D8B030D-6E8A-4147-A177-3AD203B41FA5}">
                      <a16:colId xmlns:a16="http://schemas.microsoft.com/office/drawing/2014/main" val="3566885051"/>
                    </a:ext>
                  </a:extLst>
                </a:gridCol>
                <a:gridCol w="1348352">
                  <a:extLst>
                    <a:ext uri="{9D8B030D-6E8A-4147-A177-3AD203B41FA5}">
                      <a16:colId xmlns:a16="http://schemas.microsoft.com/office/drawing/2014/main" val="448408992"/>
                    </a:ext>
                  </a:extLst>
                </a:gridCol>
                <a:gridCol w="1433593">
                  <a:extLst>
                    <a:ext uri="{9D8B030D-6E8A-4147-A177-3AD203B41FA5}">
                      <a16:colId xmlns:a16="http://schemas.microsoft.com/office/drawing/2014/main" val="3032162963"/>
                    </a:ext>
                  </a:extLst>
                </a:gridCol>
                <a:gridCol w="1371600">
                  <a:extLst>
                    <a:ext uri="{9D8B030D-6E8A-4147-A177-3AD203B41FA5}">
                      <a16:colId xmlns:a16="http://schemas.microsoft.com/office/drawing/2014/main" val="2945770439"/>
                    </a:ext>
                  </a:extLst>
                </a:gridCol>
                <a:gridCol w="1428886">
                  <a:extLst>
                    <a:ext uri="{9D8B030D-6E8A-4147-A177-3AD203B41FA5}">
                      <a16:colId xmlns:a16="http://schemas.microsoft.com/office/drawing/2014/main" val="783313604"/>
                    </a:ext>
                  </a:extLst>
                </a:gridCol>
                <a:gridCol w="1337562">
                  <a:extLst>
                    <a:ext uri="{9D8B030D-6E8A-4147-A177-3AD203B41FA5}">
                      <a16:colId xmlns:a16="http://schemas.microsoft.com/office/drawing/2014/main" val="923345321"/>
                    </a:ext>
                  </a:extLst>
                </a:gridCol>
                <a:gridCol w="1423894">
                  <a:extLst>
                    <a:ext uri="{9D8B030D-6E8A-4147-A177-3AD203B41FA5}">
                      <a16:colId xmlns:a16="http://schemas.microsoft.com/office/drawing/2014/main" val="2843438666"/>
                    </a:ext>
                  </a:extLst>
                </a:gridCol>
              </a:tblGrid>
              <a:tr h="582342">
                <a:tc>
                  <a:txBody>
                    <a:bodyPr/>
                    <a:lstStyle/>
                    <a:p>
                      <a:pPr marL="0" marR="0" algn="l" defTabSz="457200" rtl="0" eaLnBrk="1" fontAlgn="ctr" latinLnBrk="0" hangingPunct="1">
                        <a:lnSpc>
                          <a:spcPct val="115000"/>
                        </a:lnSpc>
                        <a:buNone/>
                      </a:pPr>
                      <a:r>
                        <a:rPr lang="en-US" sz="1000" b="1" kern="100">
                          <a:solidFill>
                            <a:schemeClr val="tx2"/>
                          </a:solidFill>
                          <a:effectLst/>
                          <a:latin typeface="+mn-lt"/>
                          <a:ea typeface="+mn-ea"/>
                          <a:cs typeface="+mn-cs"/>
                        </a:rPr>
                        <a:t>Forensic Data Collection</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IOC generation, process lineage, network traces</a:t>
                      </a:r>
                    </a:p>
                  </a:txBody>
                  <a:tcPr marL="58619"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Incident response and threat hunting workflows</a:t>
                      </a:r>
                    </a:p>
                  </a:txBody>
                  <a:tcPr marL="58619"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Medium (integration with SIEM/EDR)</a:t>
                      </a:r>
                    </a:p>
                  </a:txBody>
                  <a:tcPr marL="58619"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Decryption for forensic packet capture</a:t>
                      </a:r>
                    </a:p>
                  </a:txBody>
                  <a:tcPr marL="58619"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Configurable throttling for forensic pipelines</a:t>
                      </a:r>
                    </a:p>
                  </a:txBody>
                  <a:tcPr marL="58619"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Traffic fingerprinting  for anomaly detection</a:t>
                      </a:r>
                    </a:p>
                  </a:txBody>
                  <a:tcPr marL="58619"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Validation of forensic data integrity</a:t>
                      </a:r>
                    </a:p>
                  </a:txBody>
                  <a:tcPr marL="58619" marR="58619"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6378737"/>
                  </a:ext>
                </a:extLst>
              </a:tr>
            </a:tbl>
          </a:graphicData>
        </a:graphic>
      </p:graphicFrame>
      <p:graphicFrame>
        <p:nvGraphicFramePr>
          <p:cNvPr id="36" name="Table 35">
            <a:extLst>
              <a:ext uri="{FF2B5EF4-FFF2-40B4-BE49-F238E27FC236}">
                <a16:creationId xmlns:a16="http://schemas.microsoft.com/office/drawing/2014/main" id="{2C0F0B35-8DEF-74B5-D370-E4BD7A8120F8}"/>
              </a:ext>
            </a:extLst>
          </p:cNvPr>
          <p:cNvGraphicFramePr>
            <a:graphicFrameLocks noGrp="1"/>
          </p:cNvGraphicFramePr>
          <p:nvPr/>
        </p:nvGraphicFramePr>
        <p:xfrm>
          <a:off x="583704" y="4085960"/>
          <a:ext cx="11045824" cy="582342"/>
        </p:xfrm>
        <a:graphic>
          <a:graphicData uri="http://schemas.openxmlformats.org/drawingml/2006/table">
            <a:tbl>
              <a:tblPr firstRow="1" firstCol="1" bandRow="1">
                <a:tableStyleId>{9F4BECD3-1946-49B8-A077-205F1168E22D}</a:tableStyleId>
              </a:tblPr>
              <a:tblGrid>
                <a:gridCol w="1380728">
                  <a:extLst>
                    <a:ext uri="{9D8B030D-6E8A-4147-A177-3AD203B41FA5}">
                      <a16:colId xmlns:a16="http://schemas.microsoft.com/office/drawing/2014/main" val="399230589"/>
                    </a:ext>
                  </a:extLst>
                </a:gridCol>
                <a:gridCol w="1380728">
                  <a:extLst>
                    <a:ext uri="{9D8B030D-6E8A-4147-A177-3AD203B41FA5}">
                      <a16:colId xmlns:a16="http://schemas.microsoft.com/office/drawing/2014/main" val="3566885051"/>
                    </a:ext>
                  </a:extLst>
                </a:gridCol>
                <a:gridCol w="1380728">
                  <a:extLst>
                    <a:ext uri="{9D8B030D-6E8A-4147-A177-3AD203B41FA5}">
                      <a16:colId xmlns:a16="http://schemas.microsoft.com/office/drawing/2014/main" val="448408992"/>
                    </a:ext>
                  </a:extLst>
                </a:gridCol>
                <a:gridCol w="1380728">
                  <a:extLst>
                    <a:ext uri="{9D8B030D-6E8A-4147-A177-3AD203B41FA5}">
                      <a16:colId xmlns:a16="http://schemas.microsoft.com/office/drawing/2014/main" val="3032162963"/>
                    </a:ext>
                  </a:extLst>
                </a:gridCol>
                <a:gridCol w="1380728">
                  <a:extLst>
                    <a:ext uri="{9D8B030D-6E8A-4147-A177-3AD203B41FA5}">
                      <a16:colId xmlns:a16="http://schemas.microsoft.com/office/drawing/2014/main" val="2945770439"/>
                    </a:ext>
                  </a:extLst>
                </a:gridCol>
                <a:gridCol w="1380728">
                  <a:extLst>
                    <a:ext uri="{9D8B030D-6E8A-4147-A177-3AD203B41FA5}">
                      <a16:colId xmlns:a16="http://schemas.microsoft.com/office/drawing/2014/main" val="783313604"/>
                    </a:ext>
                  </a:extLst>
                </a:gridCol>
                <a:gridCol w="1380728">
                  <a:extLst>
                    <a:ext uri="{9D8B030D-6E8A-4147-A177-3AD203B41FA5}">
                      <a16:colId xmlns:a16="http://schemas.microsoft.com/office/drawing/2014/main" val="923345321"/>
                    </a:ext>
                  </a:extLst>
                </a:gridCol>
                <a:gridCol w="1380728">
                  <a:extLst>
                    <a:ext uri="{9D8B030D-6E8A-4147-A177-3AD203B41FA5}">
                      <a16:colId xmlns:a16="http://schemas.microsoft.com/office/drawing/2014/main" val="2843438666"/>
                    </a:ext>
                  </a:extLst>
                </a:gridCol>
              </a:tblGrid>
              <a:tr h="582342">
                <a:tc>
                  <a:txBody>
                    <a:bodyPr/>
                    <a:lstStyle/>
                    <a:p>
                      <a:pPr marL="0" marR="0" algn="l" defTabSz="457200" rtl="0" eaLnBrk="1" fontAlgn="ctr" latinLnBrk="0" hangingPunct="1">
                        <a:lnSpc>
                          <a:spcPct val="115000"/>
                        </a:lnSpc>
                        <a:buNone/>
                      </a:pPr>
                      <a:r>
                        <a:rPr lang="en-US" sz="1000" b="1" kern="100">
                          <a:solidFill>
                            <a:schemeClr val="tx2"/>
                          </a:solidFill>
                          <a:effectLst/>
                          <a:latin typeface="+mn-lt"/>
                          <a:ea typeface="+mn-ea"/>
                          <a:cs typeface="+mn-cs"/>
                        </a:rPr>
                        <a:t>Dynamic Risk-Based Triggering</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Risk scores, identity posture, device compliance</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Adaptive Zero Trust enforcement</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Low (policy-driven)</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Decryption for identity verification</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Rate limiting based on risk score</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Pattern matching for suspicious behavior</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Validation of identity and session tokens</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6378737"/>
                  </a:ext>
                </a:extLst>
              </a:tr>
            </a:tbl>
          </a:graphicData>
        </a:graphic>
      </p:graphicFrame>
      <p:graphicFrame>
        <p:nvGraphicFramePr>
          <p:cNvPr id="37" name="Table 36">
            <a:extLst>
              <a:ext uri="{FF2B5EF4-FFF2-40B4-BE49-F238E27FC236}">
                <a16:creationId xmlns:a16="http://schemas.microsoft.com/office/drawing/2014/main" id="{34CFB90C-C1A0-4427-8836-2556C1C22E2E}"/>
              </a:ext>
            </a:extLst>
          </p:cNvPr>
          <p:cNvGraphicFramePr>
            <a:graphicFrameLocks noGrp="1"/>
          </p:cNvGraphicFramePr>
          <p:nvPr/>
        </p:nvGraphicFramePr>
        <p:xfrm>
          <a:off x="583704" y="4684520"/>
          <a:ext cx="11045824" cy="582342"/>
        </p:xfrm>
        <a:graphic>
          <a:graphicData uri="http://schemas.openxmlformats.org/drawingml/2006/table">
            <a:tbl>
              <a:tblPr firstRow="1" firstCol="1" bandRow="1">
                <a:tableStyleId>{9F4BECD3-1946-49B8-A077-205F1168E22D}</a:tableStyleId>
              </a:tblPr>
              <a:tblGrid>
                <a:gridCol w="1380728">
                  <a:extLst>
                    <a:ext uri="{9D8B030D-6E8A-4147-A177-3AD203B41FA5}">
                      <a16:colId xmlns:a16="http://schemas.microsoft.com/office/drawing/2014/main" val="399230589"/>
                    </a:ext>
                  </a:extLst>
                </a:gridCol>
                <a:gridCol w="1382090">
                  <a:extLst>
                    <a:ext uri="{9D8B030D-6E8A-4147-A177-3AD203B41FA5}">
                      <a16:colId xmlns:a16="http://schemas.microsoft.com/office/drawing/2014/main" val="3566885051"/>
                    </a:ext>
                  </a:extLst>
                </a:gridCol>
                <a:gridCol w="1379366">
                  <a:extLst>
                    <a:ext uri="{9D8B030D-6E8A-4147-A177-3AD203B41FA5}">
                      <a16:colId xmlns:a16="http://schemas.microsoft.com/office/drawing/2014/main" val="448408992"/>
                    </a:ext>
                  </a:extLst>
                </a:gridCol>
                <a:gridCol w="1380728">
                  <a:extLst>
                    <a:ext uri="{9D8B030D-6E8A-4147-A177-3AD203B41FA5}">
                      <a16:colId xmlns:a16="http://schemas.microsoft.com/office/drawing/2014/main" val="3032162963"/>
                    </a:ext>
                  </a:extLst>
                </a:gridCol>
                <a:gridCol w="1380728">
                  <a:extLst>
                    <a:ext uri="{9D8B030D-6E8A-4147-A177-3AD203B41FA5}">
                      <a16:colId xmlns:a16="http://schemas.microsoft.com/office/drawing/2014/main" val="2945770439"/>
                    </a:ext>
                  </a:extLst>
                </a:gridCol>
                <a:gridCol w="1380728">
                  <a:extLst>
                    <a:ext uri="{9D8B030D-6E8A-4147-A177-3AD203B41FA5}">
                      <a16:colId xmlns:a16="http://schemas.microsoft.com/office/drawing/2014/main" val="783313604"/>
                    </a:ext>
                  </a:extLst>
                </a:gridCol>
                <a:gridCol w="1380728">
                  <a:extLst>
                    <a:ext uri="{9D8B030D-6E8A-4147-A177-3AD203B41FA5}">
                      <a16:colId xmlns:a16="http://schemas.microsoft.com/office/drawing/2014/main" val="923345321"/>
                    </a:ext>
                  </a:extLst>
                </a:gridCol>
                <a:gridCol w="1380728">
                  <a:extLst>
                    <a:ext uri="{9D8B030D-6E8A-4147-A177-3AD203B41FA5}">
                      <a16:colId xmlns:a16="http://schemas.microsoft.com/office/drawing/2014/main" val="2843438666"/>
                    </a:ext>
                  </a:extLst>
                </a:gridCol>
              </a:tblGrid>
              <a:tr h="582342">
                <a:tc>
                  <a:txBody>
                    <a:bodyPr/>
                    <a:lstStyle/>
                    <a:p>
                      <a:pPr marL="0" marR="0" algn="l" defTabSz="457200" rtl="0" eaLnBrk="1" fontAlgn="ctr" latinLnBrk="0" hangingPunct="1">
                        <a:lnSpc>
                          <a:spcPct val="115000"/>
                        </a:lnSpc>
                        <a:buNone/>
                      </a:pPr>
                      <a:r>
                        <a:rPr lang="en-US" sz="1000" b="1" kern="100">
                          <a:solidFill>
                            <a:schemeClr val="tx2"/>
                          </a:solidFill>
                          <a:effectLst/>
                          <a:latin typeface="+mn-lt"/>
                          <a:ea typeface="+mn-ea"/>
                          <a:cs typeface="+mn-cs"/>
                        </a:rPr>
                        <a:t>Exploit Behavior Monitoring</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Privilege escalation attempts, C2 traffic logs</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Advanced persistent threat detection</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High (requires behavioral analytics engine)</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Decryption for deep packet inspection</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Dynamic throttling during exploit simulation</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Behavioral pattern recognition</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Validation of exploit signatures and payload integrity</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6378737"/>
                  </a:ext>
                </a:extLst>
              </a:tr>
            </a:tbl>
          </a:graphicData>
        </a:graphic>
      </p:graphicFrame>
      <p:graphicFrame>
        <p:nvGraphicFramePr>
          <p:cNvPr id="38" name="Table 37">
            <a:extLst>
              <a:ext uri="{FF2B5EF4-FFF2-40B4-BE49-F238E27FC236}">
                <a16:creationId xmlns:a16="http://schemas.microsoft.com/office/drawing/2014/main" id="{92506D14-92F0-D1B1-A9C2-D568786332F6}"/>
              </a:ext>
            </a:extLst>
          </p:cNvPr>
          <p:cNvGraphicFramePr>
            <a:graphicFrameLocks noGrp="1"/>
          </p:cNvGraphicFramePr>
          <p:nvPr/>
        </p:nvGraphicFramePr>
        <p:xfrm>
          <a:off x="583704" y="5283082"/>
          <a:ext cx="11045824" cy="582342"/>
        </p:xfrm>
        <a:graphic>
          <a:graphicData uri="http://schemas.openxmlformats.org/drawingml/2006/table">
            <a:tbl>
              <a:tblPr firstRow="1" firstCol="1" bandRow="1">
                <a:tableStyleId>{9F4BECD3-1946-49B8-A077-205F1168E22D}</a:tableStyleId>
              </a:tblPr>
              <a:tblGrid>
                <a:gridCol w="1380728">
                  <a:extLst>
                    <a:ext uri="{9D8B030D-6E8A-4147-A177-3AD203B41FA5}">
                      <a16:colId xmlns:a16="http://schemas.microsoft.com/office/drawing/2014/main" val="399230589"/>
                    </a:ext>
                  </a:extLst>
                </a:gridCol>
                <a:gridCol w="1380728">
                  <a:extLst>
                    <a:ext uri="{9D8B030D-6E8A-4147-A177-3AD203B41FA5}">
                      <a16:colId xmlns:a16="http://schemas.microsoft.com/office/drawing/2014/main" val="3566885051"/>
                    </a:ext>
                  </a:extLst>
                </a:gridCol>
                <a:gridCol w="1380728">
                  <a:extLst>
                    <a:ext uri="{9D8B030D-6E8A-4147-A177-3AD203B41FA5}">
                      <a16:colId xmlns:a16="http://schemas.microsoft.com/office/drawing/2014/main" val="448408992"/>
                    </a:ext>
                  </a:extLst>
                </a:gridCol>
                <a:gridCol w="1380728">
                  <a:extLst>
                    <a:ext uri="{9D8B030D-6E8A-4147-A177-3AD203B41FA5}">
                      <a16:colId xmlns:a16="http://schemas.microsoft.com/office/drawing/2014/main" val="3032162963"/>
                    </a:ext>
                  </a:extLst>
                </a:gridCol>
                <a:gridCol w="1380728">
                  <a:extLst>
                    <a:ext uri="{9D8B030D-6E8A-4147-A177-3AD203B41FA5}">
                      <a16:colId xmlns:a16="http://schemas.microsoft.com/office/drawing/2014/main" val="2945770439"/>
                    </a:ext>
                  </a:extLst>
                </a:gridCol>
                <a:gridCol w="1380728">
                  <a:extLst>
                    <a:ext uri="{9D8B030D-6E8A-4147-A177-3AD203B41FA5}">
                      <a16:colId xmlns:a16="http://schemas.microsoft.com/office/drawing/2014/main" val="783313604"/>
                    </a:ext>
                  </a:extLst>
                </a:gridCol>
                <a:gridCol w="1380728">
                  <a:extLst>
                    <a:ext uri="{9D8B030D-6E8A-4147-A177-3AD203B41FA5}">
                      <a16:colId xmlns:a16="http://schemas.microsoft.com/office/drawing/2014/main" val="923345321"/>
                    </a:ext>
                  </a:extLst>
                </a:gridCol>
                <a:gridCol w="1380728">
                  <a:extLst>
                    <a:ext uri="{9D8B030D-6E8A-4147-A177-3AD203B41FA5}">
                      <a16:colId xmlns:a16="http://schemas.microsoft.com/office/drawing/2014/main" val="2843438666"/>
                    </a:ext>
                  </a:extLst>
                </a:gridCol>
              </a:tblGrid>
              <a:tr h="582342">
                <a:tc>
                  <a:txBody>
                    <a:bodyPr/>
                    <a:lstStyle/>
                    <a:p>
                      <a:pPr marL="0" marR="0" algn="l" defTabSz="457200" rtl="0" eaLnBrk="1" fontAlgn="ctr" latinLnBrk="0" hangingPunct="1">
                        <a:lnSpc>
                          <a:spcPct val="115000"/>
                        </a:lnSpc>
                        <a:buNone/>
                      </a:pPr>
                      <a:r>
                        <a:rPr lang="en-US" sz="1000" b="1" kern="100">
                          <a:solidFill>
                            <a:schemeClr val="tx2"/>
                          </a:solidFill>
                          <a:effectLst/>
                          <a:latin typeface="+mn-lt"/>
                          <a:ea typeface="+mn-ea"/>
                          <a:cs typeface="+mn-cs"/>
                        </a:rPr>
                        <a:t>Integration with  Zero Trust</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Access logs, policy enforcement actions</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Enterprise-wide Zero Trust deployments</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Medium (requires orchestration across services)</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Decryption for secure access enforcement</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Rate limiting for policy enforcement endpoints</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Traffic pattern matching for compliance</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tc>
                  <a:txBody>
                    <a:bodyPr/>
                    <a:lstStyle/>
                    <a:p>
                      <a:pPr marL="0" marR="0" algn="l" defTabSz="457200" rtl="0" eaLnBrk="1" fontAlgn="ctr" latinLnBrk="0" hangingPunct="1">
                        <a:lnSpc>
                          <a:spcPct val="115000"/>
                        </a:lnSpc>
                        <a:buNone/>
                      </a:pPr>
                      <a:r>
                        <a:rPr lang="en-US" sz="900" b="0" kern="100">
                          <a:solidFill>
                            <a:schemeClr val="tx2"/>
                          </a:solidFill>
                          <a:effectLst/>
                          <a:latin typeface="+mn-lt"/>
                          <a:ea typeface="+mn-ea"/>
                          <a:cs typeface="+mn-cs"/>
                        </a:rPr>
                        <a:t>Validation of Zero Trust policy execution</a:t>
                      </a:r>
                    </a:p>
                  </a:txBody>
                  <a:tcPr marL="0" marR="58619" marT="0" marB="0">
                    <a:lnL w="0" cmpd="sng">
                      <a:noFill/>
                    </a:lnL>
                    <a:lnR w="0" cmpd="sng">
                      <a:noFill/>
                    </a:lnR>
                    <a:lnT w="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56378737"/>
                  </a:ext>
                </a:extLst>
              </a:tr>
            </a:tbl>
          </a:graphicData>
        </a:graphic>
      </p:graphicFrame>
      <p:cxnSp>
        <p:nvCxnSpPr>
          <p:cNvPr id="2" name="Straight Connector 1">
            <a:extLst>
              <a:ext uri="{FF2B5EF4-FFF2-40B4-BE49-F238E27FC236}">
                <a16:creationId xmlns:a16="http://schemas.microsoft.com/office/drawing/2014/main" id="{E80A78DE-6B19-B73B-764F-4D4A722BEA4B}"/>
              </a:ext>
            </a:extLst>
          </p:cNvPr>
          <p:cNvCxnSpPr>
            <a:cxnSpLocks/>
          </p:cNvCxnSpPr>
          <p:nvPr/>
        </p:nvCxnSpPr>
        <p:spPr>
          <a:xfrm flipV="1">
            <a:off x="586408" y="2790860"/>
            <a:ext cx="11045824"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49341BB-FC74-6B74-EBFE-A72F166BEB84}"/>
              </a:ext>
            </a:extLst>
          </p:cNvPr>
          <p:cNvCxnSpPr>
            <a:cxnSpLocks/>
          </p:cNvCxnSpPr>
          <p:nvPr/>
        </p:nvCxnSpPr>
        <p:spPr>
          <a:xfrm flipV="1">
            <a:off x="586408" y="3440856"/>
            <a:ext cx="11045824"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3B86877-CBC4-B5C5-1CF5-B55DBBC70C28}"/>
              </a:ext>
            </a:extLst>
          </p:cNvPr>
          <p:cNvCxnSpPr>
            <a:cxnSpLocks/>
          </p:cNvCxnSpPr>
          <p:nvPr/>
        </p:nvCxnSpPr>
        <p:spPr>
          <a:xfrm flipV="1">
            <a:off x="586408" y="4046784"/>
            <a:ext cx="11045824"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D8361A-5237-24A1-C276-5BD3E2564A63}"/>
              </a:ext>
            </a:extLst>
          </p:cNvPr>
          <p:cNvCxnSpPr>
            <a:cxnSpLocks/>
          </p:cNvCxnSpPr>
          <p:nvPr/>
        </p:nvCxnSpPr>
        <p:spPr>
          <a:xfrm flipV="1">
            <a:off x="586408" y="4630678"/>
            <a:ext cx="11045824"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25CE7B-CA71-B70E-CB50-53C7D6A6A037}"/>
              </a:ext>
            </a:extLst>
          </p:cNvPr>
          <p:cNvCxnSpPr>
            <a:cxnSpLocks/>
          </p:cNvCxnSpPr>
          <p:nvPr/>
        </p:nvCxnSpPr>
        <p:spPr>
          <a:xfrm flipV="1">
            <a:off x="586408" y="5247622"/>
            <a:ext cx="11045824"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416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60F11-6E70-FBF1-51EA-0C9514219471}"/>
            </a:ext>
          </a:extLst>
        </p:cNvPr>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32A7BC5D-025C-0B86-113A-5C9F4AB5561F}"/>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 name="Rectangle: Top Corners Rounded 5">
            <a:extLst>
              <a:ext uri="{FF2B5EF4-FFF2-40B4-BE49-F238E27FC236}">
                <a16:creationId xmlns:a16="http://schemas.microsoft.com/office/drawing/2014/main" id="{30B50437-405A-5B4F-743C-1E184825EE68}"/>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3" name="Title 2">
            <a:extLst>
              <a:ext uri="{FF2B5EF4-FFF2-40B4-BE49-F238E27FC236}">
                <a16:creationId xmlns:a16="http://schemas.microsoft.com/office/drawing/2014/main" id="{5CBD534D-0E35-555A-2470-AE020C416E60}"/>
              </a:ext>
            </a:extLst>
          </p:cNvPr>
          <p:cNvSpPr>
            <a:spLocks noGrp="1"/>
          </p:cNvSpPr>
          <p:nvPr>
            <p:ph type="title"/>
          </p:nvPr>
        </p:nvSpPr>
        <p:spPr>
          <a:xfrm>
            <a:off x="566928" y="685800"/>
            <a:ext cx="9666001" cy="712800"/>
          </a:xfrm>
        </p:spPr>
        <p:txBody>
          <a:bodyPr lIns="0" tIns="0" rIns="0" bIns="0"/>
          <a:lstStyle/>
          <a:p>
            <a:r>
              <a:rPr lang="en-US" b="1">
                <a:solidFill>
                  <a:schemeClr val="bg1"/>
                </a:solidFill>
              </a:rPr>
              <a:t>Service Patterns and Service Connections</a:t>
            </a:r>
          </a:p>
        </p:txBody>
      </p:sp>
      <p:grpSp>
        <p:nvGrpSpPr>
          <p:cNvPr id="12" name="Group 11">
            <a:extLst>
              <a:ext uri="{FF2B5EF4-FFF2-40B4-BE49-F238E27FC236}">
                <a16:creationId xmlns:a16="http://schemas.microsoft.com/office/drawing/2014/main" id="{03C19B1A-87C0-0611-CD92-E6084B6C9E4C}"/>
              </a:ext>
            </a:extLst>
          </p:cNvPr>
          <p:cNvGrpSpPr/>
          <p:nvPr/>
        </p:nvGrpSpPr>
        <p:grpSpPr>
          <a:xfrm>
            <a:off x="574676" y="1946630"/>
            <a:ext cx="11044801" cy="612000"/>
            <a:chOff x="574676" y="1946630"/>
            <a:chExt cx="11044237" cy="612000"/>
          </a:xfrm>
        </p:grpSpPr>
        <p:grpSp>
          <p:nvGrpSpPr>
            <p:cNvPr id="19" name="Group 18">
              <a:extLst>
                <a:ext uri="{FF2B5EF4-FFF2-40B4-BE49-F238E27FC236}">
                  <a16:creationId xmlns:a16="http://schemas.microsoft.com/office/drawing/2014/main" id="{88696ABF-1280-B2E6-C596-3EC1A9899BF4}"/>
                </a:ext>
              </a:extLst>
            </p:cNvPr>
            <p:cNvGrpSpPr/>
            <p:nvPr/>
          </p:nvGrpSpPr>
          <p:grpSpPr>
            <a:xfrm>
              <a:off x="574676" y="1946630"/>
              <a:ext cx="5313600" cy="612000"/>
              <a:chOff x="574675" y="1946630"/>
              <a:chExt cx="3588044" cy="1461976"/>
            </a:xfrm>
          </p:grpSpPr>
          <p:sp>
            <p:nvSpPr>
              <p:cNvPr id="7" name="Rectangle: Rounded Corners 6">
                <a:extLst>
                  <a:ext uri="{FF2B5EF4-FFF2-40B4-BE49-F238E27FC236}">
                    <a16:creationId xmlns:a16="http://schemas.microsoft.com/office/drawing/2014/main" id="{890AF5BA-EF9C-2D5B-A5E8-E641CEB1AFA4}"/>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8" name="Rectangle: Rounded Corners 7">
                <a:extLst>
                  <a:ext uri="{FF2B5EF4-FFF2-40B4-BE49-F238E27FC236}">
                    <a16:creationId xmlns:a16="http://schemas.microsoft.com/office/drawing/2014/main" id="{637FFA49-2D92-4771-D3C8-6365383EC844}"/>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0A4B8C"/>
                    </a:solidFill>
                    <a:effectLst/>
                    <a:uLnTx/>
                    <a:uFillTx/>
                    <a:latin typeface="CVS Health Sans"/>
                    <a:ea typeface="+mn-ea"/>
                    <a:cs typeface="+mn-cs"/>
                  </a:rPr>
                  <a:t>Service Pattern</a:t>
                </a:r>
              </a:p>
            </p:txBody>
          </p:sp>
        </p:grpSp>
        <p:grpSp>
          <p:nvGrpSpPr>
            <p:cNvPr id="2" name="Group 1">
              <a:extLst>
                <a:ext uri="{FF2B5EF4-FFF2-40B4-BE49-F238E27FC236}">
                  <a16:creationId xmlns:a16="http://schemas.microsoft.com/office/drawing/2014/main" id="{E01AD762-FEEA-7A49-CD60-9B27F51DB115}"/>
                </a:ext>
              </a:extLst>
            </p:cNvPr>
            <p:cNvGrpSpPr/>
            <p:nvPr/>
          </p:nvGrpSpPr>
          <p:grpSpPr>
            <a:xfrm>
              <a:off x="6305357" y="1946630"/>
              <a:ext cx="5313556" cy="612000"/>
              <a:chOff x="574675" y="1946630"/>
              <a:chExt cx="3588044" cy="1461976"/>
            </a:xfrm>
          </p:grpSpPr>
          <p:sp>
            <p:nvSpPr>
              <p:cNvPr id="4" name="Rectangle: Rounded Corners 3">
                <a:extLst>
                  <a:ext uri="{FF2B5EF4-FFF2-40B4-BE49-F238E27FC236}">
                    <a16:creationId xmlns:a16="http://schemas.microsoft.com/office/drawing/2014/main" id="{A28708F8-B09D-0520-9944-94DD0F3C1246}"/>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9" name="Rectangle: Rounded Corners 8">
                <a:extLst>
                  <a:ext uri="{FF2B5EF4-FFF2-40B4-BE49-F238E27FC236}">
                    <a16:creationId xmlns:a16="http://schemas.microsoft.com/office/drawing/2014/main" id="{86FC71D6-4214-BA8C-8A30-9845985B62E3}"/>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267AC0"/>
                    </a:solidFill>
                    <a:effectLst/>
                    <a:uLnTx/>
                    <a:uFillTx/>
                    <a:latin typeface="CVS Health Sans"/>
                    <a:ea typeface="+mn-ea"/>
                    <a:cs typeface="+mn-cs"/>
                  </a:rPr>
                  <a:t>Service Connections</a:t>
                </a:r>
              </a:p>
            </p:txBody>
          </p:sp>
        </p:grpSp>
      </p:grpSp>
      <p:sp>
        <p:nvSpPr>
          <p:cNvPr id="11" name="Content Placeholder 2">
            <a:extLst>
              <a:ext uri="{FF2B5EF4-FFF2-40B4-BE49-F238E27FC236}">
                <a16:creationId xmlns:a16="http://schemas.microsoft.com/office/drawing/2014/main" id="{1A226F18-6E66-E6FB-2228-4F1FA48BDD73}"/>
              </a:ext>
            </a:extLst>
          </p:cNvPr>
          <p:cNvSpPr txBox="1">
            <a:spLocks/>
          </p:cNvSpPr>
          <p:nvPr/>
        </p:nvSpPr>
        <p:spPr bwMode="gray">
          <a:xfrm>
            <a:off x="566927" y="2655434"/>
            <a:ext cx="5464801"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0" marR="0" lvl="0" indent="0" algn="l" defTabSz="457200" rtl="0" eaLnBrk="1" fontAlgn="ctr" latinLnBrk="0" hangingPunct="1">
              <a:lnSpc>
                <a:spcPct val="100000"/>
              </a:lnSpc>
              <a:spcBef>
                <a:spcPts val="60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Users provide connectivity using application specific proxy configuration templates</a:t>
            </a:r>
            <a:r>
              <a:rPr lang="en-US" sz="1200">
                <a:solidFill>
                  <a:srgbClr val="3F3F3F"/>
                </a:solidFill>
                <a:latin typeface="CVS Health Sans"/>
              </a:rPr>
              <a:t>:</a:t>
            </a:r>
            <a:endParaRPr kumimoji="0" lang="en-US" sz="1200" b="0" i="0" u="none" strike="noStrike" kern="1200" cap="none" spc="0" normalizeH="0" baseline="0" noProof="0">
              <a:ln>
                <a:noFill/>
              </a:ln>
              <a:solidFill>
                <a:srgbClr val="3F3F3F"/>
              </a:solidFill>
              <a:effectLst/>
              <a:uLnTx/>
              <a:uFillTx/>
              <a:latin typeface="CVS Health Sans"/>
              <a:ea typeface="+mn-ea"/>
              <a:cs typeface="+mn-cs"/>
            </a:endParaRPr>
          </a:p>
          <a:p>
            <a:pPr marL="182880" marR="0" lvl="1" indent="-182880" algn="l" defTabSz="457200" rtl="0" eaLnBrk="1" fontAlgn="ctr"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SFTP/SSH proxy, VDI proxy, Web App proxy, Web API proxy, SaaS proxy</a:t>
            </a:r>
          </a:p>
          <a:p>
            <a:pPr marL="0" marR="0" lvl="0" indent="0" algn="l" defTabSz="457200" rtl="0" eaLnBrk="1" fontAlgn="ctr" latinLnBrk="0" hangingPunct="1">
              <a:lnSpc>
                <a:spcPct val="100000"/>
              </a:lnSpc>
              <a:spcBef>
                <a:spcPts val="60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Each service has a set of templates that are optimized for different use cases (e.g., Internet Reachable Target, SFTP using blind key authentication).</a:t>
            </a:r>
          </a:p>
          <a:p>
            <a:pPr marL="0" marR="0" lvl="0" indent="0" algn="l" defTabSz="457200" rtl="0" eaLnBrk="1" fontAlgn="ctr" latinLnBrk="0" hangingPunct="1">
              <a:lnSpc>
                <a:spcPct val="100000"/>
              </a:lnSpc>
              <a:spcBef>
                <a:spcPts val="60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Application owners define Service Profiles via the portal:</a:t>
            </a:r>
          </a:p>
          <a:p>
            <a:pPr marL="182880" marR="0" lvl="1" indent="-182880" algn="l" defTabSz="457200" rtl="0" eaLnBrk="1" fontAlgn="ctr"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Choose service type (e.g., Enterprise Web App, Internet SaaS)</a:t>
            </a:r>
          </a:p>
          <a:p>
            <a:pPr marL="182880" marR="0" lvl="1" indent="-182880" algn="l" defTabSz="457200" rtl="0" eaLnBrk="1" fontAlgn="ctr"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Provide FQDNs, ports, and header/path requirements</a:t>
            </a:r>
          </a:p>
          <a:p>
            <a:pPr marL="182880" marR="0" lvl="1" indent="-182880" algn="l" defTabSz="457200" rtl="0" eaLnBrk="1" fontAlgn="ctr"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Select controls (IP restrictions, auth requirements, rate limiting)</a:t>
            </a:r>
          </a:p>
          <a:p>
            <a:pPr marL="0" marR="0" lvl="0" indent="0" algn="l" defTabSz="457200" rtl="0" eaLnBrk="1" fontAlgn="ctr" latinLnBrk="0" hangingPunct="1">
              <a:lnSpc>
                <a:spcPct val="100000"/>
              </a:lnSpc>
              <a:spcBef>
                <a:spcPts val="60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Once the use case pattern is selected, to define a service connection all that is needed is the user to define the corporate FQDN application target.</a:t>
            </a:r>
          </a:p>
        </p:txBody>
      </p:sp>
      <p:sp>
        <p:nvSpPr>
          <p:cNvPr id="17" name="Content Placeholder 2">
            <a:extLst>
              <a:ext uri="{FF2B5EF4-FFF2-40B4-BE49-F238E27FC236}">
                <a16:creationId xmlns:a16="http://schemas.microsoft.com/office/drawing/2014/main" id="{EDB2CBC9-EFEB-1309-FB1E-344768A81709}"/>
              </a:ext>
            </a:extLst>
          </p:cNvPr>
          <p:cNvSpPr txBox="1">
            <a:spLocks/>
          </p:cNvSpPr>
          <p:nvPr/>
        </p:nvSpPr>
        <p:spPr>
          <a:xfrm>
            <a:off x="6155547" y="2655431"/>
            <a:ext cx="5464801" cy="3096000"/>
          </a:xfrm>
          <a:prstGeom prst="rect">
            <a:avLst/>
          </a:prstGeom>
        </p:spPr>
        <p:txBody>
          <a:bodyPr vert="horz" lIns="90000" tIns="46800" rIns="90000" bIns="4680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Platform translates profiles into proxy configs, ACLs, and DNS rules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FQDN/IP defined application connections that are reachable by 3</a:t>
            </a:r>
            <a:r>
              <a:rPr kumimoji="0" lang="en-US" sz="1200" b="0" i="0" u="none" strike="noStrike" kern="1200" cap="none" spc="0" normalizeH="0" baseline="30000" noProof="0">
                <a:ln>
                  <a:noFill/>
                </a:ln>
                <a:solidFill>
                  <a:srgbClr val="3F3F3F"/>
                </a:solidFill>
                <a:effectLst/>
                <a:uLnTx/>
                <a:uFillTx/>
                <a:latin typeface="CVS Health Sans"/>
                <a:ea typeface="+mn-ea"/>
                <a:cs typeface="+mn-cs"/>
              </a:rPr>
              <a:t>rd</a:t>
            </a:r>
            <a:r>
              <a:rPr kumimoji="0" lang="en-US" sz="1200" b="0" i="0" u="none" strike="noStrike" kern="1200" cap="none" spc="0" normalizeH="0" baseline="0" noProof="0">
                <a:ln>
                  <a:noFill/>
                </a:ln>
                <a:solidFill>
                  <a:srgbClr val="3F3F3F"/>
                </a:solidFill>
                <a:effectLst/>
                <a:uLnTx/>
                <a:uFillTx/>
                <a:latin typeface="CVS Health Sans"/>
                <a:ea typeface="+mn-ea"/>
                <a:cs typeface="+mn-cs"/>
              </a:rPr>
              <a:t> party users over the IPSec tunnel between the 3rd party network and the 3PLZ VLZ</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3</a:t>
            </a:r>
            <a:r>
              <a:rPr kumimoji="0" lang="en-US" sz="1200" b="0" i="0" u="none" strike="noStrike" kern="1200" cap="none" spc="0" normalizeH="0" baseline="30000" noProof="0">
                <a:ln>
                  <a:noFill/>
                </a:ln>
                <a:solidFill>
                  <a:srgbClr val="3F3F3F"/>
                </a:solidFill>
                <a:effectLst/>
                <a:uLnTx/>
                <a:uFillTx/>
                <a:latin typeface="CVS Health Sans"/>
                <a:ea typeface="+mn-ea"/>
                <a:cs typeface="+mn-cs"/>
              </a:rPr>
              <a:t>Rd</a:t>
            </a:r>
            <a:r>
              <a:rPr kumimoji="0" lang="en-US" sz="1200" b="0" i="0" u="none" strike="noStrike" kern="1200" cap="none" spc="0" normalizeH="0" baseline="0" noProof="0">
                <a:ln>
                  <a:noFill/>
                </a:ln>
                <a:solidFill>
                  <a:srgbClr val="3F3F3F"/>
                </a:solidFill>
                <a:effectLst/>
                <a:uLnTx/>
                <a:uFillTx/>
                <a:latin typeface="CVS Health Sans"/>
                <a:ea typeface="+mn-ea"/>
                <a:cs typeface="+mn-cs"/>
              </a:rPr>
              <a:t> party users use there corporate DNS to resolve applications. VLZ DNS service rewrites DNS lookup requests to reflect the VLZ proxy address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Reachability to application service connections can be tied to successful corporate DNS resolution and if needed remote hop verification tied to BGP announcements</a:t>
            </a:r>
          </a:p>
        </p:txBody>
      </p:sp>
    </p:spTree>
    <p:extLst>
      <p:ext uri="{BB962C8B-B14F-4D97-AF65-F5344CB8AC3E}">
        <p14:creationId xmlns:p14="http://schemas.microsoft.com/office/powerpoint/2010/main" val="1062184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86CFCC38-31E6-77CE-94F0-2A13E34C0D50}"/>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3" name="Rectangle: Top Corners Rounded 2">
            <a:extLst>
              <a:ext uri="{FF2B5EF4-FFF2-40B4-BE49-F238E27FC236}">
                <a16:creationId xmlns:a16="http://schemas.microsoft.com/office/drawing/2014/main" id="{0B61F0F4-B885-74CD-F249-9A839A216444}"/>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4" name="Title 3">
            <a:extLst>
              <a:ext uri="{FF2B5EF4-FFF2-40B4-BE49-F238E27FC236}">
                <a16:creationId xmlns:a16="http://schemas.microsoft.com/office/drawing/2014/main" id="{4518D711-F99E-E894-E45D-0D9DF752B5A2}"/>
              </a:ext>
            </a:extLst>
          </p:cNvPr>
          <p:cNvSpPr>
            <a:spLocks noGrp="1"/>
          </p:cNvSpPr>
          <p:nvPr>
            <p:ph type="title"/>
          </p:nvPr>
        </p:nvSpPr>
        <p:spPr>
          <a:xfrm>
            <a:off x="566929" y="685800"/>
            <a:ext cx="9720001" cy="712800"/>
          </a:xfrm>
        </p:spPr>
        <p:txBody>
          <a:bodyPr lIns="0" tIns="0" rIns="0" bIns="0"/>
          <a:lstStyle/>
          <a:p>
            <a:r>
              <a:rPr lang="en-US" b="1">
                <a:solidFill>
                  <a:schemeClr val="bg1"/>
                </a:solidFill>
              </a:rPr>
              <a:t>Sample Portal Form – Secure File Transfer Service-Pattern (SFTP Service-Connection VLZ Proxy)</a:t>
            </a:r>
          </a:p>
        </p:txBody>
      </p:sp>
      <p:grpSp>
        <p:nvGrpSpPr>
          <p:cNvPr id="7" name="Group 6">
            <a:extLst>
              <a:ext uri="{FF2B5EF4-FFF2-40B4-BE49-F238E27FC236}">
                <a16:creationId xmlns:a16="http://schemas.microsoft.com/office/drawing/2014/main" id="{A3E93BFA-C1F2-2E59-E802-4EB4CBB1CD11}"/>
              </a:ext>
            </a:extLst>
          </p:cNvPr>
          <p:cNvGrpSpPr/>
          <p:nvPr/>
        </p:nvGrpSpPr>
        <p:grpSpPr>
          <a:xfrm>
            <a:off x="574676" y="1946630"/>
            <a:ext cx="5313871" cy="612000"/>
            <a:chOff x="574675" y="1946630"/>
            <a:chExt cx="3588044" cy="1461976"/>
          </a:xfrm>
        </p:grpSpPr>
        <p:sp>
          <p:nvSpPr>
            <p:cNvPr id="13" name="Rectangle: Rounded Corners 12">
              <a:extLst>
                <a:ext uri="{FF2B5EF4-FFF2-40B4-BE49-F238E27FC236}">
                  <a16:creationId xmlns:a16="http://schemas.microsoft.com/office/drawing/2014/main" id="{4CF87534-FF02-12D9-DA02-AB62DE86FA73}"/>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4" name="Rectangle: Rounded Corners 13">
              <a:extLst>
                <a:ext uri="{FF2B5EF4-FFF2-40B4-BE49-F238E27FC236}">
                  <a16:creationId xmlns:a16="http://schemas.microsoft.com/office/drawing/2014/main" id="{CA0089FF-3497-4AE8-93DC-55A99DB47BB0}"/>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0A4B8C"/>
                  </a:solidFill>
                  <a:effectLst/>
                  <a:uLnTx/>
                  <a:uFillTx/>
                  <a:latin typeface="CVS Health Sans"/>
                  <a:ea typeface="+mn-ea"/>
                  <a:cs typeface="+mn-cs"/>
                </a:rPr>
                <a:t>Example fields collected in the portal</a:t>
              </a:r>
            </a:p>
          </p:txBody>
        </p:sp>
      </p:grpSp>
      <p:grpSp>
        <p:nvGrpSpPr>
          <p:cNvPr id="8" name="Group 7">
            <a:extLst>
              <a:ext uri="{FF2B5EF4-FFF2-40B4-BE49-F238E27FC236}">
                <a16:creationId xmlns:a16="http://schemas.microsoft.com/office/drawing/2014/main" id="{1EEF3A7D-8518-18AD-55BE-B82B64892655}"/>
              </a:ext>
            </a:extLst>
          </p:cNvPr>
          <p:cNvGrpSpPr/>
          <p:nvPr/>
        </p:nvGrpSpPr>
        <p:grpSpPr>
          <a:xfrm>
            <a:off x="6305650" y="1946630"/>
            <a:ext cx="5313600" cy="612000"/>
            <a:chOff x="574675" y="1946630"/>
            <a:chExt cx="3588044" cy="1461976"/>
          </a:xfrm>
        </p:grpSpPr>
        <p:sp>
          <p:nvSpPr>
            <p:cNvPr id="10" name="Rectangle: Rounded Corners 9">
              <a:extLst>
                <a:ext uri="{FF2B5EF4-FFF2-40B4-BE49-F238E27FC236}">
                  <a16:creationId xmlns:a16="http://schemas.microsoft.com/office/drawing/2014/main" id="{9EF8036D-F031-55E0-09A8-1CF74A9704F9}"/>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1" name="Rectangle: Rounded Corners 10">
              <a:extLst>
                <a:ext uri="{FF2B5EF4-FFF2-40B4-BE49-F238E27FC236}">
                  <a16:creationId xmlns:a16="http://schemas.microsoft.com/office/drawing/2014/main" id="{048A9FA6-8177-E3CB-E7BB-E6F65BDC79EC}"/>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267AC0"/>
                  </a:solidFill>
                  <a:effectLst/>
                  <a:uLnTx/>
                  <a:uFillTx/>
                  <a:latin typeface="CVS Health Sans"/>
                  <a:ea typeface="+mn-ea"/>
                  <a:cs typeface="+mn-cs"/>
                </a:rPr>
                <a:t>Validations &amp; policy checks</a:t>
              </a:r>
            </a:p>
          </p:txBody>
        </p:sp>
      </p:grpSp>
      <p:sp>
        <p:nvSpPr>
          <p:cNvPr id="16" name="Content Placeholder 2">
            <a:extLst>
              <a:ext uri="{FF2B5EF4-FFF2-40B4-BE49-F238E27FC236}">
                <a16:creationId xmlns:a16="http://schemas.microsoft.com/office/drawing/2014/main" id="{7FA5A6CA-B461-8D99-E59F-95B60FC6BDBA}"/>
              </a:ext>
            </a:extLst>
          </p:cNvPr>
          <p:cNvSpPr txBox="1">
            <a:spLocks/>
          </p:cNvSpPr>
          <p:nvPr/>
        </p:nvSpPr>
        <p:spPr bwMode="gray">
          <a:xfrm>
            <a:off x="566927" y="2655434"/>
            <a:ext cx="5215843"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Business context: application name, owner, environment (dev/test/prod)</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Third-party details: organization name, contact info, support hours</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Network endpoints: remote public IP/FQDN, device type/platform</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Service specifics: SFTP hostnames, ports, internal target FQDNs</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Data sensitivity &amp; compliance tags (PHI/PII, region, retention)</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Operational parameters: expected volume, schedules/maintenance windows</a:t>
            </a:r>
          </a:p>
        </p:txBody>
      </p:sp>
      <p:sp>
        <p:nvSpPr>
          <p:cNvPr id="17" name="Content Placeholder 2">
            <a:extLst>
              <a:ext uri="{FF2B5EF4-FFF2-40B4-BE49-F238E27FC236}">
                <a16:creationId xmlns:a16="http://schemas.microsoft.com/office/drawing/2014/main" id="{DDF3ED9F-5768-23E1-98DD-7E7DEE7DBFF1}"/>
              </a:ext>
            </a:extLst>
          </p:cNvPr>
          <p:cNvSpPr txBox="1">
            <a:spLocks/>
          </p:cNvSpPr>
          <p:nvPr/>
        </p:nvSpPr>
        <p:spPr>
          <a:xfrm>
            <a:off x="6155547" y="2655431"/>
            <a:ext cx="5215843" cy="3096000"/>
          </a:xfrm>
          <a:prstGeom prst="rect">
            <a:avLst/>
          </a:prstGeom>
        </p:spPr>
        <p:txBody>
          <a:bodyPr vert="horz" lIns="90000" tIns="46800" rIns="90000" bIns="4680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Required fields, allowed port ranges, approved cipher suites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Automatic mapping to a standard SFTP pattern and VLZ tenant</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Routing to appropriate approvers and risk/compliance reviewers</a:t>
            </a:r>
          </a:p>
        </p:txBody>
      </p:sp>
    </p:spTree>
    <p:extLst>
      <p:ext uri="{BB962C8B-B14F-4D97-AF65-F5344CB8AC3E}">
        <p14:creationId xmlns:p14="http://schemas.microsoft.com/office/powerpoint/2010/main" val="2838657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4CE7AC6D-278E-D33E-FF00-4A3C3618B6B5}"/>
              </a:ext>
            </a:extLst>
          </p:cNvPr>
          <p:cNvGrpSpPr/>
          <p:nvPr/>
        </p:nvGrpSpPr>
        <p:grpSpPr>
          <a:xfrm>
            <a:off x="4776855" y="4345316"/>
            <a:ext cx="6309484" cy="530972"/>
            <a:chOff x="3968082" y="3808601"/>
            <a:chExt cx="7653389" cy="1068897"/>
          </a:xfrm>
        </p:grpSpPr>
        <p:sp>
          <p:nvSpPr>
            <p:cNvPr id="37" name="Rectangle: Rounded Corners 36">
              <a:extLst>
                <a:ext uri="{FF2B5EF4-FFF2-40B4-BE49-F238E27FC236}">
                  <a16:creationId xmlns:a16="http://schemas.microsoft.com/office/drawing/2014/main" id="{BF659C2F-6E2E-D955-706B-755A2203C362}"/>
                </a:ext>
              </a:extLst>
            </p:cNvPr>
            <p:cNvSpPr>
              <a:spLocks/>
            </p:cNvSpPr>
            <p:nvPr/>
          </p:nvSpPr>
          <p:spPr>
            <a:xfrm>
              <a:off x="10515888" y="3965281"/>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38" name="Rectangle: Rounded Corners 37">
              <a:extLst>
                <a:ext uri="{FF2B5EF4-FFF2-40B4-BE49-F238E27FC236}">
                  <a16:creationId xmlns:a16="http://schemas.microsoft.com/office/drawing/2014/main" id="{E73CEF50-7D7B-0F17-D3C0-825FE2E1D2B2}"/>
                </a:ext>
              </a:extLst>
            </p:cNvPr>
            <p:cNvSpPr>
              <a:spLocks/>
            </p:cNvSpPr>
            <p:nvPr/>
          </p:nvSpPr>
          <p:spPr>
            <a:xfrm>
              <a:off x="3968082" y="38086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914126"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Virtual Landing Zone (VLZ) &amp; Tenant Model</a:t>
              </a:r>
            </a:p>
          </p:txBody>
        </p:sp>
      </p:grpSp>
      <p:sp>
        <p:nvSpPr>
          <p:cNvPr id="206" name="Rectangle: Top Corners Rounded 205">
            <a:extLst>
              <a:ext uri="{FF2B5EF4-FFF2-40B4-BE49-F238E27FC236}">
                <a16:creationId xmlns:a16="http://schemas.microsoft.com/office/drawing/2014/main" id="{A7021AF8-0E2D-3E6B-3C06-0F85045E06D6}"/>
              </a:ext>
            </a:extLst>
          </p:cNvPr>
          <p:cNvSpPr/>
          <p:nvPr/>
        </p:nvSpPr>
        <p:spPr bwMode="gray">
          <a:xfrm rot="10800000" flipH="1">
            <a:off x="10425123" y="4340308"/>
            <a:ext cx="489600" cy="442605"/>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5" name="Rectangle 4">
            <a:extLst>
              <a:ext uri="{FF2B5EF4-FFF2-40B4-BE49-F238E27FC236}">
                <a16:creationId xmlns:a16="http://schemas.microsoft.com/office/drawing/2014/main" id="{6A315F64-385C-3616-CB2A-21BEF04339FE}"/>
              </a:ext>
            </a:extLst>
          </p:cNvPr>
          <p:cNvSpPr/>
          <p:nvPr/>
        </p:nvSpPr>
        <p:spPr>
          <a:xfrm>
            <a:off x="2" y="0"/>
            <a:ext cx="4257673"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2" name="Graphic 10">
            <a:extLst>
              <a:ext uri="{FF2B5EF4-FFF2-40B4-BE49-F238E27FC236}">
                <a16:creationId xmlns:a16="http://schemas.microsoft.com/office/drawing/2014/main" id="{4A212F74-7305-C3A4-0B79-620CE3B2BE08}"/>
              </a:ext>
            </a:extLst>
          </p:cNvPr>
          <p:cNvPicPr>
            <a:picLocks noGrp="1" noRot="1" noChangeAspect="1" noMove="1" noResize="1" noEditPoints="1" noAdjustHandles="1" noChangeArrowheads="1" noChangeShapeType="1" noCrop="1"/>
          </p:cNvPicPr>
          <p:nvPr/>
        </p:nvPicPr>
        <p:blipFill>
          <a:blip r:embed="rId2">
            <a:alphaModFix amt="6000"/>
          </a:blip>
          <a:srcRect l="2309" t="1336" r="1197" b="2145"/>
          <a:stretch/>
        </p:blipFill>
        <p:spPr>
          <a:xfrm>
            <a:off x="1" y="-1"/>
            <a:ext cx="12188824" cy="6858001"/>
          </a:xfrm>
          <a:prstGeom prst="rect">
            <a:avLst/>
          </a:prstGeom>
        </p:spPr>
      </p:pic>
      <p:sp>
        <p:nvSpPr>
          <p:cNvPr id="182" name="Title 4">
            <a:extLst>
              <a:ext uri="{FF2B5EF4-FFF2-40B4-BE49-F238E27FC236}">
                <a16:creationId xmlns:a16="http://schemas.microsoft.com/office/drawing/2014/main" id="{E2A7C7ED-9F72-7064-51C9-211017A5BC90}"/>
              </a:ext>
            </a:extLst>
          </p:cNvPr>
          <p:cNvSpPr txBox="1">
            <a:spLocks/>
          </p:cNvSpPr>
          <p:nvPr/>
        </p:nvSpPr>
        <p:spPr>
          <a:xfrm>
            <a:off x="566927" y="686514"/>
            <a:ext cx="9799201" cy="747897"/>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a:ln>
                  <a:noFill/>
                </a:ln>
                <a:solidFill>
                  <a:prstClr val="white"/>
                </a:solidFill>
                <a:effectLst/>
                <a:uLnTx/>
                <a:uFillTx/>
                <a:latin typeface="CVS Health Sans"/>
                <a:ea typeface="+mj-ea"/>
                <a:cs typeface="+mj-cs"/>
              </a:rPr>
              <a:t>Contents</a:t>
            </a:r>
          </a:p>
        </p:txBody>
      </p:sp>
      <p:grpSp>
        <p:nvGrpSpPr>
          <p:cNvPr id="14" name="Group 13">
            <a:extLst>
              <a:ext uri="{FF2B5EF4-FFF2-40B4-BE49-F238E27FC236}">
                <a16:creationId xmlns:a16="http://schemas.microsoft.com/office/drawing/2014/main" id="{412BD269-9314-9A12-871A-C0E9F91E154C}"/>
              </a:ext>
            </a:extLst>
          </p:cNvPr>
          <p:cNvGrpSpPr/>
          <p:nvPr/>
        </p:nvGrpSpPr>
        <p:grpSpPr>
          <a:xfrm>
            <a:off x="4776856" y="3759578"/>
            <a:ext cx="6309484" cy="530972"/>
            <a:chOff x="3968083" y="2666301"/>
            <a:chExt cx="7653389" cy="1068897"/>
          </a:xfrm>
        </p:grpSpPr>
        <p:sp>
          <p:nvSpPr>
            <p:cNvPr id="15" name="Rectangle: Rounded Corners 14">
              <a:extLst>
                <a:ext uri="{FF2B5EF4-FFF2-40B4-BE49-F238E27FC236}">
                  <a16:creationId xmlns:a16="http://schemas.microsoft.com/office/drawing/2014/main" id="{BC62F367-1764-F59B-0C44-A1A7191692A9}"/>
                </a:ext>
              </a:extLst>
            </p:cNvPr>
            <p:cNvSpPr>
              <a:spLocks/>
            </p:cNvSpPr>
            <p:nvPr/>
          </p:nvSpPr>
          <p:spPr>
            <a:xfrm>
              <a:off x="10515889" y="2823696"/>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16" name="Rectangle: Rounded Corners 15">
              <a:extLst>
                <a:ext uri="{FF2B5EF4-FFF2-40B4-BE49-F238E27FC236}">
                  <a16:creationId xmlns:a16="http://schemas.microsoft.com/office/drawing/2014/main" id="{00F08BAA-D538-A54A-12CD-5BD89CC177A4}"/>
                </a:ext>
              </a:extLst>
            </p:cNvPr>
            <p:cNvSpPr>
              <a:spLocks/>
            </p:cNvSpPr>
            <p:nvPr/>
          </p:nvSpPr>
          <p:spPr>
            <a:xfrm>
              <a:off x="3968083" y="26663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Self-Service Portal Experience</a:t>
              </a:r>
            </a:p>
          </p:txBody>
        </p:sp>
      </p:grpSp>
      <p:grpSp>
        <p:nvGrpSpPr>
          <p:cNvPr id="21" name="Group 20">
            <a:extLst>
              <a:ext uri="{FF2B5EF4-FFF2-40B4-BE49-F238E27FC236}">
                <a16:creationId xmlns:a16="http://schemas.microsoft.com/office/drawing/2014/main" id="{1669D8EF-EEFC-50F6-1365-10C07E47FA23}"/>
              </a:ext>
            </a:extLst>
          </p:cNvPr>
          <p:cNvGrpSpPr/>
          <p:nvPr/>
        </p:nvGrpSpPr>
        <p:grpSpPr>
          <a:xfrm>
            <a:off x="4776856" y="2002364"/>
            <a:ext cx="6309484" cy="530972"/>
            <a:chOff x="3968083" y="2666301"/>
            <a:chExt cx="7653389" cy="1068897"/>
          </a:xfrm>
        </p:grpSpPr>
        <p:sp>
          <p:nvSpPr>
            <p:cNvPr id="22" name="Rectangle: Rounded Corners 21">
              <a:extLst>
                <a:ext uri="{FF2B5EF4-FFF2-40B4-BE49-F238E27FC236}">
                  <a16:creationId xmlns:a16="http://schemas.microsoft.com/office/drawing/2014/main" id="{A36D32B7-11C2-23A9-234C-A3C8CF435C2C}"/>
                </a:ext>
              </a:extLst>
            </p:cNvPr>
            <p:cNvSpPr>
              <a:spLocks/>
            </p:cNvSpPr>
            <p:nvPr/>
          </p:nvSpPr>
          <p:spPr>
            <a:xfrm>
              <a:off x="10515889" y="2823696"/>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23" name="Rectangle: Rounded Corners 22">
              <a:extLst>
                <a:ext uri="{FF2B5EF4-FFF2-40B4-BE49-F238E27FC236}">
                  <a16:creationId xmlns:a16="http://schemas.microsoft.com/office/drawing/2014/main" id="{F6D3ABEC-2C63-6EA2-375A-4CD06ADBCC0C}"/>
                </a:ext>
              </a:extLst>
            </p:cNvPr>
            <p:cNvSpPr>
              <a:spLocks/>
            </p:cNvSpPr>
            <p:nvPr/>
          </p:nvSpPr>
          <p:spPr>
            <a:xfrm>
              <a:off x="3968083" y="26663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Benefits from Strategic Shift</a:t>
              </a:r>
            </a:p>
          </p:txBody>
        </p:sp>
      </p:grpSp>
      <p:grpSp>
        <p:nvGrpSpPr>
          <p:cNvPr id="24" name="Group 23">
            <a:extLst>
              <a:ext uri="{FF2B5EF4-FFF2-40B4-BE49-F238E27FC236}">
                <a16:creationId xmlns:a16="http://schemas.microsoft.com/office/drawing/2014/main" id="{6E90555B-04A0-7753-79FF-DA9D87D6ED4B}"/>
              </a:ext>
            </a:extLst>
          </p:cNvPr>
          <p:cNvGrpSpPr/>
          <p:nvPr/>
        </p:nvGrpSpPr>
        <p:grpSpPr>
          <a:xfrm>
            <a:off x="4776855" y="2588102"/>
            <a:ext cx="6309484" cy="530972"/>
            <a:chOff x="3968082" y="3808601"/>
            <a:chExt cx="7653389" cy="1068897"/>
          </a:xfrm>
        </p:grpSpPr>
        <p:sp>
          <p:nvSpPr>
            <p:cNvPr id="25" name="Rectangle: Rounded Corners 24">
              <a:extLst>
                <a:ext uri="{FF2B5EF4-FFF2-40B4-BE49-F238E27FC236}">
                  <a16:creationId xmlns:a16="http://schemas.microsoft.com/office/drawing/2014/main" id="{F19A6B4F-874B-D658-9759-5DE708B7C7EE}"/>
                </a:ext>
              </a:extLst>
            </p:cNvPr>
            <p:cNvSpPr>
              <a:spLocks/>
            </p:cNvSpPr>
            <p:nvPr/>
          </p:nvSpPr>
          <p:spPr>
            <a:xfrm>
              <a:off x="10515888" y="3965281"/>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26" name="Rectangle: Rounded Corners 25">
              <a:extLst>
                <a:ext uri="{FF2B5EF4-FFF2-40B4-BE49-F238E27FC236}">
                  <a16:creationId xmlns:a16="http://schemas.microsoft.com/office/drawing/2014/main" id="{1EFA8719-423E-EF6C-5F8F-13A0FC5234D5}"/>
                </a:ext>
              </a:extLst>
            </p:cNvPr>
            <p:cNvSpPr>
              <a:spLocks/>
            </p:cNvSpPr>
            <p:nvPr/>
          </p:nvSpPr>
          <p:spPr>
            <a:xfrm>
              <a:off x="3968082" y="38086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914126"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Expected Outcomes</a:t>
              </a:r>
            </a:p>
          </p:txBody>
        </p:sp>
      </p:grpSp>
      <p:grpSp>
        <p:nvGrpSpPr>
          <p:cNvPr id="27" name="Group 26">
            <a:extLst>
              <a:ext uri="{FF2B5EF4-FFF2-40B4-BE49-F238E27FC236}">
                <a16:creationId xmlns:a16="http://schemas.microsoft.com/office/drawing/2014/main" id="{B75DA329-C4DA-FF3B-523D-D6CE6BE037C4}"/>
              </a:ext>
            </a:extLst>
          </p:cNvPr>
          <p:cNvGrpSpPr/>
          <p:nvPr/>
        </p:nvGrpSpPr>
        <p:grpSpPr>
          <a:xfrm>
            <a:off x="4776997" y="1416626"/>
            <a:ext cx="6309487" cy="530972"/>
            <a:chOff x="3968247" y="1524001"/>
            <a:chExt cx="7653392" cy="1068897"/>
          </a:xfrm>
        </p:grpSpPr>
        <p:sp>
          <p:nvSpPr>
            <p:cNvPr id="33" name="Rectangle: Rounded Corners 32">
              <a:extLst>
                <a:ext uri="{FF2B5EF4-FFF2-40B4-BE49-F238E27FC236}">
                  <a16:creationId xmlns:a16="http://schemas.microsoft.com/office/drawing/2014/main" id="{22CA850B-6F1A-5C81-4C37-8167396B2DB6}"/>
                </a:ext>
              </a:extLst>
            </p:cNvPr>
            <p:cNvSpPr>
              <a:spLocks/>
            </p:cNvSpPr>
            <p:nvPr/>
          </p:nvSpPr>
          <p:spPr>
            <a:xfrm>
              <a:off x="10516056" y="1682109"/>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35" name="Rectangle: Rounded Corners 34">
              <a:extLst>
                <a:ext uri="{FF2B5EF4-FFF2-40B4-BE49-F238E27FC236}">
                  <a16:creationId xmlns:a16="http://schemas.microsoft.com/office/drawing/2014/main" id="{088ACA43-BF18-B089-72A1-3C599B655927}"/>
                </a:ext>
              </a:extLst>
            </p:cNvPr>
            <p:cNvSpPr>
              <a:spLocks/>
            </p:cNvSpPr>
            <p:nvPr/>
          </p:nvSpPr>
          <p:spPr>
            <a:xfrm>
              <a:off x="3968247" y="1524001"/>
              <a:ext cx="7588274"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Overview</a:t>
              </a:r>
            </a:p>
          </p:txBody>
        </p:sp>
      </p:grpSp>
      <p:grpSp>
        <p:nvGrpSpPr>
          <p:cNvPr id="39" name="Group 38">
            <a:extLst>
              <a:ext uri="{FF2B5EF4-FFF2-40B4-BE49-F238E27FC236}">
                <a16:creationId xmlns:a16="http://schemas.microsoft.com/office/drawing/2014/main" id="{58B6115E-B4EF-2D66-0828-5B086F9E2F8C}"/>
              </a:ext>
            </a:extLst>
          </p:cNvPr>
          <p:cNvGrpSpPr/>
          <p:nvPr/>
        </p:nvGrpSpPr>
        <p:grpSpPr>
          <a:xfrm>
            <a:off x="4776997" y="3173840"/>
            <a:ext cx="6309487" cy="530972"/>
            <a:chOff x="3968247" y="1524001"/>
            <a:chExt cx="7653392" cy="1068897"/>
          </a:xfrm>
        </p:grpSpPr>
        <p:sp>
          <p:nvSpPr>
            <p:cNvPr id="40" name="Rectangle: Rounded Corners 39">
              <a:extLst>
                <a:ext uri="{FF2B5EF4-FFF2-40B4-BE49-F238E27FC236}">
                  <a16:creationId xmlns:a16="http://schemas.microsoft.com/office/drawing/2014/main" id="{08FFF31A-90CE-E55F-2AAA-2ADC521668EF}"/>
                </a:ext>
              </a:extLst>
            </p:cNvPr>
            <p:cNvSpPr>
              <a:spLocks/>
            </p:cNvSpPr>
            <p:nvPr/>
          </p:nvSpPr>
          <p:spPr>
            <a:xfrm>
              <a:off x="10516056" y="1682109"/>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41" name="Rectangle: Rounded Corners 40">
              <a:extLst>
                <a:ext uri="{FF2B5EF4-FFF2-40B4-BE49-F238E27FC236}">
                  <a16:creationId xmlns:a16="http://schemas.microsoft.com/office/drawing/2014/main" id="{3962A118-AF51-EF11-31B0-06860CC4B66D}"/>
                </a:ext>
              </a:extLst>
            </p:cNvPr>
            <p:cNvSpPr>
              <a:spLocks/>
            </p:cNvSpPr>
            <p:nvPr/>
          </p:nvSpPr>
          <p:spPr>
            <a:xfrm>
              <a:off x="3968247" y="1524001"/>
              <a:ext cx="7588274"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Initial Use Cases</a:t>
              </a:r>
            </a:p>
          </p:txBody>
        </p:sp>
      </p:grpSp>
      <p:grpSp>
        <p:nvGrpSpPr>
          <p:cNvPr id="190" name="Group 189">
            <a:extLst>
              <a:ext uri="{FF2B5EF4-FFF2-40B4-BE49-F238E27FC236}">
                <a16:creationId xmlns:a16="http://schemas.microsoft.com/office/drawing/2014/main" id="{E42E59CB-78FA-9E6D-3B12-0DEF6DB50394}"/>
              </a:ext>
            </a:extLst>
          </p:cNvPr>
          <p:cNvGrpSpPr/>
          <p:nvPr/>
        </p:nvGrpSpPr>
        <p:grpSpPr>
          <a:xfrm>
            <a:off x="10425124" y="1416626"/>
            <a:ext cx="487847" cy="442843"/>
            <a:chOff x="10807700" y="1527213"/>
            <a:chExt cx="600385" cy="537833"/>
          </a:xfrm>
        </p:grpSpPr>
        <p:sp>
          <p:nvSpPr>
            <p:cNvPr id="191" name="Rectangle: Top Corners Rounded 190">
              <a:extLst>
                <a:ext uri="{FF2B5EF4-FFF2-40B4-BE49-F238E27FC236}">
                  <a16:creationId xmlns:a16="http://schemas.microsoft.com/office/drawing/2014/main" id="{56E40D77-423C-578A-FDA7-8705DFAE72BA}"/>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92" name="Rectangle 191">
              <a:extLst>
                <a:ext uri="{FF2B5EF4-FFF2-40B4-BE49-F238E27FC236}">
                  <a16:creationId xmlns:a16="http://schemas.microsoft.com/office/drawing/2014/main" id="{BC2CFA16-EF89-4D76-9D32-3022C88E93CA}"/>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03</a:t>
              </a:r>
            </a:p>
          </p:txBody>
        </p:sp>
      </p:grpSp>
      <p:grpSp>
        <p:nvGrpSpPr>
          <p:cNvPr id="193" name="Group 192">
            <a:extLst>
              <a:ext uri="{FF2B5EF4-FFF2-40B4-BE49-F238E27FC236}">
                <a16:creationId xmlns:a16="http://schemas.microsoft.com/office/drawing/2014/main" id="{B9F7C63B-9738-CC7C-54B1-C0DD6321C89D}"/>
              </a:ext>
            </a:extLst>
          </p:cNvPr>
          <p:cNvGrpSpPr/>
          <p:nvPr/>
        </p:nvGrpSpPr>
        <p:grpSpPr>
          <a:xfrm>
            <a:off x="10425124" y="2004543"/>
            <a:ext cx="487847" cy="442843"/>
            <a:chOff x="10807700" y="1527213"/>
            <a:chExt cx="600385" cy="537833"/>
          </a:xfrm>
        </p:grpSpPr>
        <p:sp>
          <p:nvSpPr>
            <p:cNvPr id="194" name="Rectangle: Top Corners Rounded 193">
              <a:extLst>
                <a:ext uri="{FF2B5EF4-FFF2-40B4-BE49-F238E27FC236}">
                  <a16:creationId xmlns:a16="http://schemas.microsoft.com/office/drawing/2014/main" id="{15086A9F-21F7-16C2-E85F-CA8A4D515585}"/>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95" name="Rectangle 194">
              <a:extLst>
                <a:ext uri="{FF2B5EF4-FFF2-40B4-BE49-F238E27FC236}">
                  <a16:creationId xmlns:a16="http://schemas.microsoft.com/office/drawing/2014/main" id="{DE14A7BD-6F5C-4F2B-B15F-0E9F39E77C76}"/>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04</a:t>
              </a:r>
            </a:p>
          </p:txBody>
        </p:sp>
      </p:grpSp>
      <p:grpSp>
        <p:nvGrpSpPr>
          <p:cNvPr id="196" name="Group 195">
            <a:extLst>
              <a:ext uri="{FF2B5EF4-FFF2-40B4-BE49-F238E27FC236}">
                <a16:creationId xmlns:a16="http://schemas.microsoft.com/office/drawing/2014/main" id="{C08244F4-4D78-D808-1EB1-3ABA463EBB52}"/>
              </a:ext>
            </a:extLst>
          </p:cNvPr>
          <p:cNvGrpSpPr/>
          <p:nvPr/>
        </p:nvGrpSpPr>
        <p:grpSpPr>
          <a:xfrm>
            <a:off x="10425124" y="2584507"/>
            <a:ext cx="487847" cy="442843"/>
            <a:chOff x="10807700" y="1527213"/>
            <a:chExt cx="600385" cy="537833"/>
          </a:xfrm>
        </p:grpSpPr>
        <p:sp>
          <p:nvSpPr>
            <p:cNvPr id="197" name="Rectangle: Top Corners Rounded 196">
              <a:extLst>
                <a:ext uri="{FF2B5EF4-FFF2-40B4-BE49-F238E27FC236}">
                  <a16:creationId xmlns:a16="http://schemas.microsoft.com/office/drawing/2014/main" id="{BB9EDF72-8FD9-B385-28E2-12528130D933}"/>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98" name="Rectangle 197">
              <a:extLst>
                <a:ext uri="{FF2B5EF4-FFF2-40B4-BE49-F238E27FC236}">
                  <a16:creationId xmlns:a16="http://schemas.microsoft.com/office/drawing/2014/main" id="{E3C6DC90-5DD1-E153-35B1-871E48B04ED4}"/>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05</a:t>
              </a:r>
            </a:p>
          </p:txBody>
        </p:sp>
      </p:grpSp>
      <p:grpSp>
        <p:nvGrpSpPr>
          <p:cNvPr id="199" name="Group 198">
            <a:extLst>
              <a:ext uri="{FF2B5EF4-FFF2-40B4-BE49-F238E27FC236}">
                <a16:creationId xmlns:a16="http://schemas.microsoft.com/office/drawing/2014/main" id="{618136EE-5616-960D-74B2-AB6C9D3D4E7A}"/>
              </a:ext>
            </a:extLst>
          </p:cNvPr>
          <p:cNvGrpSpPr/>
          <p:nvPr/>
        </p:nvGrpSpPr>
        <p:grpSpPr>
          <a:xfrm>
            <a:off x="10425124" y="3172424"/>
            <a:ext cx="487847" cy="442843"/>
            <a:chOff x="10807700" y="1527213"/>
            <a:chExt cx="600385" cy="537833"/>
          </a:xfrm>
        </p:grpSpPr>
        <p:sp>
          <p:nvSpPr>
            <p:cNvPr id="200" name="Rectangle: Top Corners Rounded 199">
              <a:extLst>
                <a:ext uri="{FF2B5EF4-FFF2-40B4-BE49-F238E27FC236}">
                  <a16:creationId xmlns:a16="http://schemas.microsoft.com/office/drawing/2014/main" id="{A403F9F8-FC68-10B5-A9A3-5EF1B8AEF7E0}"/>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01" name="Rectangle 200">
              <a:extLst>
                <a:ext uri="{FF2B5EF4-FFF2-40B4-BE49-F238E27FC236}">
                  <a16:creationId xmlns:a16="http://schemas.microsoft.com/office/drawing/2014/main" id="{91336D4E-96E5-95D8-8615-F5675D44507B}"/>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06</a:t>
              </a:r>
            </a:p>
          </p:txBody>
        </p:sp>
      </p:grpSp>
      <p:grpSp>
        <p:nvGrpSpPr>
          <p:cNvPr id="202" name="Group 201">
            <a:extLst>
              <a:ext uri="{FF2B5EF4-FFF2-40B4-BE49-F238E27FC236}">
                <a16:creationId xmlns:a16="http://schemas.microsoft.com/office/drawing/2014/main" id="{BBCEF6EE-B3FE-8067-4BE5-E7D2A0FF8A5B}"/>
              </a:ext>
            </a:extLst>
          </p:cNvPr>
          <p:cNvGrpSpPr/>
          <p:nvPr/>
        </p:nvGrpSpPr>
        <p:grpSpPr>
          <a:xfrm>
            <a:off x="10425124" y="3760340"/>
            <a:ext cx="487847" cy="442843"/>
            <a:chOff x="10807700" y="1527213"/>
            <a:chExt cx="600385" cy="537833"/>
          </a:xfrm>
        </p:grpSpPr>
        <p:sp>
          <p:nvSpPr>
            <p:cNvPr id="203" name="Rectangle: Top Corners Rounded 202">
              <a:extLst>
                <a:ext uri="{FF2B5EF4-FFF2-40B4-BE49-F238E27FC236}">
                  <a16:creationId xmlns:a16="http://schemas.microsoft.com/office/drawing/2014/main" id="{895D7968-7B91-CF20-B299-F9129B2EAA0B}"/>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04" name="Rectangle 203">
              <a:extLst>
                <a:ext uri="{FF2B5EF4-FFF2-40B4-BE49-F238E27FC236}">
                  <a16:creationId xmlns:a16="http://schemas.microsoft.com/office/drawing/2014/main" id="{7E6EA230-44A8-8C79-FD7B-B141F7B9056F}"/>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07</a:t>
              </a:r>
            </a:p>
          </p:txBody>
        </p:sp>
      </p:grpSp>
      <p:sp>
        <p:nvSpPr>
          <p:cNvPr id="207" name="Rectangle 206">
            <a:extLst>
              <a:ext uri="{FF2B5EF4-FFF2-40B4-BE49-F238E27FC236}">
                <a16:creationId xmlns:a16="http://schemas.microsoft.com/office/drawing/2014/main" id="{109555DB-1966-0CE7-E613-FAF05A4F3881}"/>
              </a:ext>
            </a:extLst>
          </p:cNvPr>
          <p:cNvSpPr/>
          <p:nvPr/>
        </p:nvSpPr>
        <p:spPr bwMode="gray">
          <a:xfrm rot="16200000" flipH="1">
            <a:off x="10523015" y="4337568"/>
            <a:ext cx="293815" cy="438590"/>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08</a:t>
            </a:r>
          </a:p>
        </p:txBody>
      </p:sp>
      <p:cxnSp>
        <p:nvCxnSpPr>
          <p:cNvPr id="279" name="Straight Connector 278">
            <a:extLst>
              <a:ext uri="{FF2B5EF4-FFF2-40B4-BE49-F238E27FC236}">
                <a16:creationId xmlns:a16="http://schemas.microsoft.com/office/drawing/2014/main" id="{87B7CC2C-23C6-C27B-B6FE-30CA8531AC7D}"/>
              </a:ext>
            </a:extLst>
          </p:cNvPr>
          <p:cNvCxnSpPr>
            <a:cxnSpLocks/>
            <a:stCxn id="35" idx="1"/>
          </p:cNvCxnSpPr>
          <p:nvPr/>
        </p:nvCxnSpPr>
        <p:spPr>
          <a:xfrm flipH="1" flipV="1">
            <a:off x="4568202" y="1676826"/>
            <a:ext cx="208795" cy="5286"/>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30D7234E-3BD5-564F-55F2-09071FD77681}"/>
              </a:ext>
            </a:extLst>
          </p:cNvPr>
          <p:cNvCxnSpPr>
            <a:cxnSpLocks/>
          </p:cNvCxnSpPr>
          <p:nvPr/>
        </p:nvCxnSpPr>
        <p:spPr>
          <a:xfrm flipH="1" flipV="1">
            <a:off x="4532162" y="2263319"/>
            <a:ext cx="244694" cy="4531"/>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AB129086-1237-2F4C-D272-A5948AB801DE}"/>
              </a:ext>
            </a:extLst>
          </p:cNvPr>
          <p:cNvCxnSpPr>
            <a:cxnSpLocks/>
          </p:cNvCxnSpPr>
          <p:nvPr/>
        </p:nvCxnSpPr>
        <p:spPr>
          <a:xfrm flipH="1" flipV="1">
            <a:off x="4532162" y="2849812"/>
            <a:ext cx="244693" cy="3776"/>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6EEC8BA3-BA7C-02A5-65C3-D22FDF2D700A}"/>
              </a:ext>
            </a:extLst>
          </p:cNvPr>
          <p:cNvCxnSpPr>
            <a:cxnSpLocks/>
          </p:cNvCxnSpPr>
          <p:nvPr/>
        </p:nvCxnSpPr>
        <p:spPr>
          <a:xfrm flipH="1" flipV="1">
            <a:off x="4532162" y="3436305"/>
            <a:ext cx="244835" cy="3021"/>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05DAF52B-47BF-2C0F-EA9E-0EF8F6C00E05}"/>
              </a:ext>
            </a:extLst>
          </p:cNvPr>
          <p:cNvCxnSpPr>
            <a:cxnSpLocks/>
          </p:cNvCxnSpPr>
          <p:nvPr/>
        </p:nvCxnSpPr>
        <p:spPr>
          <a:xfrm flipH="1" flipV="1">
            <a:off x="4532162" y="4022798"/>
            <a:ext cx="244694" cy="2266"/>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375214DA-247B-5270-A745-091BCDFDA92E}"/>
              </a:ext>
            </a:extLst>
          </p:cNvPr>
          <p:cNvCxnSpPr>
            <a:cxnSpLocks/>
          </p:cNvCxnSpPr>
          <p:nvPr/>
        </p:nvCxnSpPr>
        <p:spPr>
          <a:xfrm flipH="1" flipV="1">
            <a:off x="4503392" y="4609291"/>
            <a:ext cx="273463" cy="1511"/>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285" name="Group 284">
            <a:extLst>
              <a:ext uri="{FF2B5EF4-FFF2-40B4-BE49-F238E27FC236}">
                <a16:creationId xmlns:a16="http://schemas.microsoft.com/office/drawing/2014/main" id="{906EB6A7-7497-35A1-F729-8ECE7DC1729F}"/>
              </a:ext>
            </a:extLst>
          </p:cNvPr>
          <p:cNvGrpSpPr/>
          <p:nvPr/>
        </p:nvGrpSpPr>
        <p:grpSpPr>
          <a:xfrm>
            <a:off x="4776855" y="4931054"/>
            <a:ext cx="6309484" cy="530972"/>
            <a:chOff x="3968082" y="3808601"/>
            <a:chExt cx="7653389" cy="1068897"/>
          </a:xfrm>
        </p:grpSpPr>
        <p:sp>
          <p:nvSpPr>
            <p:cNvPr id="286" name="Rectangle: Rounded Corners 285">
              <a:extLst>
                <a:ext uri="{FF2B5EF4-FFF2-40B4-BE49-F238E27FC236}">
                  <a16:creationId xmlns:a16="http://schemas.microsoft.com/office/drawing/2014/main" id="{DFAFBAF5-57C1-5EBE-3E2C-86C5AD2A03FF}"/>
                </a:ext>
              </a:extLst>
            </p:cNvPr>
            <p:cNvSpPr>
              <a:spLocks/>
            </p:cNvSpPr>
            <p:nvPr/>
          </p:nvSpPr>
          <p:spPr>
            <a:xfrm>
              <a:off x="10515888" y="3965281"/>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287" name="Rectangle: Rounded Corners 286">
              <a:extLst>
                <a:ext uri="{FF2B5EF4-FFF2-40B4-BE49-F238E27FC236}">
                  <a16:creationId xmlns:a16="http://schemas.microsoft.com/office/drawing/2014/main" id="{F062A8AF-7410-67F9-66DF-3F7234DAF4B5}"/>
                </a:ext>
              </a:extLst>
            </p:cNvPr>
            <p:cNvSpPr>
              <a:spLocks/>
            </p:cNvSpPr>
            <p:nvPr/>
          </p:nvSpPr>
          <p:spPr>
            <a:xfrm>
              <a:off x="3968082" y="38086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defTabSz="914126">
                <a:spcAft>
                  <a:spcPts val="600"/>
                </a:spcAf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Architectural View</a:t>
              </a:r>
            </a:p>
          </p:txBody>
        </p:sp>
      </p:grpSp>
      <p:grpSp>
        <p:nvGrpSpPr>
          <p:cNvPr id="288" name="Group 287">
            <a:extLst>
              <a:ext uri="{FF2B5EF4-FFF2-40B4-BE49-F238E27FC236}">
                <a16:creationId xmlns:a16="http://schemas.microsoft.com/office/drawing/2014/main" id="{6627E16D-155B-49FB-20C0-82E9FD6020B4}"/>
              </a:ext>
            </a:extLst>
          </p:cNvPr>
          <p:cNvGrpSpPr/>
          <p:nvPr/>
        </p:nvGrpSpPr>
        <p:grpSpPr>
          <a:xfrm>
            <a:off x="10425123" y="4928549"/>
            <a:ext cx="489600" cy="442605"/>
            <a:chOff x="10807700" y="1527213"/>
            <a:chExt cx="600385" cy="537833"/>
          </a:xfrm>
        </p:grpSpPr>
        <p:sp>
          <p:nvSpPr>
            <p:cNvPr id="289" name="Rectangle: Top Corners Rounded 288">
              <a:extLst>
                <a:ext uri="{FF2B5EF4-FFF2-40B4-BE49-F238E27FC236}">
                  <a16:creationId xmlns:a16="http://schemas.microsoft.com/office/drawing/2014/main" id="{75926A13-F789-0590-D57B-84117C66D8F6}"/>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90" name="Rectangle 289">
              <a:extLst>
                <a:ext uri="{FF2B5EF4-FFF2-40B4-BE49-F238E27FC236}">
                  <a16:creationId xmlns:a16="http://schemas.microsoft.com/office/drawing/2014/main" id="{582B0916-CF03-B994-848D-205FD57F6B3B}"/>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09</a:t>
              </a:r>
            </a:p>
          </p:txBody>
        </p:sp>
      </p:grpSp>
      <p:grpSp>
        <p:nvGrpSpPr>
          <p:cNvPr id="291" name="Group 290">
            <a:extLst>
              <a:ext uri="{FF2B5EF4-FFF2-40B4-BE49-F238E27FC236}">
                <a16:creationId xmlns:a16="http://schemas.microsoft.com/office/drawing/2014/main" id="{554915EB-9CA1-97C8-4B77-65F43D38A387}"/>
              </a:ext>
            </a:extLst>
          </p:cNvPr>
          <p:cNvGrpSpPr/>
          <p:nvPr/>
        </p:nvGrpSpPr>
        <p:grpSpPr>
          <a:xfrm>
            <a:off x="4776853" y="5516792"/>
            <a:ext cx="6309484" cy="530972"/>
            <a:chOff x="3968082" y="3808601"/>
            <a:chExt cx="7653389" cy="1068897"/>
          </a:xfrm>
        </p:grpSpPr>
        <p:sp>
          <p:nvSpPr>
            <p:cNvPr id="292" name="Rectangle: Rounded Corners 291">
              <a:extLst>
                <a:ext uri="{FF2B5EF4-FFF2-40B4-BE49-F238E27FC236}">
                  <a16:creationId xmlns:a16="http://schemas.microsoft.com/office/drawing/2014/main" id="{D489B0BF-02E9-FA52-F6F2-004D797733A9}"/>
                </a:ext>
              </a:extLst>
            </p:cNvPr>
            <p:cNvSpPr>
              <a:spLocks/>
            </p:cNvSpPr>
            <p:nvPr/>
          </p:nvSpPr>
          <p:spPr>
            <a:xfrm>
              <a:off x="10515888" y="3965281"/>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293" name="Rectangle: Rounded Corners 292">
              <a:extLst>
                <a:ext uri="{FF2B5EF4-FFF2-40B4-BE49-F238E27FC236}">
                  <a16:creationId xmlns:a16="http://schemas.microsoft.com/office/drawing/2014/main" id="{1D86A0D2-EE64-8600-09F2-A0DC7FEB4F1C}"/>
                </a:ext>
              </a:extLst>
            </p:cNvPr>
            <p:cNvSpPr>
              <a:spLocks/>
            </p:cNvSpPr>
            <p:nvPr/>
          </p:nvSpPr>
          <p:spPr>
            <a:xfrm>
              <a:off x="3968082" y="38086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914126"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Next Steps</a:t>
              </a:r>
            </a:p>
          </p:txBody>
        </p:sp>
      </p:grpSp>
      <p:grpSp>
        <p:nvGrpSpPr>
          <p:cNvPr id="294" name="Group 293">
            <a:extLst>
              <a:ext uri="{FF2B5EF4-FFF2-40B4-BE49-F238E27FC236}">
                <a16:creationId xmlns:a16="http://schemas.microsoft.com/office/drawing/2014/main" id="{8ECC21C8-007C-FEEF-BE2D-886EC5EBDD4F}"/>
              </a:ext>
            </a:extLst>
          </p:cNvPr>
          <p:cNvGrpSpPr/>
          <p:nvPr/>
        </p:nvGrpSpPr>
        <p:grpSpPr>
          <a:xfrm>
            <a:off x="10425121" y="5516792"/>
            <a:ext cx="489600" cy="442605"/>
            <a:chOff x="10807700" y="1527213"/>
            <a:chExt cx="600385" cy="537833"/>
          </a:xfrm>
        </p:grpSpPr>
        <p:sp>
          <p:nvSpPr>
            <p:cNvPr id="295" name="Rectangle: Top Corners Rounded 294">
              <a:extLst>
                <a:ext uri="{FF2B5EF4-FFF2-40B4-BE49-F238E27FC236}">
                  <a16:creationId xmlns:a16="http://schemas.microsoft.com/office/drawing/2014/main" id="{EB8CD295-B97F-FB42-E3B2-6038F2159425}"/>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96" name="Rectangle 295">
              <a:extLst>
                <a:ext uri="{FF2B5EF4-FFF2-40B4-BE49-F238E27FC236}">
                  <a16:creationId xmlns:a16="http://schemas.microsoft.com/office/drawing/2014/main" id="{0A300C43-187C-778E-A49E-132C8F7B2FE0}"/>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10</a:t>
              </a:r>
            </a:p>
          </p:txBody>
        </p:sp>
      </p:grpSp>
      <p:cxnSp>
        <p:nvCxnSpPr>
          <p:cNvPr id="298" name="Straight Connector 297">
            <a:extLst>
              <a:ext uri="{FF2B5EF4-FFF2-40B4-BE49-F238E27FC236}">
                <a16:creationId xmlns:a16="http://schemas.microsoft.com/office/drawing/2014/main" id="{736171B6-3682-F9D4-D613-2ECDBF69729B}"/>
              </a:ext>
            </a:extLst>
          </p:cNvPr>
          <p:cNvCxnSpPr>
            <a:cxnSpLocks/>
          </p:cNvCxnSpPr>
          <p:nvPr/>
        </p:nvCxnSpPr>
        <p:spPr>
          <a:xfrm flipH="1">
            <a:off x="4490650" y="5162230"/>
            <a:ext cx="273463"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2E4E6B89-4AFB-0ACE-5895-6632C361A087}"/>
              </a:ext>
            </a:extLst>
          </p:cNvPr>
          <p:cNvCxnSpPr>
            <a:cxnSpLocks/>
          </p:cNvCxnSpPr>
          <p:nvPr/>
        </p:nvCxnSpPr>
        <p:spPr>
          <a:xfrm flipH="1">
            <a:off x="4493805" y="5782276"/>
            <a:ext cx="273463"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EE72DFB-3FCD-96C5-04DC-B323A76EE4C4}"/>
              </a:ext>
            </a:extLst>
          </p:cNvPr>
          <p:cNvGrpSpPr/>
          <p:nvPr/>
        </p:nvGrpSpPr>
        <p:grpSpPr>
          <a:xfrm>
            <a:off x="4095707" y="4956381"/>
            <a:ext cx="475488" cy="475488"/>
            <a:chOff x="-877145" y="2196042"/>
            <a:chExt cx="731520" cy="735600"/>
          </a:xfrm>
        </p:grpSpPr>
        <p:sp>
          <p:nvSpPr>
            <p:cNvPr id="9" name="Google Shape;18625;p1449">
              <a:extLst>
                <a:ext uri="{FF2B5EF4-FFF2-40B4-BE49-F238E27FC236}">
                  <a16:creationId xmlns:a16="http://schemas.microsoft.com/office/drawing/2014/main" id="{D1D57125-0F21-09EC-7D75-4E2CA4802D00}"/>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2" name="Google Shape;18628;p1449">
              <a:extLst>
                <a:ext uri="{FF2B5EF4-FFF2-40B4-BE49-F238E27FC236}">
                  <a16:creationId xmlns:a16="http://schemas.microsoft.com/office/drawing/2014/main" id="{B97103AD-2CA5-A5CE-06A9-AF722298D7C6}"/>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3" name="Google Shape;18629;p1449">
              <a:extLst>
                <a:ext uri="{FF2B5EF4-FFF2-40B4-BE49-F238E27FC236}">
                  <a16:creationId xmlns:a16="http://schemas.microsoft.com/office/drawing/2014/main" id="{0C75F6A9-99C3-E93E-2DD0-DB0BF6D6E42A}"/>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7" name="Group 16">
            <a:extLst>
              <a:ext uri="{FF2B5EF4-FFF2-40B4-BE49-F238E27FC236}">
                <a16:creationId xmlns:a16="http://schemas.microsoft.com/office/drawing/2014/main" id="{65AEC239-46C7-7747-1E23-9BAFBD41E3D4}"/>
              </a:ext>
            </a:extLst>
          </p:cNvPr>
          <p:cNvGrpSpPr/>
          <p:nvPr/>
        </p:nvGrpSpPr>
        <p:grpSpPr>
          <a:xfrm>
            <a:off x="4095707" y="3783395"/>
            <a:ext cx="475488" cy="475488"/>
            <a:chOff x="-877145" y="2196042"/>
            <a:chExt cx="731520" cy="735600"/>
          </a:xfrm>
        </p:grpSpPr>
        <p:sp>
          <p:nvSpPr>
            <p:cNvPr id="18" name="Google Shape;18625;p1449">
              <a:extLst>
                <a:ext uri="{FF2B5EF4-FFF2-40B4-BE49-F238E27FC236}">
                  <a16:creationId xmlns:a16="http://schemas.microsoft.com/office/drawing/2014/main" id="{1E60C79B-99B8-2B0E-98A8-50D19ADE225C}"/>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9" name="Google Shape;18628;p1449">
              <a:extLst>
                <a:ext uri="{FF2B5EF4-FFF2-40B4-BE49-F238E27FC236}">
                  <a16:creationId xmlns:a16="http://schemas.microsoft.com/office/drawing/2014/main" id="{F81CF3D7-528E-F371-8463-B281FF4A7830}"/>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0" name="Google Shape;18629;p1449">
              <a:extLst>
                <a:ext uri="{FF2B5EF4-FFF2-40B4-BE49-F238E27FC236}">
                  <a16:creationId xmlns:a16="http://schemas.microsoft.com/office/drawing/2014/main" id="{C64B937E-02B7-7F19-63B0-991A954738F9}"/>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42" name="Group 41">
            <a:extLst>
              <a:ext uri="{FF2B5EF4-FFF2-40B4-BE49-F238E27FC236}">
                <a16:creationId xmlns:a16="http://schemas.microsoft.com/office/drawing/2014/main" id="{DDC37B09-1667-29D9-9CF0-3E6558B9C8D5}"/>
              </a:ext>
            </a:extLst>
          </p:cNvPr>
          <p:cNvGrpSpPr/>
          <p:nvPr/>
        </p:nvGrpSpPr>
        <p:grpSpPr>
          <a:xfrm>
            <a:off x="4095707" y="4369888"/>
            <a:ext cx="475488" cy="475488"/>
            <a:chOff x="-877145" y="2196042"/>
            <a:chExt cx="731520" cy="735600"/>
          </a:xfrm>
        </p:grpSpPr>
        <p:sp>
          <p:nvSpPr>
            <p:cNvPr id="43" name="Google Shape;18625;p1449">
              <a:extLst>
                <a:ext uri="{FF2B5EF4-FFF2-40B4-BE49-F238E27FC236}">
                  <a16:creationId xmlns:a16="http://schemas.microsoft.com/office/drawing/2014/main" id="{65AF5038-1C22-CA39-20CF-C13CF7814C79}"/>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4" name="Google Shape;18628;p1449">
              <a:extLst>
                <a:ext uri="{FF2B5EF4-FFF2-40B4-BE49-F238E27FC236}">
                  <a16:creationId xmlns:a16="http://schemas.microsoft.com/office/drawing/2014/main" id="{71398922-89B8-296E-E91D-71DF582ED3BD}"/>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5" name="Google Shape;18629;p1449">
              <a:extLst>
                <a:ext uri="{FF2B5EF4-FFF2-40B4-BE49-F238E27FC236}">
                  <a16:creationId xmlns:a16="http://schemas.microsoft.com/office/drawing/2014/main" id="{7CEEB004-54BA-ED3D-2455-C14EA052AA6E}"/>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46" name="Group 45">
            <a:extLst>
              <a:ext uri="{FF2B5EF4-FFF2-40B4-BE49-F238E27FC236}">
                <a16:creationId xmlns:a16="http://schemas.microsoft.com/office/drawing/2014/main" id="{08F88360-FEDE-F6F5-76B9-C29519259766}"/>
              </a:ext>
            </a:extLst>
          </p:cNvPr>
          <p:cNvGrpSpPr/>
          <p:nvPr/>
        </p:nvGrpSpPr>
        <p:grpSpPr>
          <a:xfrm>
            <a:off x="4095707" y="3196902"/>
            <a:ext cx="475488" cy="475488"/>
            <a:chOff x="-877145" y="2196042"/>
            <a:chExt cx="731520" cy="735600"/>
          </a:xfrm>
        </p:grpSpPr>
        <p:sp>
          <p:nvSpPr>
            <p:cNvPr id="47" name="Google Shape;18625;p1449">
              <a:extLst>
                <a:ext uri="{FF2B5EF4-FFF2-40B4-BE49-F238E27FC236}">
                  <a16:creationId xmlns:a16="http://schemas.microsoft.com/office/drawing/2014/main" id="{B73AF2F8-70C6-BD9F-03C0-1E40D27D323A}"/>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8" name="Google Shape;18628;p1449">
              <a:extLst>
                <a:ext uri="{FF2B5EF4-FFF2-40B4-BE49-F238E27FC236}">
                  <a16:creationId xmlns:a16="http://schemas.microsoft.com/office/drawing/2014/main" id="{B3A1A013-DAA2-61D4-800B-19AE0E53AFE8}"/>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9" name="Google Shape;18629;p1449">
              <a:extLst>
                <a:ext uri="{FF2B5EF4-FFF2-40B4-BE49-F238E27FC236}">
                  <a16:creationId xmlns:a16="http://schemas.microsoft.com/office/drawing/2014/main" id="{E992B74D-70D8-20B9-CE76-5ACDB359B641}"/>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50" name="Group 49">
            <a:extLst>
              <a:ext uri="{FF2B5EF4-FFF2-40B4-BE49-F238E27FC236}">
                <a16:creationId xmlns:a16="http://schemas.microsoft.com/office/drawing/2014/main" id="{5DD0A5DC-2D8A-A135-23EE-A0B1D832CBF5}"/>
              </a:ext>
            </a:extLst>
          </p:cNvPr>
          <p:cNvGrpSpPr/>
          <p:nvPr/>
        </p:nvGrpSpPr>
        <p:grpSpPr>
          <a:xfrm>
            <a:off x="4095707" y="2610409"/>
            <a:ext cx="475488" cy="475488"/>
            <a:chOff x="-877145" y="2196042"/>
            <a:chExt cx="731520" cy="735600"/>
          </a:xfrm>
        </p:grpSpPr>
        <p:sp>
          <p:nvSpPr>
            <p:cNvPr id="51" name="Google Shape;18625;p1449">
              <a:extLst>
                <a:ext uri="{FF2B5EF4-FFF2-40B4-BE49-F238E27FC236}">
                  <a16:creationId xmlns:a16="http://schemas.microsoft.com/office/drawing/2014/main" id="{0E911E02-9DF2-3065-091E-B79F6C2FEE8D}"/>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52" name="Google Shape;18628;p1449">
              <a:extLst>
                <a:ext uri="{FF2B5EF4-FFF2-40B4-BE49-F238E27FC236}">
                  <a16:creationId xmlns:a16="http://schemas.microsoft.com/office/drawing/2014/main" id="{0D8C16AA-15D4-0900-331E-22AAA9C9766E}"/>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3" name="Google Shape;18629;p1449">
              <a:extLst>
                <a:ext uri="{FF2B5EF4-FFF2-40B4-BE49-F238E27FC236}">
                  <a16:creationId xmlns:a16="http://schemas.microsoft.com/office/drawing/2014/main" id="{4763DF68-AD8E-5762-DEBB-0D92024A5B41}"/>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54" name="Group 53">
            <a:extLst>
              <a:ext uri="{FF2B5EF4-FFF2-40B4-BE49-F238E27FC236}">
                <a16:creationId xmlns:a16="http://schemas.microsoft.com/office/drawing/2014/main" id="{BEE6A290-E1D2-B57B-C4C7-3D1AF6DAB0B5}"/>
              </a:ext>
            </a:extLst>
          </p:cNvPr>
          <p:cNvGrpSpPr/>
          <p:nvPr/>
        </p:nvGrpSpPr>
        <p:grpSpPr>
          <a:xfrm>
            <a:off x="4095707" y="2023916"/>
            <a:ext cx="475488" cy="475488"/>
            <a:chOff x="-877145" y="2196042"/>
            <a:chExt cx="731520" cy="735600"/>
          </a:xfrm>
        </p:grpSpPr>
        <p:sp>
          <p:nvSpPr>
            <p:cNvPr id="66" name="Google Shape;18625;p1449">
              <a:extLst>
                <a:ext uri="{FF2B5EF4-FFF2-40B4-BE49-F238E27FC236}">
                  <a16:creationId xmlns:a16="http://schemas.microsoft.com/office/drawing/2014/main" id="{3DBC80E1-E525-12A8-213D-FA0EFA0C6E8E}"/>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83" name="Google Shape;18628;p1449">
              <a:extLst>
                <a:ext uri="{FF2B5EF4-FFF2-40B4-BE49-F238E27FC236}">
                  <a16:creationId xmlns:a16="http://schemas.microsoft.com/office/drawing/2014/main" id="{79CC5953-3529-0F0E-38F1-83D97947EDB3}"/>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84" name="Google Shape;18629;p1449">
              <a:extLst>
                <a:ext uri="{FF2B5EF4-FFF2-40B4-BE49-F238E27FC236}">
                  <a16:creationId xmlns:a16="http://schemas.microsoft.com/office/drawing/2014/main" id="{21430B90-FB49-E723-1A02-B1140DDDD165}"/>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85" name="Group 184">
            <a:extLst>
              <a:ext uri="{FF2B5EF4-FFF2-40B4-BE49-F238E27FC236}">
                <a16:creationId xmlns:a16="http://schemas.microsoft.com/office/drawing/2014/main" id="{06FE5949-E103-2057-AE8C-700C381EEC21}"/>
              </a:ext>
            </a:extLst>
          </p:cNvPr>
          <p:cNvGrpSpPr/>
          <p:nvPr/>
        </p:nvGrpSpPr>
        <p:grpSpPr>
          <a:xfrm>
            <a:off x="4095707" y="1437423"/>
            <a:ext cx="475488" cy="475488"/>
            <a:chOff x="-877145" y="2196042"/>
            <a:chExt cx="731520" cy="735600"/>
          </a:xfrm>
        </p:grpSpPr>
        <p:sp>
          <p:nvSpPr>
            <p:cNvPr id="187" name="Google Shape;18625;p1449">
              <a:extLst>
                <a:ext uri="{FF2B5EF4-FFF2-40B4-BE49-F238E27FC236}">
                  <a16:creationId xmlns:a16="http://schemas.microsoft.com/office/drawing/2014/main" id="{873E8D5D-8F89-236D-C935-19433097A88C}"/>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88" name="Google Shape;18628;p1449">
              <a:extLst>
                <a:ext uri="{FF2B5EF4-FFF2-40B4-BE49-F238E27FC236}">
                  <a16:creationId xmlns:a16="http://schemas.microsoft.com/office/drawing/2014/main" id="{392F0352-D7D5-8761-2CD3-3E6275902F54}"/>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89" name="Google Shape;18629;p1449">
              <a:extLst>
                <a:ext uri="{FF2B5EF4-FFF2-40B4-BE49-F238E27FC236}">
                  <a16:creationId xmlns:a16="http://schemas.microsoft.com/office/drawing/2014/main" id="{51535C06-1C25-38A6-37AA-A61DB8467614}"/>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208" name="Group 207">
            <a:extLst>
              <a:ext uri="{FF2B5EF4-FFF2-40B4-BE49-F238E27FC236}">
                <a16:creationId xmlns:a16="http://schemas.microsoft.com/office/drawing/2014/main" id="{EABB8778-6FC2-1463-97DF-D0A2B03AA412}"/>
              </a:ext>
            </a:extLst>
          </p:cNvPr>
          <p:cNvGrpSpPr/>
          <p:nvPr/>
        </p:nvGrpSpPr>
        <p:grpSpPr>
          <a:xfrm>
            <a:off x="4219151" y="1576313"/>
            <a:ext cx="228600" cy="228600"/>
            <a:chOff x="753490" y="4011902"/>
            <a:chExt cx="482600" cy="584200"/>
          </a:xfrm>
        </p:grpSpPr>
        <p:sp>
          <p:nvSpPr>
            <p:cNvPr id="209" name="Freeform: Shape 208">
              <a:extLst>
                <a:ext uri="{FF2B5EF4-FFF2-40B4-BE49-F238E27FC236}">
                  <a16:creationId xmlns:a16="http://schemas.microsoft.com/office/drawing/2014/main" id="{7F8189E5-128B-F50F-F7FE-B63F706F9CA6}"/>
                </a:ext>
              </a:extLst>
            </p:cNvPr>
            <p:cNvSpPr/>
            <p:nvPr/>
          </p:nvSpPr>
          <p:spPr>
            <a:xfrm>
              <a:off x="810640" y="4069052"/>
              <a:ext cx="63500" cy="63500"/>
            </a:xfrm>
            <a:custGeom>
              <a:avLst/>
              <a:gdLst>
                <a:gd name="connsiteX0" fmla="*/ 0 w 63500"/>
                <a:gd name="connsiteY0" fmla="*/ 63500 h 63500"/>
                <a:gd name="connsiteX1" fmla="*/ 63500 w 63500"/>
                <a:gd name="connsiteY1" fmla="*/ 63500 h 63500"/>
                <a:gd name="connsiteX2" fmla="*/ 63500 w 63500"/>
                <a:gd name="connsiteY2" fmla="*/ 0 h 63500"/>
              </a:gdLst>
              <a:ahLst/>
              <a:cxnLst>
                <a:cxn ang="0">
                  <a:pos x="connsiteX0" y="connsiteY0"/>
                </a:cxn>
                <a:cxn ang="0">
                  <a:pos x="connsiteX1" y="connsiteY1"/>
                </a:cxn>
                <a:cxn ang="0">
                  <a:pos x="connsiteX2" y="connsiteY2"/>
                </a:cxn>
              </a:cxnLst>
              <a:rect l="l" t="t" r="r" b="b"/>
              <a:pathLst>
                <a:path w="63500" h="63500">
                  <a:moveTo>
                    <a:pt x="0" y="63500"/>
                  </a:moveTo>
                  <a:lnTo>
                    <a:pt x="63500" y="63500"/>
                  </a:lnTo>
                  <a:lnTo>
                    <a:pt x="6350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10" name="Freeform: Shape 209">
              <a:extLst>
                <a:ext uri="{FF2B5EF4-FFF2-40B4-BE49-F238E27FC236}">
                  <a16:creationId xmlns:a16="http://schemas.microsoft.com/office/drawing/2014/main" id="{B3EAD71B-566C-9C3E-DB5E-3A9E2FF16977}"/>
                </a:ext>
              </a:extLst>
            </p:cNvPr>
            <p:cNvSpPr/>
            <p:nvPr/>
          </p:nvSpPr>
          <p:spPr>
            <a:xfrm>
              <a:off x="943990" y="4177003"/>
              <a:ext cx="101600" cy="12700"/>
            </a:xfrm>
            <a:custGeom>
              <a:avLst/>
              <a:gdLst>
                <a:gd name="connsiteX0" fmla="*/ 0 w 101600"/>
                <a:gd name="connsiteY0" fmla="*/ 0 h 12700"/>
                <a:gd name="connsiteX1" fmla="*/ 101600 w 101600"/>
                <a:gd name="connsiteY1" fmla="*/ 0 h 12700"/>
              </a:gdLst>
              <a:ahLst/>
              <a:cxnLst>
                <a:cxn ang="0">
                  <a:pos x="connsiteX0" y="connsiteY0"/>
                </a:cxn>
                <a:cxn ang="0">
                  <a:pos x="connsiteX1" y="connsiteY1"/>
                </a:cxn>
              </a:cxnLst>
              <a:rect l="l" t="t" r="r" b="b"/>
              <a:pathLst>
                <a:path w="101600" h="12700">
                  <a:moveTo>
                    <a:pt x="0" y="0"/>
                  </a:moveTo>
                  <a:lnTo>
                    <a:pt x="1016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11" name="Freeform: Shape 210">
              <a:extLst>
                <a:ext uri="{FF2B5EF4-FFF2-40B4-BE49-F238E27FC236}">
                  <a16:creationId xmlns:a16="http://schemas.microsoft.com/office/drawing/2014/main" id="{5A634001-081C-6DD8-D31C-CBE9C61FA6CD}"/>
                </a:ext>
              </a:extLst>
            </p:cNvPr>
            <p:cNvSpPr/>
            <p:nvPr/>
          </p:nvSpPr>
          <p:spPr>
            <a:xfrm>
              <a:off x="842390" y="4380203"/>
              <a:ext cx="203200" cy="12700"/>
            </a:xfrm>
            <a:custGeom>
              <a:avLst/>
              <a:gdLst>
                <a:gd name="connsiteX0" fmla="*/ 0 w 203200"/>
                <a:gd name="connsiteY0" fmla="*/ 0 h 12700"/>
                <a:gd name="connsiteX1" fmla="*/ 203200 w 203200"/>
                <a:gd name="connsiteY1" fmla="*/ 0 h 12700"/>
              </a:gdLst>
              <a:ahLst/>
              <a:cxnLst>
                <a:cxn ang="0">
                  <a:pos x="connsiteX0" y="connsiteY0"/>
                </a:cxn>
                <a:cxn ang="0">
                  <a:pos x="connsiteX1" y="connsiteY1"/>
                </a:cxn>
              </a:cxnLst>
              <a:rect l="l" t="t" r="r" b="b"/>
              <a:pathLst>
                <a:path w="203200" h="12700">
                  <a:moveTo>
                    <a:pt x="0" y="0"/>
                  </a:moveTo>
                  <a:lnTo>
                    <a:pt x="2032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12" name="Freeform: Shape 211">
              <a:extLst>
                <a:ext uri="{FF2B5EF4-FFF2-40B4-BE49-F238E27FC236}">
                  <a16:creationId xmlns:a16="http://schemas.microsoft.com/office/drawing/2014/main" id="{BA7B4FD5-1658-F486-4D5C-FDC10C34FFC4}"/>
                </a:ext>
              </a:extLst>
            </p:cNvPr>
            <p:cNvSpPr/>
            <p:nvPr/>
          </p:nvSpPr>
          <p:spPr>
            <a:xfrm>
              <a:off x="842390" y="4278603"/>
              <a:ext cx="203200" cy="12700"/>
            </a:xfrm>
            <a:custGeom>
              <a:avLst/>
              <a:gdLst>
                <a:gd name="connsiteX0" fmla="*/ 0 w 203200"/>
                <a:gd name="connsiteY0" fmla="*/ 0 h 12700"/>
                <a:gd name="connsiteX1" fmla="*/ 203200 w 203200"/>
                <a:gd name="connsiteY1" fmla="*/ 0 h 12700"/>
              </a:gdLst>
              <a:ahLst/>
              <a:cxnLst>
                <a:cxn ang="0">
                  <a:pos x="connsiteX0" y="connsiteY0"/>
                </a:cxn>
                <a:cxn ang="0">
                  <a:pos x="connsiteX1" y="connsiteY1"/>
                </a:cxn>
              </a:cxnLst>
              <a:rect l="l" t="t" r="r" b="b"/>
              <a:pathLst>
                <a:path w="203200" h="12700">
                  <a:moveTo>
                    <a:pt x="0" y="0"/>
                  </a:moveTo>
                  <a:lnTo>
                    <a:pt x="2032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13" name="Freeform: Shape 212">
              <a:extLst>
                <a:ext uri="{FF2B5EF4-FFF2-40B4-BE49-F238E27FC236}">
                  <a16:creationId xmlns:a16="http://schemas.microsoft.com/office/drawing/2014/main" id="{30930E24-AD9E-3ADB-FE4B-69F58C9CA608}"/>
                </a:ext>
              </a:extLst>
            </p:cNvPr>
            <p:cNvSpPr/>
            <p:nvPr/>
          </p:nvSpPr>
          <p:spPr>
            <a:xfrm>
              <a:off x="753490" y="4011902"/>
              <a:ext cx="381000" cy="508000"/>
            </a:xfrm>
            <a:custGeom>
              <a:avLst/>
              <a:gdLst>
                <a:gd name="connsiteX0" fmla="*/ 381000 w 381000"/>
                <a:gd name="connsiteY0" fmla="*/ 406400 h 508000"/>
                <a:gd name="connsiteX1" fmla="*/ 381000 w 381000"/>
                <a:gd name="connsiteY1" fmla="*/ 488950 h 508000"/>
                <a:gd name="connsiteX2" fmla="*/ 361950 w 381000"/>
                <a:gd name="connsiteY2" fmla="*/ 508000 h 508000"/>
                <a:gd name="connsiteX3" fmla="*/ 19050 w 381000"/>
                <a:gd name="connsiteY3" fmla="*/ 508000 h 508000"/>
                <a:gd name="connsiteX4" fmla="*/ 0 w 381000"/>
                <a:gd name="connsiteY4" fmla="*/ 488950 h 508000"/>
                <a:gd name="connsiteX5" fmla="*/ 0 w 381000"/>
                <a:gd name="connsiteY5" fmla="*/ 82550 h 508000"/>
                <a:gd name="connsiteX6" fmla="*/ 5080 w 381000"/>
                <a:gd name="connsiteY6" fmla="*/ 72390 h 508000"/>
                <a:gd name="connsiteX7" fmla="*/ 98171 w 381000"/>
                <a:gd name="connsiteY7" fmla="*/ 2540 h 508000"/>
                <a:gd name="connsiteX8" fmla="*/ 105791 w 381000"/>
                <a:gd name="connsiteY8" fmla="*/ 0 h 508000"/>
                <a:gd name="connsiteX9" fmla="*/ 361950 w 381000"/>
                <a:gd name="connsiteY9" fmla="*/ 0 h 508000"/>
                <a:gd name="connsiteX10" fmla="*/ 381000 w 381000"/>
                <a:gd name="connsiteY10" fmla="*/ 19050 h 508000"/>
                <a:gd name="connsiteX11" fmla="*/ 381000 w 381000"/>
                <a:gd name="connsiteY11" fmla="*/ 40640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1000" h="508000">
                  <a:moveTo>
                    <a:pt x="381000" y="406400"/>
                  </a:moveTo>
                  <a:lnTo>
                    <a:pt x="381000" y="488950"/>
                  </a:lnTo>
                  <a:cubicBezTo>
                    <a:pt x="381000" y="499491"/>
                    <a:pt x="372491" y="508000"/>
                    <a:pt x="361950" y="508000"/>
                  </a:cubicBezTo>
                  <a:lnTo>
                    <a:pt x="19050" y="508000"/>
                  </a:lnTo>
                  <a:cubicBezTo>
                    <a:pt x="8509" y="508000"/>
                    <a:pt x="0" y="499491"/>
                    <a:pt x="0" y="488950"/>
                  </a:cubicBezTo>
                  <a:lnTo>
                    <a:pt x="0" y="82550"/>
                  </a:lnTo>
                  <a:cubicBezTo>
                    <a:pt x="0" y="78613"/>
                    <a:pt x="1905" y="74803"/>
                    <a:pt x="5080" y="72390"/>
                  </a:cubicBezTo>
                  <a:lnTo>
                    <a:pt x="98171" y="2540"/>
                  </a:lnTo>
                  <a:cubicBezTo>
                    <a:pt x="100330" y="889"/>
                    <a:pt x="102997" y="0"/>
                    <a:pt x="105791" y="0"/>
                  </a:cubicBezTo>
                  <a:lnTo>
                    <a:pt x="361950" y="0"/>
                  </a:lnTo>
                  <a:cubicBezTo>
                    <a:pt x="372491" y="0"/>
                    <a:pt x="381000" y="8509"/>
                    <a:pt x="381000" y="19050"/>
                  </a:cubicBezTo>
                  <a:lnTo>
                    <a:pt x="381000" y="406400"/>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14" name="Freeform: Shape 213">
              <a:extLst>
                <a:ext uri="{FF2B5EF4-FFF2-40B4-BE49-F238E27FC236}">
                  <a16:creationId xmlns:a16="http://schemas.microsoft.com/office/drawing/2014/main" id="{75B94E35-C298-B048-DEEF-CAD68337D65E}"/>
                </a:ext>
              </a:extLst>
            </p:cNvPr>
            <p:cNvSpPr/>
            <p:nvPr/>
          </p:nvSpPr>
          <p:spPr>
            <a:xfrm>
              <a:off x="855090" y="4088102"/>
              <a:ext cx="381000" cy="508000"/>
            </a:xfrm>
            <a:custGeom>
              <a:avLst/>
              <a:gdLst>
                <a:gd name="connsiteX0" fmla="*/ 330200 w 381000"/>
                <a:gd name="connsiteY0" fmla="*/ 0 h 508000"/>
                <a:gd name="connsiteX1" fmla="*/ 361950 w 381000"/>
                <a:gd name="connsiteY1" fmla="*/ 0 h 508000"/>
                <a:gd name="connsiteX2" fmla="*/ 381000 w 381000"/>
                <a:gd name="connsiteY2" fmla="*/ 19050 h 508000"/>
                <a:gd name="connsiteX3" fmla="*/ 381000 w 381000"/>
                <a:gd name="connsiteY3" fmla="*/ 488950 h 508000"/>
                <a:gd name="connsiteX4" fmla="*/ 361950 w 381000"/>
                <a:gd name="connsiteY4" fmla="*/ 508000 h 508000"/>
                <a:gd name="connsiteX5" fmla="*/ 19050 w 381000"/>
                <a:gd name="connsiteY5" fmla="*/ 508000 h 508000"/>
                <a:gd name="connsiteX6" fmla="*/ 0 w 381000"/>
                <a:gd name="connsiteY6" fmla="*/ 488950 h 508000"/>
                <a:gd name="connsiteX7" fmla="*/ 0 w 381000"/>
                <a:gd name="connsiteY7" fmla="*/ 43180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508000">
                  <a:moveTo>
                    <a:pt x="330200" y="0"/>
                  </a:moveTo>
                  <a:lnTo>
                    <a:pt x="361950" y="0"/>
                  </a:lnTo>
                  <a:cubicBezTo>
                    <a:pt x="372491" y="0"/>
                    <a:pt x="381000" y="8509"/>
                    <a:pt x="381000" y="19050"/>
                  </a:cubicBezTo>
                  <a:lnTo>
                    <a:pt x="381000" y="488950"/>
                  </a:lnTo>
                  <a:cubicBezTo>
                    <a:pt x="381000" y="499491"/>
                    <a:pt x="372491" y="508000"/>
                    <a:pt x="361950" y="508000"/>
                  </a:cubicBezTo>
                  <a:lnTo>
                    <a:pt x="19050" y="508000"/>
                  </a:lnTo>
                  <a:cubicBezTo>
                    <a:pt x="8509" y="508000"/>
                    <a:pt x="0" y="499491"/>
                    <a:pt x="0" y="488950"/>
                  </a:cubicBezTo>
                  <a:lnTo>
                    <a:pt x="0" y="43180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215" name="Graphic 3">
            <a:extLst>
              <a:ext uri="{FF2B5EF4-FFF2-40B4-BE49-F238E27FC236}">
                <a16:creationId xmlns:a16="http://schemas.microsoft.com/office/drawing/2014/main" id="{F3A2764D-CD44-3929-3619-01A630576AFD}"/>
              </a:ext>
            </a:extLst>
          </p:cNvPr>
          <p:cNvGrpSpPr/>
          <p:nvPr/>
        </p:nvGrpSpPr>
        <p:grpSpPr>
          <a:xfrm>
            <a:off x="4219151" y="2146756"/>
            <a:ext cx="228600" cy="228600"/>
            <a:chOff x="9639427" y="5332476"/>
            <a:chExt cx="609599" cy="592708"/>
          </a:xfrm>
          <a:noFill/>
        </p:grpSpPr>
        <p:grpSp>
          <p:nvGrpSpPr>
            <p:cNvPr id="216" name="Graphic 3">
              <a:extLst>
                <a:ext uri="{FF2B5EF4-FFF2-40B4-BE49-F238E27FC236}">
                  <a16:creationId xmlns:a16="http://schemas.microsoft.com/office/drawing/2014/main" id="{8553530F-7181-3B09-F062-C9B62F328EAC}"/>
                </a:ext>
              </a:extLst>
            </p:cNvPr>
            <p:cNvGrpSpPr/>
            <p:nvPr/>
          </p:nvGrpSpPr>
          <p:grpSpPr>
            <a:xfrm>
              <a:off x="9639427" y="5332476"/>
              <a:ext cx="609599" cy="592708"/>
              <a:chOff x="9639427" y="5332476"/>
              <a:chExt cx="609599" cy="592708"/>
            </a:xfrm>
            <a:noFill/>
          </p:grpSpPr>
          <p:sp>
            <p:nvSpPr>
              <p:cNvPr id="223" name="Freeform: Shape 222">
                <a:extLst>
                  <a:ext uri="{FF2B5EF4-FFF2-40B4-BE49-F238E27FC236}">
                    <a16:creationId xmlns:a16="http://schemas.microsoft.com/office/drawing/2014/main" id="{EF21D736-8B3F-3ED8-A6CA-0E4D253B84D2}"/>
                  </a:ext>
                </a:extLst>
              </p:cNvPr>
              <p:cNvSpPr/>
              <p:nvPr/>
            </p:nvSpPr>
            <p:spPr>
              <a:xfrm>
                <a:off x="9685655" y="5332603"/>
                <a:ext cx="521715" cy="507618"/>
              </a:xfrm>
              <a:custGeom>
                <a:avLst/>
                <a:gdLst>
                  <a:gd name="connsiteX0" fmla="*/ 0 w 521715"/>
                  <a:gd name="connsiteY0" fmla="*/ 507619 h 507618"/>
                  <a:gd name="connsiteX1" fmla="*/ 0 w 521715"/>
                  <a:gd name="connsiteY1" fmla="*/ 58293 h 507618"/>
                  <a:gd name="connsiteX2" fmla="*/ 58293 w 521715"/>
                  <a:gd name="connsiteY2" fmla="*/ 0 h 507618"/>
                  <a:gd name="connsiteX3" fmla="*/ 521715 w 521715"/>
                  <a:gd name="connsiteY3" fmla="*/ 0 h 507618"/>
                </a:gdLst>
                <a:ahLst/>
                <a:cxnLst>
                  <a:cxn ang="0">
                    <a:pos x="connsiteX0" y="connsiteY0"/>
                  </a:cxn>
                  <a:cxn ang="0">
                    <a:pos x="connsiteX1" y="connsiteY1"/>
                  </a:cxn>
                  <a:cxn ang="0">
                    <a:pos x="connsiteX2" y="connsiteY2"/>
                  </a:cxn>
                  <a:cxn ang="0">
                    <a:pos x="connsiteX3" y="connsiteY3"/>
                  </a:cxn>
                </a:cxnLst>
                <a:rect l="l" t="t" r="r" b="b"/>
                <a:pathLst>
                  <a:path w="521715" h="507618">
                    <a:moveTo>
                      <a:pt x="0" y="507619"/>
                    </a:moveTo>
                    <a:lnTo>
                      <a:pt x="0" y="58293"/>
                    </a:lnTo>
                    <a:cubicBezTo>
                      <a:pt x="0" y="26035"/>
                      <a:pt x="26162" y="0"/>
                      <a:pt x="58293" y="0"/>
                    </a:cubicBezTo>
                    <a:lnTo>
                      <a:pt x="521715"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24" name="Freeform: Shape 223">
                <a:extLst>
                  <a:ext uri="{FF2B5EF4-FFF2-40B4-BE49-F238E27FC236}">
                    <a16:creationId xmlns:a16="http://schemas.microsoft.com/office/drawing/2014/main" id="{CF857AE0-91BC-7B91-3471-139D9E0C96C3}"/>
                  </a:ext>
                </a:extLst>
              </p:cNvPr>
              <p:cNvSpPr/>
              <p:nvPr/>
            </p:nvSpPr>
            <p:spPr>
              <a:xfrm>
                <a:off x="10060305" y="5332476"/>
                <a:ext cx="188721" cy="592582"/>
              </a:xfrm>
              <a:custGeom>
                <a:avLst/>
                <a:gdLst>
                  <a:gd name="connsiteX0" fmla="*/ 0 w 188721"/>
                  <a:gd name="connsiteY0" fmla="*/ 508635 h 592582"/>
                  <a:gd name="connsiteX1" fmla="*/ 0 w 188721"/>
                  <a:gd name="connsiteY1" fmla="*/ 546354 h 592582"/>
                  <a:gd name="connsiteX2" fmla="*/ 46227 w 188721"/>
                  <a:gd name="connsiteY2" fmla="*/ 592582 h 592582"/>
                  <a:gd name="connsiteX3" fmla="*/ 46227 w 188721"/>
                  <a:gd name="connsiteY3" fmla="*/ 592582 h 592582"/>
                  <a:gd name="connsiteX4" fmla="*/ 92456 w 188721"/>
                  <a:gd name="connsiteY4" fmla="*/ 546354 h 592582"/>
                  <a:gd name="connsiteX5" fmla="*/ 92456 w 188721"/>
                  <a:gd name="connsiteY5" fmla="*/ 48133 h 592582"/>
                  <a:gd name="connsiteX6" fmla="*/ 140588 w 188721"/>
                  <a:gd name="connsiteY6" fmla="*/ 0 h 592582"/>
                  <a:gd name="connsiteX7" fmla="*/ 140588 w 188721"/>
                  <a:gd name="connsiteY7" fmla="*/ 0 h 592582"/>
                  <a:gd name="connsiteX8" fmla="*/ 188722 w 188721"/>
                  <a:gd name="connsiteY8" fmla="*/ 48133 h 592582"/>
                  <a:gd name="connsiteX9" fmla="*/ 188722 w 188721"/>
                  <a:gd name="connsiteY9" fmla="*/ 50419 h 592582"/>
                  <a:gd name="connsiteX10" fmla="*/ 140588 w 188721"/>
                  <a:gd name="connsiteY10" fmla="*/ 98552 h 592582"/>
                  <a:gd name="connsiteX11" fmla="*/ 138811 w 188721"/>
                  <a:gd name="connsiteY11" fmla="*/ 98552 h 59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721" h="592582">
                    <a:moveTo>
                      <a:pt x="0" y="508635"/>
                    </a:moveTo>
                    <a:lnTo>
                      <a:pt x="0" y="546354"/>
                    </a:lnTo>
                    <a:cubicBezTo>
                      <a:pt x="0" y="571881"/>
                      <a:pt x="20701" y="592582"/>
                      <a:pt x="46227" y="592582"/>
                    </a:cubicBezTo>
                    <a:lnTo>
                      <a:pt x="46227" y="592582"/>
                    </a:lnTo>
                    <a:cubicBezTo>
                      <a:pt x="71755" y="592582"/>
                      <a:pt x="92456" y="571881"/>
                      <a:pt x="92456" y="546354"/>
                    </a:cubicBezTo>
                    <a:lnTo>
                      <a:pt x="92456" y="48133"/>
                    </a:lnTo>
                    <a:cubicBezTo>
                      <a:pt x="92456" y="21463"/>
                      <a:pt x="114046" y="0"/>
                      <a:pt x="140588" y="0"/>
                    </a:cubicBezTo>
                    <a:lnTo>
                      <a:pt x="140588" y="0"/>
                    </a:lnTo>
                    <a:cubicBezTo>
                      <a:pt x="167259" y="0"/>
                      <a:pt x="188722" y="21590"/>
                      <a:pt x="188722" y="48133"/>
                    </a:cubicBezTo>
                    <a:lnTo>
                      <a:pt x="188722" y="50419"/>
                    </a:lnTo>
                    <a:cubicBezTo>
                      <a:pt x="188722" y="77089"/>
                      <a:pt x="167132" y="98552"/>
                      <a:pt x="140588" y="98552"/>
                    </a:cubicBezTo>
                    <a:lnTo>
                      <a:pt x="138811" y="98552"/>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25" name="Freeform: Shape 224">
                <a:extLst>
                  <a:ext uri="{FF2B5EF4-FFF2-40B4-BE49-F238E27FC236}">
                    <a16:creationId xmlns:a16="http://schemas.microsoft.com/office/drawing/2014/main" id="{1FDA9869-F530-ED12-4475-379FC990AD77}"/>
                  </a:ext>
                </a:extLst>
              </p:cNvPr>
              <p:cNvSpPr/>
              <p:nvPr/>
            </p:nvSpPr>
            <p:spPr>
              <a:xfrm>
                <a:off x="9639427" y="5841238"/>
                <a:ext cx="467105" cy="83946"/>
              </a:xfrm>
              <a:custGeom>
                <a:avLst/>
                <a:gdLst>
                  <a:gd name="connsiteX0" fmla="*/ 467106 w 467105"/>
                  <a:gd name="connsiteY0" fmla="*/ 83947 h 83946"/>
                  <a:gd name="connsiteX1" fmla="*/ 46228 w 467105"/>
                  <a:gd name="connsiteY1" fmla="*/ 83947 h 83946"/>
                  <a:gd name="connsiteX2" fmla="*/ 0 w 467105"/>
                  <a:gd name="connsiteY2" fmla="*/ 37719 h 83946"/>
                  <a:gd name="connsiteX3" fmla="*/ 0 w 467105"/>
                  <a:gd name="connsiteY3" fmla="*/ 0 h 83946"/>
                  <a:gd name="connsiteX4" fmla="*/ 418211 w 467105"/>
                  <a:gd name="connsiteY4" fmla="*/ 0 h 8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105" h="83946">
                    <a:moveTo>
                      <a:pt x="467106" y="83947"/>
                    </a:moveTo>
                    <a:lnTo>
                      <a:pt x="46228" y="83947"/>
                    </a:lnTo>
                    <a:cubicBezTo>
                      <a:pt x="20701" y="83947"/>
                      <a:pt x="0" y="63246"/>
                      <a:pt x="0" y="37719"/>
                    </a:cubicBezTo>
                    <a:lnTo>
                      <a:pt x="0" y="0"/>
                    </a:lnTo>
                    <a:lnTo>
                      <a:pt x="418211"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217" name="Graphic 3">
              <a:extLst>
                <a:ext uri="{FF2B5EF4-FFF2-40B4-BE49-F238E27FC236}">
                  <a16:creationId xmlns:a16="http://schemas.microsoft.com/office/drawing/2014/main" id="{1D4FA3F3-90D0-CAAA-77B0-3F0BB240FD48}"/>
                </a:ext>
              </a:extLst>
            </p:cNvPr>
            <p:cNvGrpSpPr/>
            <p:nvPr/>
          </p:nvGrpSpPr>
          <p:grpSpPr>
            <a:xfrm>
              <a:off x="9978898" y="5448935"/>
              <a:ext cx="84327" cy="84454"/>
              <a:chOff x="9978898" y="5448935"/>
              <a:chExt cx="84327" cy="84454"/>
            </a:xfrm>
          </p:grpSpPr>
          <p:sp>
            <p:nvSpPr>
              <p:cNvPr id="221" name="Freeform: Shape 220">
                <a:extLst>
                  <a:ext uri="{FF2B5EF4-FFF2-40B4-BE49-F238E27FC236}">
                    <a16:creationId xmlns:a16="http://schemas.microsoft.com/office/drawing/2014/main" id="{890FD5FE-D4D6-ADB1-1E35-547A32594FE1}"/>
                  </a:ext>
                </a:extLst>
              </p:cNvPr>
              <p:cNvSpPr/>
              <p:nvPr/>
            </p:nvSpPr>
            <p:spPr>
              <a:xfrm>
                <a:off x="9978898" y="5448935"/>
                <a:ext cx="84327" cy="84454"/>
              </a:xfrm>
              <a:custGeom>
                <a:avLst/>
                <a:gdLst>
                  <a:gd name="connsiteX0" fmla="*/ 84328 w 84327"/>
                  <a:gd name="connsiteY0" fmla="*/ 84455 h 84454"/>
                  <a:gd name="connsiteX1" fmla="*/ 0 w 84327"/>
                  <a:gd name="connsiteY1" fmla="*/ 0 h 84454"/>
                </a:gdLst>
                <a:ahLst/>
                <a:cxnLst>
                  <a:cxn ang="0">
                    <a:pos x="connsiteX0" y="connsiteY0"/>
                  </a:cxn>
                  <a:cxn ang="0">
                    <a:pos x="connsiteX1" y="connsiteY1"/>
                  </a:cxn>
                </a:cxnLst>
                <a:rect l="l" t="t" r="r" b="b"/>
                <a:pathLst>
                  <a:path w="84327" h="84454">
                    <a:moveTo>
                      <a:pt x="84328" y="84455"/>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22" name="Freeform: Shape 221">
                <a:extLst>
                  <a:ext uri="{FF2B5EF4-FFF2-40B4-BE49-F238E27FC236}">
                    <a16:creationId xmlns:a16="http://schemas.microsoft.com/office/drawing/2014/main" id="{9AC1321A-7108-91C7-655D-B15FC0631B1E}"/>
                  </a:ext>
                </a:extLst>
              </p:cNvPr>
              <p:cNvSpPr/>
              <p:nvPr/>
            </p:nvSpPr>
            <p:spPr>
              <a:xfrm>
                <a:off x="9978898" y="5448935"/>
                <a:ext cx="84327" cy="84454"/>
              </a:xfrm>
              <a:custGeom>
                <a:avLst/>
                <a:gdLst>
                  <a:gd name="connsiteX0" fmla="*/ 84328 w 84327"/>
                  <a:gd name="connsiteY0" fmla="*/ 0 h 84454"/>
                  <a:gd name="connsiteX1" fmla="*/ 0 w 84327"/>
                  <a:gd name="connsiteY1" fmla="*/ 84455 h 84454"/>
                </a:gdLst>
                <a:ahLst/>
                <a:cxnLst>
                  <a:cxn ang="0">
                    <a:pos x="connsiteX0" y="connsiteY0"/>
                  </a:cxn>
                  <a:cxn ang="0">
                    <a:pos x="connsiteX1" y="connsiteY1"/>
                  </a:cxn>
                </a:cxnLst>
                <a:rect l="l" t="t" r="r" b="b"/>
                <a:pathLst>
                  <a:path w="84327" h="84454">
                    <a:moveTo>
                      <a:pt x="84328" y="0"/>
                    </a:moveTo>
                    <a:lnTo>
                      <a:pt x="0" y="84455"/>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218" name="Freeform: Shape 217">
              <a:extLst>
                <a:ext uri="{FF2B5EF4-FFF2-40B4-BE49-F238E27FC236}">
                  <a16:creationId xmlns:a16="http://schemas.microsoft.com/office/drawing/2014/main" id="{37B69D8C-8C65-6A72-5ED1-74E54BBAA9ED}"/>
                </a:ext>
              </a:extLst>
            </p:cNvPr>
            <p:cNvSpPr/>
            <p:nvPr/>
          </p:nvSpPr>
          <p:spPr>
            <a:xfrm>
              <a:off x="9777984" y="5671312"/>
              <a:ext cx="108203" cy="108203"/>
            </a:xfrm>
            <a:custGeom>
              <a:avLst/>
              <a:gdLst>
                <a:gd name="connsiteX0" fmla="*/ 108204 w 108203"/>
                <a:gd name="connsiteY0" fmla="*/ 54102 h 108203"/>
                <a:gd name="connsiteX1" fmla="*/ 54102 w 108203"/>
                <a:gd name="connsiteY1" fmla="*/ 108204 h 108203"/>
                <a:gd name="connsiteX2" fmla="*/ 0 w 108203"/>
                <a:gd name="connsiteY2" fmla="*/ 54102 h 108203"/>
                <a:gd name="connsiteX3" fmla="*/ 54102 w 108203"/>
                <a:gd name="connsiteY3" fmla="*/ 0 h 108203"/>
                <a:gd name="connsiteX4" fmla="*/ 108204 w 108203"/>
                <a:gd name="connsiteY4" fmla="*/ 54102 h 108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03" h="108203">
                  <a:moveTo>
                    <a:pt x="108204" y="54102"/>
                  </a:moveTo>
                  <a:cubicBezTo>
                    <a:pt x="108204" y="83982"/>
                    <a:pt x="83981" y="108204"/>
                    <a:pt x="54102" y="108204"/>
                  </a:cubicBezTo>
                  <a:cubicBezTo>
                    <a:pt x="24222" y="108204"/>
                    <a:pt x="0" y="83982"/>
                    <a:pt x="0" y="54102"/>
                  </a:cubicBezTo>
                  <a:cubicBezTo>
                    <a:pt x="0" y="24223"/>
                    <a:pt x="24222" y="0"/>
                    <a:pt x="54102" y="0"/>
                  </a:cubicBezTo>
                  <a:cubicBezTo>
                    <a:pt x="83981" y="0"/>
                    <a:pt x="108204" y="24222"/>
                    <a:pt x="108204" y="54102"/>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19" name="Freeform: Shape 218">
              <a:extLst>
                <a:ext uri="{FF2B5EF4-FFF2-40B4-BE49-F238E27FC236}">
                  <a16:creationId xmlns:a16="http://schemas.microsoft.com/office/drawing/2014/main" id="{25E34373-2A27-DB18-01AE-973CDFC9C63E}"/>
                </a:ext>
              </a:extLst>
            </p:cNvPr>
            <p:cNvSpPr/>
            <p:nvPr/>
          </p:nvSpPr>
          <p:spPr>
            <a:xfrm>
              <a:off x="9829800" y="5425059"/>
              <a:ext cx="192278" cy="353694"/>
            </a:xfrm>
            <a:custGeom>
              <a:avLst/>
              <a:gdLst>
                <a:gd name="connsiteX0" fmla="*/ 192278 w 192278"/>
                <a:gd name="connsiteY0" fmla="*/ 353695 h 353694"/>
                <a:gd name="connsiteX1" fmla="*/ 192278 w 192278"/>
                <a:gd name="connsiteY1" fmla="*/ 298069 h 353694"/>
                <a:gd name="connsiteX2" fmla="*/ 140843 w 192278"/>
                <a:gd name="connsiteY2" fmla="*/ 214884 h 353694"/>
                <a:gd name="connsiteX3" fmla="*/ 51435 w 192278"/>
                <a:gd name="connsiteY3" fmla="*/ 170307 h 353694"/>
                <a:gd name="connsiteX4" fmla="*/ 0 w 192278"/>
                <a:gd name="connsiteY4" fmla="*/ 87122 h 353694"/>
                <a:gd name="connsiteX5" fmla="*/ 0 w 192278"/>
                <a:gd name="connsiteY5" fmla="*/ 0 h 3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78" h="353694">
                  <a:moveTo>
                    <a:pt x="192278" y="353695"/>
                  </a:moveTo>
                  <a:lnTo>
                    <a:pt x="192278" y="298069"/>
                  </a:lnTo>
                  <a:cubicBezTo>
                    <a:pt x="192278" y="262763"/>
                    <a:pt x="172339" y="230632"/>
                    <a:pt x="140843" y="214884"/>
                  </a:cubicBezTo>
                  <a:lnTo>
                    <a:pt x="51435" y="170307"/>
                  </a:lnTo>
                  <a:cubicBezTo>
                    <a:pt x="19939" y="154559"/>
                    <a:pt x="0" y="122301"/>
                    <a:pt x="0" y="87122"/>
                  </a:cubicBez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20" name="Freeform: Shape 219">
              <a:extLst>
                <a:ext uri="{FF2B5EF4-FFF2-40B4-BE49-F238E27FC236}">
                  <a16:creationId xmlns:a16="http://schemas.microsoft.com/office/drawing/2014/main" id="{41CD55F4-9182-3B60-5593-27B1A985C95C}"/>
                </a:ext>
              </a:extLst>
            </p:cNvPr>
            <p:cNvSpPr/>
            <p:nvPr/>
          </p:nvSpPr>
          <p:spPr>
            <a:xfrm>
              <a:off x="9787890" y="5423789"/>
              <a:ext cx="83692" cy="41782"/>
            </a:xfrm>
            <a:custGeom>
              <a:avLst/>
              <a:gdLst>
                <a:gd name="connsiteX0" fmla="*/ 83693 w 83692"/>
                <a:gd name="connsiteY0" fmla="*/ 41783 h 41782"/>
                <a:gd name="connsiteX1" fmla="*/ 41783 w 83692"/>
                <a:gd name="connsiteY1" fmla="*/ 0 h 41782"/>
                <a:gd name="connsiteX2" fmla="*/ 0 w 83692"/>
                <a:gd name="connsiteY2" fmla="*/ 41783 h 41782"/>
              </a:gdLst>
              <a:ahLst/>
              <a:cxnLst>
                <a:cxn ang="0">
                  <a:pos x="connsiteX0" y="connsiteY0"/>
                </a:cxn>
                <a:cxn ang="0">
                  <a:pos x="connsiteX1" y="connsiteY1"/>
                </a:cxn>
                <a:cxn ang="0">
                  <a:pos x="connsiteX2" y="connsiteY2"/>
                </a:cxn>
              </a:cxnLst>
              <a:rect l="l" t="t" r="r" b="b"/>
              <a:pathLst>
                <a:path w="83692" h="41782">
                  <a:moveTo>
                    <a:pt x="83693" y="41783"/>
                  </a:moveTo>
                  <a:lnTo>
                    <a:pt x="41783" y="0"/>
                  </a:lnTo>
                  <a:lnTo>
                    <a:pt x="0" y="41783"/>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226" name="Graphic 3">
            <a:extLst>
              <a:ext uri="{FF2B5EF4-FFF2-40B4-BE49-F238E27FC236}">
                <a16:creationId xmlns:a16="http://schemas.microsoft.com/office/drawing/2014/main" id="{8F6368DF-3949-FCF5-9029-1BF10404067D}"/>
              </a:ext>
            </a:extLst>
          </p:cNvPr>
          <p:cNvGrpSpPr/>
          <p:nvPr/>
        </p:nvGrpSpPr>
        <p:grpSpPr>
          <a:xfrm>
            <a:off x="4243055" y="2733853"/>
            <a:ext cx="228600" cy="228600"/>
            <a:chOff x="5193919" y="5368163"/>
            <a:chExt cx="576451" cy="521589"/>
          </a:xfrm>
          <a:noFill/>
        </p:grpSpPr>
        <p:grpSp>
          <p:nvGrpSpPr>
            <p:cNvPr id="227" name="Graphic 3">
              <a:extLst>
                <a:ext uri="{FF2B5EF4-FFF2-40B4-BE49-F238E27FC236}">
                  <a16:creationId xmlns:a16="http://schemas.microsoft.com/office/drawing/2014/main" id="{B3045440-EEE6-69A4-2131-B37A15ADEF49}"/>
                </a:ext>
              </a:extLst>
            </p:cNvPr>
            <p:cNvGrpSpPr/>
            <p:nvPr/>
          </p:nvGrpSpPr>
          <p:grpSpPr>
            <a:xfrm>
              <a:off x="5468283" y="5537580"/>
              <a:ext cx="302087" cy="302385"/>
              <a:chOff x="5468283" y="5537580"/>
              <a:chExt cx="302087" cy="302385"/>
            </a:xfrm>
            <a:noFill/>
          </p:grpSpPr>
          <p:sp>
            <p:nvSpPr>
              <p:cNvPr id="236" name="Freeform: Shape 235">
                <a:extLst>
                  <a:ext uri="{FF2B5EF4-FFF2-40B4-BE49-F238E27FC236}">
                    <a16:creationId xmlns:a16="http://schemas.microsoft.com/office/drawing/2014/main" id="{F3BB6BCC-E8C0-0A51-59AB-F5AC325E61EE}"/>
                  </a:ext>
                </a:extLst>
              </p:cNvPr>
              <p:cNvSpPr/>
              <p:nvPr/>
            </p:nvSpPr>
            <p:spPr>
              <a:xfrm>
                <a:off x="5468283" y="5537580"/>
                <a:ext cx="302087" cy="302385"/>
              </a:xfrm>
              <a:custGeom>
                <a:avLst/>
                <a:gdLst>
                  <a:gd name="connsiteX0" fmla="*/ 42373 w 302087"/>
                  <a:gd name="connsiteY0" fmla="*/ 184912 h 302385"/>
                  <a:gd name="connsiteX1" fmla="*/ 844 w 302087"/>
                  <a:gd name="connsiteY1" fmla="*/ 287020 h 302385"/>
                  <a:gd name="connsiteX2" fmla="*/ 15322 w 302087"/>
                  <a:gd name="connsiteY2" fmla="*/ 301498 h 302385"/>
                  <a:gd name="connsiteX3" fmla="*/ 117430 w 302087"/>
                  <a:gd name="connsiteY3" fmla="*/ 259969 h 302385"/>
                  <a:gd name="connsiteX4" fmla="*/ 291039 w 302087"/>
                  <a:gd name="connsiteY4" fmla="*/ 86233 h 302385"/>
                  <a:gd name="connsiteX5" fmla="*/ 291039 w 302087"/>
                  <a:gd name="connsiteY5" fmla="*/ 33020 h 302385"/>
                  <a:gd name="connsiteX6" fmla="*/ 269068 w 302087"/>
                  <a:gd name="connsiteY6" fmla="*/ 11049 h 302385"/>
                  <a:gd name="connsiteX7" fmla="*/ 215855 w 302087"/>
                  <a:gd name="connsiteY7" fmla="*/ 11049 h 302385"/>
                  <a:gd name="connsiteX8" fmla="*/ 42246 w 302087"/>
                  <a:gd name="connsiteY8" fmla="*/ 184785 h 30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087" h="302385">
                    <a:moveTo>
                      <a:pt x="42373" y="184912"/>
                    </a:moveTo>
                    <a:lnTo>
                      <a:pt x="844" y="287020"/>
                    </a:lnTo>
                    <a:cubicBezTo>
                      <a:pt x="-2839" y="296164"/>
                      <a:pt x="6178" y="305308"/>
                      <a:pt x="15322" y="301498"/>
                    </a:cubicBezTo>
                    <a:lnTo>
                      <a:pt x="117430" y="259969"/>
                    </a:lnTo>
                    <a:lnTo>
                      <a:pt x="291039" y="86233"/>
                    </a:lnTo>
                    <a:cubicBezTo>
                      <a:pt x="305771" y="71501"/>
                      <a:pt x="305771" y="47752"/>
                      <a:pt x="291039" y="33020"/>
                    </a:cubicBezTo>
                    <a:lnTo>
                      <a:pt x="269068" y="11049"/>
                    </a:lnTo>
                    <a:cubicBezTo>
                      <a:pt x="254336" y="-3683"/>
                      <a:pt x="230587" y="-3683"/>
                      <a:pt x="215855" y="11049"/>
                    </a:cubicBezTo>
                    <a:lnTo>
                      <a:pt x="42246" y="184785"/>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37" name="Freeform: Shape 236">
                <a:extLst>
                  <a:ext uri="{FF2B5EF4-FFF2-40B4-BE49-F238E27FC236}">
                    <a16:creationId xmlns:a16="http://schemas.microsoft.com/office/drawing/2014/main" id="{AFA31CB5-E424-C63D-C276-BA436CC7F99C}"/>
                  </a:ext>
                </a:extLst>
              </p:cNvPr>
              <p:cNvSpPr/>
              <p:nvPr/>
            </p:nvSpPr>
            <p:spPr>
              <a:xfrm>
                <a:off x="5662168" y="5570982"/>
                <a:ext cx="75184" cy="75056"/>
              </a:xfrm>
              <a:custGeom>
                <a:avLst/>
                <a:gdLst>
                  <a:gd name="connsiteX0" fmla="*/ 75184 w 75184"/>
                  <a:gd name="connsiteY0" fmla="*/ 75057 h 75056"/>
                  <a:gd name="connsiteX1" fmla="*/ 0 w 75184"/>
                  <a:gd name="connsiteY1" fmla="*/ 0 h 75056"/>
                </a:gdLst>
                <a:ahLst/>
                <a:cxnLst>
                  <a:cxn ang="0">
                    <a:pos x="connsiteX0" y="connsiteY0"/>
                  </a:cxn>
                  <a:cxn ang="0">
                    <a:pos x="connsiteX1" y="connsiteY1"/>
                  </a:cxn>
                </a:cxnLst>
                <a:rect l="l" t="t" r="r" b="b"/>
                <a:pathLst>
                  <a:path w="75184" h="75056">
                    <a:moveTo>
                      <a:pt x="75184" y="75057"/>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38" name="Freeform: Shape 237">
                <a:extLst>
                  <a:ext uri="{FF2B5EF4-FFF2-40B4-BE49-F238E27FC236}">
                    <a16:creationId xmlns:a16="http://schemas.microsoft.com/office/drawing/2014/main" id="{7D09EB62-BC4B-2541-36CB-9664DE0F9767}"/>
                  </a:ext>
                </a:extLst>
              </p:cNvPr>
              <p:cNvSpPr/>
              <p:nvPr/>
            </p:nvSpPr>
            <p:spPr>
              <a:xfrm>
                <a:off x="5510657" y="5722492"/>
                <a:ext cx="75183" cy="75184"/>
              </a:xfrm>
              <a:custGeom>
                <a:avLst/>
                <a:gdLst>
                  <a:gd name="connsiteX0" fmla="*/ 0 w 75183"/>
                  <a:gd name="connsiteY0" fmla="*/ 0 h 75184"/>
                  <a:gd name="connsiteX1" fmla="*/ 46736 w 75183"/>
                  <a:gd name="connsiteY1" fmla="*/ 46736 h 75184"/>
                  <a:gd name="connsiteX2" fmla="*/ 75184 w 75183"/>
                  <a:gd name="connsiteY2" fmla="*/ 75184 h 75184"/>
                </a:gdLst>
                <a:ahLst/>
                <a:cxnLst>
                  <a:cxn ang="0">
                    <a:pos x="connsiteX0" y="connsiteY0"/>
                  </a:cxn>
                  <a:cxn ang="0">
                    <a:pos x="connsiteX1" y="connsiteY1"/>
                  </a:cxn>
                  <a:cxn ang="0">
                    <a:pos x="connsiteX2" y="connsiteY2"/>
                  </a:cxn>
                </a:cxnLst>
                <a:rect l="l" t="t" r="r" b="b"/>
                <a:pathLst>
                  <a:path w="75183" h="75184">
                    <a:moveTo>
                      <a:pt x="0" y="0"/>
                    </a:moveTo>
                    <a:lnTo>
                      <a:pt x="46736" y="46736"/>
                    </a:lnTo>
                    <a:lnTo>
                      <a:pt x="75184" y="75184"/>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228" name="Freeform: Shape 227">
              <a:extLst>
                <a:ext uri="{FF2B5EF4-FFF2-40B4-BE49-F238E27FC236}">
                  <a16:creationId xmlns:a16="http://schemas.microsoft.com/office/drawing/2014/main" id="{B7FEDF38-E59B-4346-3955-4A9331A804E8}"/>
                </a:ext>
              </a:extLst>
            </p:cNvPr>
            <p:cNvSpPr/>
            <p:nvPr/>
          </p:nvSpPr>
          <p:spPr>
            <a:xfrm>
              <a:off x="5548249" y="5608447"/>
              <a:ext cx="151511" cy="151637"/>
            </a:xfrm>
            <a:custGeom>
              <a:avLst/>
              <a:gdLst>
                <a:gd name="connsiteX0" fmla="*/ 0 w 151511"/>
                <a:gd name="connsiteY0" fmla="*/ 151638 h 151637"/>
                <a:gd name="connsiteX1" fmla="*/ 151511 w 151511"/>
                <a:gd name="connsiteY1" fmla="*/ 0 h 151637"/>
              </a:gdLst>
              <a:ahLst/>
              <a:cxnLst>
                <a:cxn ang="0">
                  <a:pos x="connsiteX0" y="connsiteY0"/>
                </a:cxn>
                <a:cxn ang="0">
                  <a:pos x="connsiteX1" y="connsiteY1"/>
                </a:cxn>
              </a:cxnLst>
              <a:rect l="l" t="t" r="r" b="b"/>
              <a:pathLst>
                <a:path w="151511" h="151637">
                  <a:moveTo>
                    <a:pt x="0" y="151638"/>
                  </a:moveTo>
                  <a:lnTo>
                    <a:pt x="151511"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29" name="Freeform: Shape 228">
              <a:extLst>
                <a:ext uri="{FF2B5EF4-FFF2-40B4-BE49-F238E27FC236}">
                  <a16:creationId xmlns:a16="http://schemas.microsoft.com/office/drawing/2014/main" id="{834589CC-C545-AA6C-CECB-77150F14C4CA}"/>
                </a:ext>
              </a:extLst>
            </p:cNvPr>
            <p:cNvSpPr/>
            <p:nvPr/>
          </p:nvSpPr>
          <p:spPr>
            <a:xfrm>
              <a:off x="5384165" y="5476875"/>
              <a:ext cx="178308" cy="12700"/>
            </a:xfrm>
            <a:custGeom>
              <a:avLst/>
              <a:gdLst>
                <a:gd name="connsiteX0" fmla="*/ 0 w 178308"/>
                <a:gd name="connsiteY0" fmla="*/ 0 h 12700"/>
                <a:gd name="connsiteX1" fmla="*/ 178308 w 178308"/>
                <a:gd name="connsiteY1" fmla="*/ 0 h 12700"/>
              </a:gdLst>
              <a:ahLst/>
              <a:cxnLst>
                <a:cxn ang="0">
                  <a:pos x="connsiteX0" y="connsiteY0"/>
                </a:cxn>
                <a:cxn ang="0">
                  <a:pos x="connsiteX1" y="connsiteY1"/>
                </a:cxn>
              </a:cxnLst>
              <a:rect l="l" t="t" r="r" b="b"/>
              <a:pathLst>
                <a:path w="178308" h="12700">
                  <a:moveTo>
                    <a:pt x="0" y="0"/>
                  </a:moveTo>
                  <a:lnTo>
                    <a:pt x="178308"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30" name="Freeform: Shape 229">
              <a:extLst>
                <a:ext uri="{FF2B5EF4-FFF2-40B4-BE49-F238E27FC236}">
                  <a16:creationId xmlns:a16="http://schemas.microsoft.com/office/drawing/2014/main" id="{9A6A1BB9-B8E6-94E2-0FFF-711520C9C2E5}"/>
                </a:ext>
              </a:extLst>
            </p:cNvPr>
            <p:cNvSpPr/>
            <p:nvPr/>
          </p:nvSpPr>
          <p:spPr>
            <a:xfrm>
              <a:off x="5384165" y="5628386"/>
              <a:ext cx="118110" cy="12700"/>
            </a:xfrm>
            <a:custGeom>
              <a:avLst/>
              <a:gdLst>
                <a:gd name="connsiteX0" fmla="*/ 0 w 118110"/>
                <a:gd name="connsiteY0" fmla="*/ 0 h 12700"/>
                <a:gd name="connsiteX1" fmla="*/ 118110 w 118110"/>
                <a:gd name="connsiteY1" fmla="*/ 0 h 12700"/>
              </a:gdLst>
              <a:ahLst/>
              <a:cxnLst>
                <a:cxn ang="0">
                  <a:pos x="connsiteX0" y="connsiteY0"/>
                </a:cxn>
                <a:cxn ang="0">
                  <a:pos x="connsiteX1" y="connsiteY1"/>
                </a:cxn>
              </a:cxnLst>
              <a:rect l="l" t="t" r="r" b="b"/>
              <a:pathLst>
                <a:path w="118110" h="12700">
                  <a:moveTo>
                    <a:pt x="0" y="0"/>
                  </a:moveTo>
                  <a:lnTo>
                    <a:pt x="11811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31" name="Freeform: Shape 230">
              <a:extLst>
                <a:ext uri="{FF2B5EF4-FFF2-40B4-BE49-F238E27FC236}">
                  <a16:creationId xmlns:a16="http://schemas.microsoft.com/office/drawing/2014/main" id="{8327A7E0-2B70-8579-4109-3C6744FF4B80}"/>
                </a:ext>
              </a:extLst>
            </p:cNvPr>
            <p:cNvSpPr/>
            <p:nvPr/>
          </p:nvSpPr>
          <p:spPr>
            <a:xfrm>
              <a:off x="5384165" y="5779897"/>
              <a:ext cx="46482" cy="12700"/>
            </a:xfrm>
            <a:custGeom>
              <a:avLst/>
              <a:gdLst>
                <a:gd name="connsiteX0" fmla="*/ 0 w 46482"/>
                <a:gd name="connsiteY0" fmla="*/ 0 h 12700"/>
                <a:gd name="connsiteX1" fmla="*/ 46482 w 46482"/>
                <a:gd name="connsiteY1" fmla="*/ 0 h 12700"/>
              </a:gdLst>
              <a:ahLst/>
              <a:cxnLst>
                <a:cxn ang="0">
                  <a:pos x="connsiteX0" y="connsiteY0"/>
                </a:cxn>
                <a:cxn ang="0">
                  <a:pos x="connsiteX1" y="connsiteY1"/>
                </a:cxn>
              </a:cxnLst>
              <a:rect l="l" t="t" r="r" b="b"/>
              <a:pathLst>
                <a:path w="46482" h="12700">
                  <a:moveTo>
                    <a:pt x="0" y="0"/>
                  </a:moveTo>
                  <a:lnTo>
                    <a:pt x="46482"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32" name="Freeform: Shape 231">
              <a:extLst>
                <a:ext uri="{FF2B5EF4-FFF2-40B4-BE49-F238E27FC236}">
                  <a16:creationId xmlns:a16="http://schemas.microsoft.com/office/drawing/2014/main" id="{772DE1EE-BDD3-A0F6-6FBB-2F32574B2A94}"/>
                </a:ext>
              </a:extLst>
            </p:cNvPr>
            <p:cNvSpPr/>
            <p:nvPr/>
          </p:nvSpPr>
          <p:spPr>
            <a:xfrm>
              <a:off x="5193919" y="5368163"/>
              <a:ext cx="430021" cy="521589"/>
            </a:xfrm>
            <a:custGeom>
              <a:avLst/>
              <a:gdLst>
                <a:gd name="connsiteX0" fmla="*/ 430022 w 430021"/>
                <a:gd name="connsiteY0" fmla="*/ 163830 h 521589"/>
                <a:gd name="connsiteX1" fmla="*/ 428879 w 430021"/>
                <a:gd name="connsiteY1" fmla="*/ 27686 h 521589"/>
                <a:gd name="connsiteX2" fmla="*/ 401193 w 430021"/>
                <a:gd name="connsiteY2" fmla="*/ 0 h 521589"/>
                <a:gd name="connsiteX3" fmla="*/ 27686 w 430021"/>
                <a:gd name="connsiteY3" fmla="*/ 0 h 521589"/>
                <a:gd name="connsiteX4" fmla="*/ 0 w 430021"/>
                <a:gd name="connsiteY4" fmla="*/ 27686 h 521589"/>
                <a:gd name="connsiteX5" fmla="*/ 0 w 430021"/>
                <a:gd name="connsiteY5" fmla="*/ 493903 h 521589"/>
                <a:gd name="connsiteX6" fmla="*/ 27686 w 430021"/>
                <a:gd name="connsiteY6" fmla="*/ 521589 h 521589"/>
                <a:gd name="connsiteX7" fmla="*/ 400558 w 430021"/>
                <a:gd name="connsiteY7" fmla="*/ 521589 h 521589"/>
                <a:gd name="connsiteX8" fmla="*/ 430022 w 430021"/>
                <a:gd name="connsiteY8" fmla="*/ 492125 h 521589"/>
                <a:gd name="connsiteX9" fmla="*/ 430022 w 430021"/>
                <a:gd name="connsiteY9" fmla="*/ 455422 h 52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021" h="521589">
                  <a:moveTo>
                    <a:pt x="430022" y="163830"/>
                  </a:moveTo>
                  <a:lnTo>
                    <a:pt x="428879" y="27686"/>
                  </a:lnTo>
                  <a:cubicBezTo>
                    <a:pt x="428879" y="12446"/>
                    <a:pt x="416433" y="0"/>
                    <a:pt x="401193" y="0"/>
                  </a:cubicBezTo>
                  <a:lnTo>
                    <a:pt x="27686" y="0"/>
                  </a:lnTo>
                  <a:cubicBezTo>
                    <a:pt x="12446" y="0"/>
                    <a:pt x="0" y="12446"/>
                    <a:pt x="0" y="27686"/>
                  </a:cubicBezTo>
                  <a:lnTo>
                    <a:pt x="0" y="493903"/>
                  </a:lnTo>
                  <a:cubicBezTo>
                    <a:pt x="0" y="509143"/>
                    <a:pt x="12446" y="521589"/>
                    <a:pt x="27686" y="521589"/>
                  </a:cubicBezTo>
                  <a:lnTo>
                    <a:pt x="400558" y="521589"/>
                  </a:lnTo>
                  <a:cubicBezTo>
                    <a:pt x="416814" y="521589"/>
                    <a:pt x="430022" y="508381"/>
                    <a:pt x="430022" y="492125"/>
                  </a:cubicBezTo>
                  <a:lnTo>
                    <a:pt x="430022" y="455422"/>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33" name="Freeform: Shape 232">
              <a:extLst>
                <a:ext uri="{FF2B5EF4-FFF2-40B4-BE49-F238E27FC236}">
                  <a16:creationId xmlns:a16="http://schemas.microsoft.com/office/drawing/2014/main" id="{5D9988A8-377B-CF9E-921B-F63E7F146631}"/>
                </a:ext>
              </a:extLst>
            </p:cNvPr>
            <p:cNvSpPr/>
            <p:nvPr/>
          </p:nvSpPr>
          <p:spPr>
            <a:xfrm>
              <a:off x="5258180" y="5449189"/>
              <a:ext cx="53721" cy="36195"/>
            </a:xfrm>
            <a:custGeom>
              <a:avLst/>
              <a:gdLst>
                <a:gd name="connsiteX0" fmla="*/ 0 w 53721"/>
                <a:gd name="connsiteY0" fmla="*/ 18669 h 36195"/>
                <a:gd name="connsiteX1" fmla="*/ 17526 w 53721"/>
                <a:gd name="connsiteY1" fmla="*/ 36195 h 36195"/>
                <a:gd name="connsiteX2" fmla="*/ 53721 w 53721"/>
                <a:gd name="connsiteY2" fmla="*/ 0 h 36195"/>
              </a:gdLst>
              <a:ahLst/>
              <a:cxnLst>
                <a:cxn ang="0">
                  <a:pos x="connsiteX0" y="connsiteY0"/>
                </a:cxn>
                <a:cxn ang="0">
                  <a:pos x="connsiteX1" y="connsiteY1"/>
                </a:cxn>
                <a:cxn ang="0">
                  <a:pos x="connsiteX2" y="connsiteY2"/>
                </a:cxn>
              </a:cxnLst>
              <a:rect l="l" t="t" r="r" b="b"/>
              <a:pathLst>
                <a:path w="53721" h="36195">
                  <a:moveTo>
                    <a:pt x="0" y="18669"/>
                  </a:moveTo>
                  <a:lnTo>
                    <a:pt x="17526" y="36195"/>
                  </a:lnTo>
                  <a:lnTo>
                    <a:pt x="53721"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34" name="Freeform: Shape 233">
              <a:extLst>
                <a:ext uri="{FF2B5EF4-FFF2-40B4-BE49-F238E27FC236}">
                  <a16:creationId xmlns:a16="http://schemas.microsoft.com/office/drawing/2014/main" id="{C02E9480-3851-E895-C2F8-5F0184B5D620}"/>
                </a:ext>
              </a:extLst>
            </p:cNvPr>
            <p:cNvSpPr/>
            <p:nvPr/>
          </p:nvSpPr>
          <p:spPr>
            <a:xfrm>
              <a:off x="5258180" y="5601208"/>
              <a:ext cx="53721" cy="36067"/>
            </a:xfrm>
            <a:custGeom>
              <a:avLst/>
              <a:gdLst>
                <a:gd name="connsiteX0" fmla="*/ 0 w 53721"/>
                <a:gd name="connsiteY0" fmla="*/ 18669 h 36067"/>
                <a:gd name="connsiteX1" fmla="*/ 17526 w 53721"/>
                <a:gd name="connsiteY1" fmla="*/ 36068 h 36067"/>
                <a:gd name="connsiteX2" fmla="*/ 53721 w 53721"/>
                <a:gd name="connsiteY2" fmla="*/ 0 h 36067"/>
              </a:gdLst>
              <a:ahLst/>
              <a:cxnLst>
                <a:cxn ang="0">
                  <a:pos x="connsiteX0" y="connsiteY0"/>
                </a:cxn>
                <a:cxn ang="0">
                  <a:pos x="connsiteX1" y="connsiteY1"/>
                </a:cxn>
                <a:cxn ang="0">
                  <a:pos x="connsiteX2" y="connsiteY2"/>
                </a:cxn>
              </a:cxnLst>
              <a:rect l="l" t="t" r="r" b="b"/>
              <a:pathLst>
                <a:path w="53721" h="36067">
                  <a:moveTo>
                    <a:pt x="0" y="18669"/>
                  </a:moveTo>
                  <a:lnTo>
                    <a:pt x="17526" y="36068"/>
                  </a:lnTo>
                  <a:lnTo>
                    <a:pt x="53721"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35" name="Freeform: Shape 234">
              <a:extLst>
                <a:ext uri="{FF2B5EF4-FFF2-40B4-BE49-F238E27FC236}">
                  <a16:creationId xmlns:a16="http://schemas.microsoft.com/office/drawing/2014/main" id="{980D5F8A-0635-7389-0714-A74067A2EF03}"/>
                </a:ext>
              </a:extLst>
            </p:cNvPr>
            <p:cNvSpPr/>
            <p:nvPr/>
          </p:nvSpPr>
          <p:spPr>
            <a:xfrm>
              <a:off x="5258180" y="5753100"/>
              <a:ext cx="53721" cy="36195"/>
            </a:xfrm>
            <a:custGeom>
              <a:avLst/>
              <a:gdLst>
                <a:gd name="connsiteX0" fmla="*/ 0 w 53721"/>
                <a:gd name="connsiteY0" fmla="*/ 18796 h 36195"/>
                <a:gd name="connsiteX1" fmla="*/ 17526 w 53721"/>
                <a:gd name="connsiteY1" fmla="*/ 36195 h 36195"/>
                <a:gd name="connsiteX2" fmla="*/ 53721 w 53721"/>
                <a:gd name="connsiteY2" fmla="*/ 0 h 36195"/>
              </a:gdLst>
              <a:ahLst/>
              <a:cxnLst>
                <a:cxn ang="0">
                  <a:pos x="connsiteX0" y="connsiteY0"/>
                </a:cxn>
                <a:cxn ang="0">
                  <a:pos x="connsiteX1" y="connsiteY1"/>
                </a:cxn>
                <a:cxn ang="0">
                  <a:pos x="connsiteX2" y="connsiteY2"/>
                </a:cxn>
              </a:cxnLst>
              <a:rect l="l" t="t" r="r" b="b"/>
              <a:pathLst>
                <a:path w="53721" h="36195">
                  <a:moveTo>
                    <a:pt x="0" y="18796"/>
                  </a:moveTo>
                  <a:lnTo>
                    <a:pt x="17526" y="36195"/>
                  </a:lnTo>
                  <a:lnTo>
                    <a:pt x="53721"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247" name="Graphic 3">
            <a:extLst>
              <a:ext uri="{FF2B5EF4-FFF2-40B4-BE49-F238E27FC236}">
                <a16:creationId xmlns:a16="http://schemas.microsoft.com/office/drawing/2014/main" id="{55C37A51-4EAD-620D-5CB9-E0456D43A943}"/>
              </a:ext>
            </a:extLst>
          </p:cNvPr>
          <p:cNvGrpSpPr/>
          <p:nvPr/>
        </p:nvGrpSpPr>
        <p:grpSpPr>
          <a:xfrm>
            <a:off x="4219151" y="4493332"/>
            <a:ext cx="228600" cy="228600"/>
            <a:chOff x="8526016" y="5315077"/>
            <a:chExt cx="599189" cy="627490"/>
          </a:xfrm>
          <a:noFill/>
        </p:grpSpPr>
        <p:sp>
          <p:nvSpPr>
            <p:cNvPr id="248" name="Freeform: Shape 247">
              <a:extLst>
                <a:ext uri="{FF2B5EF4-FFF2-40B4-BE49-F238E27FC236}">
                  <a16:creationId xmlns:a16="http://schemas.microsoft.com/office/drawing/2014/main" id="{A9AE7921-F19C-8321-5105-66520D08AAB6}"/>
                </a:ext>
              </a:extLst>
            </p:cNvPr>
            <p:cNvSpPr/>
            <p:nvPr/>
          </p:nvSpPr>
          <p:spPr>
            <a:xfrm rot="-2700000">
              <a:off x="8587178" y="5451542"/>
              <a:ext cx="88646" cy="88646"/>
            </a:xfrm>
            <a:custGeom>
              <a:avLst/>
              <a:gdLst>
                <a:gd name="connsiteX0" fmla="*/ 88646 w 88646"/>
                <a:gd name="connsiteY0" fmla="*/ 44323 h 88646"/>
                <a:gd name="connsiteX1" fmla="*/ 44323 w 88646"/>
                <a:gd name="connsiteY1" fmla="*/ 88646 h 88646"/>
                <a:gd name="connsiteX2" fmla="*/ 0 w 88646"/>
                <a:gd name="connsiteY2" fmla="*/ 44323 h 88646"/>
                <a:gd name="connsiteX3" fmla="*/ 44323 w 88646"/>
                <a:gd name="connsiteY3" fmla="*/ 0 h 88646"/>
                <a:gd name="connsiteX4" fmla="*/ 88646 w 88646"/>
                <a:gd name="connsiteY4" fmla="*/ 44323 h 8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46" h="88646">
                  <a:moveTo>
                    <a:pt x="88646" y="44323"/>
                  </a:moveTo>
                  <a:cubicBezTo>
                    <a:pt x="88646" y="68802"/>
                    <a:pt x="68802" y="88646"/>
                    <a:pt x="44323" y="88646"/>
                  </a:cubicBezTo>
                  <a:cubicBezTo>
                    <a:pt x="19844" y="88646"/>
                    <a:pt x="0" y="68802"/>
                    <a:pt x="0" y="44323"/>
                  </a:cubicBezTo>
                  <a:cubicBezTo>
                    <a:pt x="0" y="19844"/>
                    <a:pt x="19844" y="0"/>
                    <a:pt x="44323" y="0"/>
                  </a:cubicBezTo>
                  <a:cubicBezTo>
                    <a:pt x="68802" y="0"/>
                    <a:pt x="88646" y="19844"/>
                    <a:pt x="88646" y="44323"/>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49" name="Freeform: Shape 248">
              <a:extLst>
                <a:ext uri="{FF2B5EF4-FFF2-40B4-BE49-F238E27FC236}">
                  <a16:creationId xmlns:a16="http://schemas.microsoft.com/office/drawing/2014/main" id="{E4E639A7-C9CF-502E-EF18-EF9C9654BEA8}"/>
                </a:ext>
              </a:extLst>
            </p:cNvPr>
            <p:cNvSpPr/>
            <p:nvPr/>
          </p:nvSpPr>
          <p:spPr>
            <a:xfrm>
              <a:off x="8526016" y="5576058"/>
              <a:ext cx="152909" cy="145799"/>
            </a:xfrm>
            <a:custGeom>
              <a:avLst/>
              <a:gdLst>
                <a:gd name="connsiteX0" fmla="*/ 80265 w 152909"/>
                <a:gd name="connsiteY0" fmla="*/ 145800 h 145799"/>
                <a:gd name="connsiteX1" fmla="*/ 13337 w 152909"/>
                <a:gd name="connsiteY1" fmla="*/ 145800 h 145799"/>
                <a:gd name="connsiteX2" fmla="*/ 2 w 152909"/>
                <a:gd name="connsiteY2" fmla="*/ 130813 h 145799"/>
                <a:gd name="connsiteX3" fmla="*/ 383 w 152909"/>
                <a:gd name="connsiteY3" fmla="*/ 80902 h 145799"/>
                <a:gd name="connsiteX4" fmla="*/ 42165 w 152909"/>
                <a:gd name="connsiteY4" fmla="*/ 9528 h 145799"/>
                <a:gd name="connsiteX5" fmla="*/ 105412 w 152909"/>
                <a:gd name="connsiteY5" fmla="*/ 3 h 145799"/>
                <a:gd name="connsiteX6" fmla="*/ 152910 w 152909"/>
                <a:gd name="connsiteY6" fmla="*/ 4957 h 14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909" h="145799">
                  <a:moveTo>
                    <a:pt x="80265" y="145800"/>
                  </a:moveTo>
                  <a:lnTo>
                    <a:pt x="13337" y="145800"/>
                  </a:lnTo>
                  <a:cubicBezTo>
                    <a:pt x="5971" y="145800"/>
                    <a:pt x="-125" y="139069"/>
                    <a:pt x="2" y="130813"/>
                  </a:cubicBezTo>
                  <a:lnTo>
                    <a:pt x="383" y="80902"/>
                  </a:lnTo>
                  <a:cubicBezTo>
                    <a:pt x="-379" y="49407"/>
                    <a:pt x="17781" y="19053"/>
                    <a:pt x="42165" y="9528"/>
                  </a:cubicBezTo>
                  <a:cubicBezTo>
                    <a:pt x="57914" y="3306"/>
                    <a:pt x="76964" y="-124"/>
                    <a:pt x="105412" y="3"/>
                  </a:cubicBezTo>
                  <a:cubicBezTo>
                    <a:pt x="125097" y="3"/>
                    <a:pt x="140210" y="1782"/>
                    <a:pt x="152910" y="4957"/>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50" name="Freeform: Shape 249">
              <a:extLst>
                <a:ext uri="{FF2B5EF4-FFF2-40B4-BE49-F238E27FC236}">
                  <a16:creationId xmlns:a16="http://schemas.microsoft.com/office/drawing/2014/main" id="{DB10337C-6F8A-2CFC-D1BD-065CD85B3896}"/>
                </a:ext>
              </a:extLst>
            </p:cNvPr>
            <p:cNvSpPr/>
            <p:nvPr/>
          </p:nvSpPr>
          <p:spPr>
            <a:xfrm>
              <a:off x="8784970" y="5315077"/>
              <a:ext cx="82804" cy="82803"/>
            </a:xfrm>
            <a:custGeom>
              <a:avLst/>
              <a:gdLst>
                <a:gd name="connsiteX0" fmla="*/ 82804 w 82804"/>
                <a:gd name="connsiteY0" fmla="*/ 41529 h 82803"/>
                <a:gd name="connsiteX1" fmla="*/ 41275 w 82804"/>
                <a:gd name="connsiteY1" fmla="*/ 82804 h 82803"/>
                <a:gd name="connsiteX2" fmla="*/ 0 w 82804"/>
                <a:gd name="connsiteY2" fmla="*/ 41275 h 82803"/>
                <a:gd name="connsiteX3" fmla="*/ 41529 w 82804"/>
                <a:gd name="connsiteY3" fmla="*/ 0 h 82803"/>
                <a:gd name="connsiteX4" fmla="*/ 82804 w 82804"/>
                <a:gd name="connsiteY4" fmla="*/ 41529 h 8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04" h="82803">
                  <a:moveTo>
                    <a:pt x="82804" y="41529"/>
                  </a:moveTo>
                  <a:cubicBezTo>
                    <a:pt x="82804" y="64389"/>
                    <a:pt x="64136" y="82804"/>
                    <a:pt x="41275" y="82804"/>
                  </a:cubicBezTo>
                  <a:cubicBezTo>
                    <a:pt x="18415" y="82804"/>
                    <a:pt x="0" y="64135"/>
                    <a:pt x="0" y="41275"/>
                  </a:cubicBezTo>
                  <a:cubicBezTo>
                    <a:pt x="0" y="18415"/>
                    <a:pt x="18669" y="0"/>
                    <a:pt x="41529" y="0"/>
                  </a:cubicBezTo>
                  <a:cubicBezTo>
                    <a:pt x="64389" y="0"/>
                    <a:pt x="82804" y="18669"/>
                    <a:pt x="82804" y="41529"/>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51" name="Freeform: Shape 250">
              <a:extLst>
                <a:ext uri="{FF2B5EF4-FFF2-40B4-BE49-F238E27FC236}">
                  <a16:creationId xmlns:a16="http://schemas.microsoft.com/office/drawing/2014/main" id="{C700BEC7-65F4-EA61-6389-1DE2B04E5AB4}"/>
                </a:ext>
              </a:extLst>
            </p:cNvPr>
            <p:cNvSpPr/>
            <p:nvPr/>
          </p:nvSpPr>
          <p:spPr>
            <a:xfrm>
              <a:off x="8749665" y="5436739"/>
              <a:ext cx="152145" cy="40008"/>
            </a:xfrm>
            <a:custGeom>
              <a:avLst/>
              <a:gdLst>
                <a:gd name="connsiteX0" fmla="*/ 0 w 152145"/>
                <a:gd name="connsiteY0" fmla="*/ 40008 h 40008"/>
                <a:gd name="connsiteX1" fmla="*/ 25400 w 152145"/>
                <a:gd name="connsiteY1" fmla="*/ 9655 h 40008"/>
                <a:gd name="connsiteX2" fmla="*/ 76200 w 152145"/>
                <a:gd name="connsiteY2" fmla="*/ 3 h 40008"/>
                <a:gd name="connsiteX3" fmla="*/ 126873 w 152145"/>
                <a:gd name="connsiteY3" fmla="*/ 10036 h 40008"/>
                <a:gd name="connsiteX4" fmla="*/ 152146 w 152145"/>
                <a:gd name="connsiteY4" fmla="*/ 40008 h 4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5" h="40008">
                  <a:moveTo>
                    <a:pt x="0" y="40008"/>
                  </a:moveTo>
                  <a:cubicBezTo>
                    <a:pt x="6096" y="25911"/>
                    <a:pt x="14986" y="14862"/>
                    <a:pt x="25400" y="9655"/>
                  </a:cubicBezTo>
                  <a:cubicBezTo>
                    <a:pt x="37973" y="3432"/>
                    <a:pt x="53340" y="-124"/>
                    <a:pt x="76200" y="3"/>
                  </a:cubicBezTo>
                  <a:cubicBezTo>
                    <a:pt x="99060" y="3"/>
                    <a:pt x="114300" y="3686"/>
                    <a:pt x="126873" y="10036"/>
                  </a:cubicBezTo>
                  <a:cubicBezTo>
                    <a:pt x="137033" y="15243"/>
                    <a:pt x="146050" y="26165"/>
                    <a:pt x="152146" y="40008"/>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52" name="Freeform: Shape 251">
              <a:extLst>
                <a:ext uri="{FF2B5EF4-FFF2-40B4-BE49-F238E27FC236}">
                  <a16:creationId xmlns:a16="http://schemas.microsoft.com/office/drawing/2014/main" id="{9E4D509D-A22E-2878-CDD8-E60704A31E9D}"/>
                </a:ext>
              </a:extLst>
            </p:cNvPr>
            <p:cNvSpPr/>
            <p:nvPr/>
          </p:nvSpPr>
          <p:spPr>
            <a:xfrm>
              <a:off x="8641715" y="5508371"/>
              <a:ext cx="367030" cy="367029"/>
            </a:xfrm>
            <a:custGeom>
              <a:avLst/>
              <a:gdLst>
                <a:gd name="connsiteX0" fmla="*/ 367030 w 367030"/>
                <a:gd name="connsiteY0" fmla="*/ 183515 h 367029"/>
                <a:gd name="connsiteX1" fmla="*/ 183515 w 367030"/>
                <a:gd name="connsiteY1" fmla="*/ 367030 h 367029"/>
                <a:gd name="connsiteX2" fmla="*/ -1 w 367030"/>
                <a:gd name="connsiteY2" fmla="*/ 183515 h 367029"/>
                <a:gd name="connsiteX3" fmla="*/ 183515 w 367030"/>
                <a:gd name="connsiteY3" fmla="*/ 0 h 367029"/>
                <a:gd name="connsiteX4" fmla="*/ 367030 w 367030"/>
                <a:gd name="connsiteY4" fmla="*/ 183515 h 367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030" h="367029">
                  <a:moveTo>
                    <a:pt x="367030" y="183515"/>
                  </a:moveTo>
                  <a:cubicBezTo>
                    <a:pt x="367030" y="284868"/>
                    <a:pt x="284867" y="367030"/>
                    <a:pt x="183515" y="367030"/>
                  </a:cubicBezTo>
                  <a:cubicBezTo>
                    <a:pt x="82162" y="367030"/>
                    <a:pt x="-1" y="284868"/>
                    <a:pt x="-1" y="183515"/>
                  </a:cubicBezTo>
                  <a:cubicBezTo>
                    <a:pt x="-1" y="82162"/>
                    <a:pt x="82162" y="0"/>
                    <a:pt x="183515" y="0"/>
                  </a:cubicBezTo>
                  <a:cubicBezTo>
                    <a:pt x="284867" y="0"/>
                    <a:pt x="367030" y="82162"/>
                    <a:pt x="367030" y="183515"/>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53" name="Freeform: Shape 252">
              <a:extLst>
                <a:ext uri="{FF2B5EF4-FFF2-40B4-BE49-F238E27FC236}">
                  <a16:creationId xmlns:a16="http://schemas.microsoft.com/office/drawing/2014/main" id="{CB7F0810-9C84-6C1A-D5FE-214DA9695346}"/>
                </a:ext>
              </a:extLst>
            </p:cNvPr>
            <p:cNvSpPr/>
            <p:nvPr/>
          </p:nvSpPr>
          <p:spPr>
            <a:xfrm>
              <a:off x="8778494" y="5562854"/>
              <a:ext cx="94488" cy="94488"/>
            </a:xfrm>
            <a:custGeom>
              <a:avLst/>
              <a:gdLst>
                <a:gd name="connsiteX0" fmla="*/ 94488 w 94488"/>
                <a:gd name="connsiteY0" fmla="*/ 47244 h 94488"/>
                <a:gd name="connsiteX1" fmla="*/ 47244 w 94488"/>
                <a:gd name="connsiteY1" fmla="*/ 94488 h 94488"/>
                <a:gd name="connsiteX2" fmla="*/ 0 w 94488"/>
                <a:gd name="connsiteY2" fmla="*/ 47244 h 94488"/>
                <a:gd name="connsiteX3" fmla="*/ 47244 w 94488"/>
                <a:gd name="connsiteY3" fmla="*/ 0 h 94488"/>
                <a:gd name="connsiteX4" fmla="*/ 94488 w 94488"/>
                <a:gd name="connsiteY4" fmla="*/ 47244 h 94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88" h="94488">
                  <a:moveTo>
                    <a:pt x="94488" y="47244"/>
                  </a:moveTo>
                  <a:cubicBezTo>
                    <a:pt x="94488" y="73336"/>
                    <a:pt x="73335" y="94488"/>
                    <a:pt x="47244" y="94488"/>
                  </a:cubicBezTo>
                  <a:cubicBezTo>
                    <a:pt x="21152" y="94488"/>
                    <a:pt x="0" y="73336"/>
                    <a:pt x="0" y="47244"/>
                  </a:cubicBezTo>
                  <a:cubicBezTo>
                    <a:pt x="0" y="21152"/>
                    <a:pt x="21153" y="0"/>
                    <a:pt x="47244" y="0"/>
                  </a:cubicBezTo>
                  <a:cubicBezTo>
                    <a:pt x="73336" y="0"/>
                    <a:pt x="94488" y="21152"/>
                    <a:pt x="94488" y="4724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54" name="Freeform: Shape 253">
              <a:extLst>
                <a:ext uri="{FF2B5EF4-FFF2-40B4-BE49-F238E27FC236}">
                  <a16:creationId xmlns:a16="http://schemas.microsoft.com/office/drawing/2014/main" id="{318095B1-21A0-CC98-F5F7-C6739DCF775F}"/>
                </a:ext>
              </a:extLst>
            </p:cNvPr>
            <p:cNvSpPr/>
            <p:nvPr/>
          </p:nvSpPr>
          <p:spPr>
            <a:xfrm>
              <a:off x="8719819" y="5696454"/>
              <a:ext cx="210439" cy="91697"/>
            </a:xfrm>
            <a:custGeom>
              <a:avLst/>
              <a:gdLst>
                <a:gd name="connsiteX0" fmla="*/ 0 w 210439"/>
                <a:gd name="connsiteY0" fmla="*/ 91317 h 91697"/>
                <a:gd name="connsiteX1" fmla="*/ 381 w 210439"/>
                <a:gd name="connsiteY1" fmla="*/ 72902 h 91697"/>
                <a:gd name="connsiteX2" fmla="*/ 42164 w 210439"/>
                <a:gd name="connsiteY2" fmla="*/ 8513 h 91697"/>
                <a:gd name="connsiteX3" fmla="*/ 105537 w 210439"/>
                <a:gd name="connsiteY3" fmla="*/ 4 h 91697"/>
                <a:gd name="connsiteX4" fmla="*/ 168784 w 210439"/>
                <a:gd name="connsiteY4" fmla="*/ 9021 h 91697"/>
                <a:gd name="connsiteX5" fmla="*/ 210186 w 210439"/>
                <a:gd name="connsiteY5" fmla="*/ 73791 h 91697"/>
                <a:gd name="connsiteX6" fmla="*/ 210439 w 210439"/>
                <a:gd name="connsiteY6" fmla="*/ 91698 h 9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439" h="91697">
                  <a:moveTo>
                    <a:pt x="0" y="91317"/>
                  </a:moveTo>
                  <a:lnTo>
                    <a:pt x="381" y="72902"/>
                  </a:lnTo>
                  <a:cubicBezTo>
                    <a:pt x="-381" y="44454"/>
                    <a:pt x="17780" y="17149"/>
                    <a:pt x="42164" y="8513"/>
                  </a:cubicBezTo>
                  <a:cubicBezTo>
                    <a:pt x="57912" y="2925"/>
                    <a:pt x="76962" y="-123"/>
                    <a:pt x="105537" y="4"/>
                  </a:cubicBezTo>
                  <a:cubicBezTo>
                    <a:pt x="133986" y="4"/>
                    <a:pt x="153036" y="3306"/>
                    <a:pt x="168784" y="9021"/>
                  </a:cubicBezTo>
                  <a:cubicBezTo>
                    <a:pt x="193167" y="17784"/>
                    <a:pt x="211201" y="45343"/>
                    <a:pt x="210186" y="73791"/>
                  </a:cubicBezTo>
                  <a:lnTo>
                    <a:pt x="210439" y="91698"/>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55" name="Freeform: Shape 254">
              <a:extLst>
                <a:ext uri="{FF2B5EF4-FFF2-40B4-BE49-F238E27FC236}">
                  <a16:creationId xmlns:a16="http://schemas.microsoft.com/office/drawing/2014/main" id="{AF4A7727-5682-3096-3425-88758AB337A0}"/>
                </a:ext>
              </a:extLst>
            </p:cNvPr>
            <p:cNvSpPr/>
            <p:nvPr/>
          </p:nvSpPr>
          <p:spPr>
            <a:xfrm>
              <a:off x="8775700" y="5771134"/>
              <a:ext cx="126" cy="50673"/>
            </a:xfrm>
            <a:custGeom>
              <a:avLst/>
              <a:gdLst>
                <a:gd name="connsiteX0" fmla="*/ 127 w 126"/>
                <a:gd name="connsiteY0" fmla="*/ 50673 h 50673"/>
                <a:gd name="connsiteX1" fmla="*/ 0 w 126"/>
                <a:gd name="connsiteY1" fmla="*/ 0 h 50673"/>
              </a:gdLst>
              <a:ahLst/>
              <a:cxnLst>
                <a:cxn ang="0">
                  <a:pos x="connsiteX0" y="connsiteY0"/>
                </a:cxn>
                <a:cxn ang="0">
                  <a:pos x="connsiteX1" y="connsiteY1"/>
                </a:cxn>
              </a:cxnLst>
              <a:rect l="l" t="t" r="r" b="b"/>
              <a:pathLst>
                <a:path w="126" h="50673">
                  <a:moveTo>
                    <a:pt x="127" y="50673"/>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56" name="Freeform: Shape 255">
              <a:extLst>
                <a:ext uri="{FF2B5EF4-FFF2-40B4-BE49-F238E27FC236}">
                  <a16:creationId xmlns:a16="http://schemas.microsoft.com/office/drawing/2014/main" id="{03022005-226C-1B7A-D297-32829BC65505}"/>
                </a:ext>
              </a:extLst>
            </p:cNvPr>
            <p:cNvSpPr/>
            <p:nvPr/>
          </p:nvSpPr>
          <p:spPr>
            <a:xfrm>
              <a:off x="8874125" y="5771515"/>
              <a:ext cx="761" cy="50292"/>
            </a:xfrm>
            <a:custGeom>
              <a:avLst/>
              <a:gdLst>
                <a:gd name="connsiteX0" fmla="*/ 0 w 761"/>
                <a:gd name="connsiteY0" fmla="*/ 0 h 50292"/>
                <a:gd name="connsiteX1" fmla="*/ 762 w 761"/>
                <a:gd name="connsiteY1" fmla="*/ 50292 h 50292"/>
              </a:gdLst>
              <a:ahLst/>
              <a:cxnLst>
                <a:cxn ang="0">
                  <a:pos x="connsiteX0" y="connsiteY0"/>
                </a:cxn>
                <a:cxn ang="0">
                  <a:pos x="connsiteX1" y="connsiteY1"/>
                </a:cxn>
              </a:cxnLst>
              <a:rect l="l" t="t" r="r" b="b"/>
              <a:pathLst>
                <a:path w="761" h="50292">
                  <a:moveTo>
                    <a:pt x="0" y="0"/>
                  </a:moveTo>
                  <a:lnTo>
                    <a:pt x="762" y="50292"/>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57" name="Freeform: Shape 256">
              <a:extLst>
                <a:ext uri="{FF2B5EF4-FFF2-40B4-BE49-F238E27FC236}">
                  <a16:creationId xmlns:a16="http://schemas.microsoft.com/office/drawing/2014/main" id="{7A3335B3-1F3C-51A5-9889-178C4D19F288}"/>
                </a:ext>
              </a:extLst>
            </p:cNvPr>
            <p:cNvSpPr/>
            <p:nvPr/>
          </p:nvSpPr>
          <p:spPr>
            <a:xfrm>
              <a:off x="8586343" y="5661152"/>
              <a:ext cx="12700" cy="60706"/>
            </a:xfrm>
            <a:custGeom>
              <a:avLst/>
              <a:gdLst>
                <a:gd name="connsiteX0" fmla="*/ 0 w 12700"/>
                <a:gd name="connsiteY0" fmla="*/ 60706 h 60706"/>
                <a:gd name="connsiteX1" fmla="*/ 0 w 12700"/>
                <a:gd name="connsiteY1" fmla="*/ 0 h 60706"/>
              </a:gdLst>
              <a:ahLst/>
              <a:cxnLst>
                <a:cxn ang="0">
                  <a:pos x="connsiteX0" y="connsiteY0"/>
                </a:cxn>
                <a:cxn ang="0">
                  <a:pos x="connsiteX1" y="connsiteY1"/>
                </a:cxn>
              </a:cxnLst>
              <a:rect l="l" t="t" r="r" b="b"/>
              <a:pathLst>
                <a:path w="12700" h="60706">
                  <a:moveTo>
                    <a:pt x="0" y="60706"/>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58" name="Freeform: Shape 257">
              <a:extLst>
                <a:ext uri="{FF2B5EF4-FFF2-40B4-BE49-F238E27FC236}">
                  <a16:creationId xmlns:a16="http://schemas.microsoft.com/office/drawing/2014/main" id="{B6FFA3A4-F01B-641D-BB91-F7DD76575442}"/>
                </a:ext>
              </a:extLst>
            </p:cNvPr>
            <p:cNvSpPr/>
            <p:nvPr/>
          </p:nvSpPr>
          <p:spPr>
            <a:xfrm rot="-2700000">
              <a:off x="8975280" y="5451552"/>
              <a:ext cx="88646" cy="88646"/>
            </a:xfrm>
            <a:custGeom>
              <a:avLst/>
              <a:gdLst>
                <a:gd name="connsiteX0" fmla="*/ 88646 w 88646"/>
                <a:gd name="connsiteY0" fmla="*/ 44323 h 88646"/>
                <a:gd name="connsiteX1" fmla="*/ 44323 w 88646"/>
                <a:gd name="connsiteY1" fmla="*/ 88646 h 88646"/>
                <a:gd name="connsiteX2" fmla="*/ 0 w 88646"/>
                <a:gd name="connsiteY2" fmla="*/ 44323 h 88646"/>
                <a:gd name="connsiteX3" fmla="*/ 44323 w 88646"/>
                <a:gd name="connsiteY3" fmla="*/ 0 h 88646"/>
                <a:gd name="connsiteX4" fmla="*/ 88646 w 88646"/>
                <a:gd name="connsiteY4" fmla="*/ 44323 h 8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46" h="88646">
                  <a:moveTo>
                    <a:pt x="88646" y="44323"/>
                  </a:moveTo>
                  <a:cubicBezTo>
                    <a:pt x="88646" y="68802"/>
                    <a:pt x="68802" y="88646"/>
                    <a:pt x="44323" y="88646"/>
                  </a:cubicBezTo>
                  <a:cubicBezTo>
                    <a:pt x="19844" y="88646"/>
                    <a:pt x="0" y="68802"/>
                    <a:pt x="0" y="44323"/>
                  </a:cubicBezTo>
                  <a:cubicBezTo>
                    <a:pt x="0" y="19844"/>
                    <a:pt x="19844" y="0"/>
                    <a:pt x="44323" y="0"/>
                  </a:cubicBezTo>
                  <a:cubicBezTo>
                    <a:pt x="68802" y="0"/>
                    <a:pt x="88646" y="19844"/>
                    <a:pt x="88646" y="44323"/>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59" name="Freeform: Shape 258">
              <a:extLst>
                <a:ext uri="{FF2B5EF4-FFF2-40B4-BE49-F238E27FC236}">
                  <a16:creationId xmlns:a16="http://schemas.microsoft.com/office/drawing/2014/main" id="{B9ED0979-19F6-DE55-6614-F16A71456025}"/>
                </a:ext>
              </a:extLst>
            </p:cNvPr>
            <p:cNvSpPr/>
            <p:nvPr/>
          </p:nvSpPr>
          <p:spPr>
            <a:xfrm>
              <a:off x="8972295" y="5576058"/>
              <a:ext cx="152910" cy="145799"/>
            </a:xfrm>
            <a:custGeom>
              <a:avLst/>
              <a:gdLst>
                <a:gd name="connsiteX0" fmla="*/ 72644 w 152910"/>
                <a:gd name="connsiteY0" fmla="*/ 145800 h 145799"/>
                <a:gd name="connsiteX1" fmla="*/ 139573 w 152910"/>
                <a:gd name="connsiteY1" fmla="*/ 145800 h 145799"/>
                <a:gd name="connsiteX2" fmla="*/ 152909 w 152910"/>
                <a:gd name="connsiteY2" fmla="*/ 130813 h 145799"/>
                <a:gd name="connsiteX3" fmla="*/ 152527 w 152910"/>
                <a:gd name="connsiteY3" fmla="*/ 80902 h 145799"/>
                <a:gd name="connsiteX4" fmla="*/ 110744 w 152910"/>
                <a:gd name="connsiteY4" fmla="*/ 9528 h 145799"/>
                <a:gd name="connsiteX5" fmla="*/ 47498 w 152910"/>
                <a:gd name="connsiteY5" fmla="*/ 3 h 145799"/>
                <a:gd name="connsiteX6" fmla="*/ 0 w 152910"/>
                <a:gd name="connsiteY6" fmla="*/ 4957 h 14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910" h="145799">
                  <a:moveTo>
                    <a:pt x="72644" y="145800"/>
                  </a:moveTo>
                  <a:lnTo>
                    <a:pt x="139573" y="145800"/>
                  </a:lnTo>
                  <a:cubicBezTo>
                    <a:pt x="146939" y="145800"/>
                    <a:pt x="153036" y="139069"/>
                    <a:pt x="152909" y="130813"/>
                  </a:cubicBezTo>
                  <a:lnTo>
                    <a:pt x="152527" y="80902"/>
                  </a:lnTo>
                  <a:cubicBezTo>
                    <a:pt x="153289" y="49407"/>
                    <a:pt x="135128" y="19053"/>
                    <a:pt x="110744" y="9528"/>
                  </a:cubicBezTo>
                  <a:cubicBezTo>
                    <a:pt x="94997" y="3306"/>
                    <a:pt x="75947" y="-124"/>
                    <a:pt x="47498" y="3"/>
                  </a:cubicBezTo>
                  <a:cubicBezTo>
                    <a:pt x="27813" y="3"/>
                    <a:pt x="12700" y="1782"/>
                    <a:pt x="0" y="4957"/>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60" name="Freeform: Shape 259">
              <a:extLst>
                <a:ext uri="{FF2B5EF4-FFF2-40B4-BE49-F238E27FC236}">
                  <a16:creationId xmlns:a16="http://schemas.microsoft.com/office/drawing/2014/main" id="{1A372DC9-9C8F-E43A-8536-C9B11A1AD2D5}"/>
                </a:ext>
              </a:extLst>
            </p:cNvPr>
            <p:cNvSpPr/>
            <p:nvPr/>
          </p:nvSpPr>
          <p:spPr>
            <a:xfrm>
              <a:off x="9064879" y="5661152"/>
              <a:ext cx="12700" cy="60706"/>
            </a:xfrm>
            <a:custGeom>
              <a:avLst/>
              <a:gdLst>
                <a:gd name="connsiteX0" fmla="*/ 0 w 12700"/>
                <a:gd name="connsiteY0" fmla="*/ 60706 h 60706"/>
                <a:gd name="connsiteX1" fmla="*/ 0 w 12700"/>
                <a:gd name="connsiteY1" fmla="*/ 0 h 60706"/>
              </a:gdLst>
              <a:ahLst/>
              <a:cxnLst>
                <a:cxn ang="0">
                  <a:pos x="connsiteX0" y="connsiteY0"/>
                </a:cxn>
                <a:cxn ang="0">
                  <a:pos x="connsiteX1" y="connsiteY1"/>
                </a:cxn>
              </a:cxnLst>
              <a:rect l="l" t="t" r="r" b="b"/>
              <a:pathLst>
                <a:path w="12700" h="60706">
                  <a:moveTo>
                    <a:pt x="0" y="60706"/>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61" name="Freeform: Shape 260">
              <a:extLst>
                <a:ext uri="{FF2B5EF4-FFF2-40B4-BE49-F238E27FC236}">
                  <a16:creationId xmlns:a16="http://schemas.microsoft.com/office/drawing/2014/main" id="{16101E28-61E0-B948-38B0-47AD3ABE6D7C}"/>
                </a:ext>
              </a:extLst>
            </p:cNvPr>
            <p:cNvSpPr/>
            <p:nvPr/>
          </p:nvSpPr>
          <p:spPr>
            <a:xfrm>
              <a:off x="8950579" y="5795771"/>
              <a:ext cx="122539" cy="146796"/>
            </a:xfrm>
            <a:custGeom>
              <a:avLst/>
              <a:gdLst>
                <a:gd name="connsiteX0" fmla="*/ 29210 w 122539"/>
                <a:gd name="connsiteY0" fmla="*/ 0 h 146796"/>
                <a:gd name="connsiteX1" fmla="*/ 114808 w 122539"/>
                <a:gd name="connsiteY1" fmla="*/ 86741 h 146796"/>
                <a:gd name="connsiteX2" fmla="*/ 114553 w 122539"/>
                <a:gd name="connsiteY2" fmla="*/ 124714 h 146796"/>
                <a:gd name="connsiteX3" fmla="*/ 99949 w 122539"/>
                <a:gd name="connsiteY3" fmla="*/ 139065 h 146796"/>
                <a:gd name="connsiteX4" fmla="*/ 61976 w 122539"/>
                <a:gd name="connsiteY4" fmla="*/ 138811 h 146796"/>
                <a:gd name="connsiteX5" fmla="*/ 0 w 122539"/>
                <a:gd name="connsiteY5" fmla="*/ 75946 h 14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39" h="146796">
                  <a:moveTo>
                    <a:pt x="29210" y="0"/>
                  </a:moveTo>
                  <a:lnTo>
                    <a:pt x="114808" y="86741"/>
                  </a:lnTo>
                  <a:cubicBezTo>
                    <a:pt x="125222" y="97282"/>
                    <a:pt x="125095" y="114300"/>
                    <a:pt x="114553" y="124714"/>
                  </a:cubicBezTo>
                  <a:lnTo>
                    <a:pt x="99949" y="139065"/>
                  </a:lnTo>
                  <a:cubicBezTo>
                    <a:pt x="89408" y="149479"/>
                    <a:pt x="72389" y="149352"/>
                    <a:pt x="61976" y="138811"/>
                  </a:cubicBezTo>
                  <a:lnTo>
                    <a:pt x="0" y="75946"/>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262" name="Graphic 3">
            <a:extLst>
              <a:ext uri="{FF2B5EF4-FFF2-40B4-BE49-F238E27FC236}">
                <a16:creationId xmlns:a16="http://schemas.microsoft.com/office/drawing/2014/main" id="{755FD191-E5C2-6FB7-2EF7-095A7FD641FE}"/>
              </a:ext>
            </a:extLst>
          </p:cNvPr>
          <p:cNvGrpSpPr/>
          <p:nvPr/>
        </p:nvGrpSpPr>
        <p:grpSpPr>
          <a:xfrm>
            <a:off x="4219151" y="3906845"/>
            <a:ext cx="228600" cy="228601"/>
            <a:chOff x="6292341" y="4160520"/>
            <a:chExt cx="591693" cy="656717"/>
          </a:xfrm>
          <a:noFill/>
        </p:grpSpPr>
        <p:grpSp>
          <p:nvGrpSpPr>
            <p:cNvPr id="263" name="Graphic 3">
              <a:extLst>
                <a:ext uri="{FF2B5EF4-FFF2-40B4-BE49-F238E27FC236}">
                  <a16:creationId xmlns:a16="http://schemas.microsoft.com/office/drawing/2014/main" id="{3767C2B2-0F43-F9E0-AC91-E63EA6E91990}"/>
                </a:ext>
              </a:extLst>
            </p:cNvPr>
            <p:cNvGrpSpPr/>
            <p:nvPr/>
          </p:nvGrpSpPr>
          <p:grpSpPr>
            <a:xfrm>
              <a:off x="6292341" y="4160520"/>
              <a:ext cx="437134" cy="615821"/>
              <a:chOff x="6292341" y="4160520"/>
              <a:chExt cx="437134" cy="615821"/>
            </a:xfrm>
            <a:noFill/>
          </p:grpSpPr>
          <p:sp>
            <p:nvSpPr>
              <p:cNvPr id="270" name="Freeform: Shape 269">
                <a:extLst>
                  <a:ext uri="{FF2B5EF4-FFF2-40B4-BE49-F238E27FC236}">
                    <a16:creationId xmlns:a16="http://schemas.microsoft.com/office/drawing/2014/main" id="{F328E7F5-57B1-38E1-9D09-0DE730C6F77B}"/>
                  </a:ext>
                </a:extLst>
              </p:cNvPr>
              <p:cNvSpPr/>
              <p:nvPr/>
            </p:nvSpPr>
            <p:spPr>
              <a:xfrm>
                <a:off x="6631178" y="4251959"/>
                <a:ext cx="98297" cy="169545"/>
              </a:xfrm>
              <a:custGeom>
                <a:avLst/>
                <a:gdLst>
                  <a:gd name="connsiteX0" fmla="*/ 98298 w 98297"/>
                  <a:gd name="connsiteY0" fmla="*/ 169545 h 169545"/>
                  <a:gd name="connsiteX1" fmla="*/ 97155 w 98297"/>
                  <a:gd name="connsiteY1" fmla="*/ 29083 h 169545"/>
                  <a:gd name="connsiteX2" fmla="*/ 68072 w 98297"/>
                  <a:gd name="connsiteY2" fmla="*/ 0 h 169545"/>
                  <a:gd name="connsiteX3" fmla="*/ 0 w 98297"/>
                  <a:gd name="connsiteY3" fmla="*/ 0 h 169545"/>
                </a:gdLst>
                <a:ahLst/>
                <a:cxnLst>
                  <a:cxn ang="0">
                    <a:pos x="connsiteX0" y="connsiteY0"/>
                  </a:cxn>
                  <a:cxn ang="0">
                    <a:pos x="connsiteX1" y="connsiteY1"/>
                  </a:cxn>
                  <a:cxn ang="0">
                    <a:pos x="connsiteX2" y="connsiteY2"/>
                  </a:cxn>
                  <a:cxn ang="0">
                    <a:pos x="connsiteX3" y="connsiteY3"/>
                  </a:cxn>
                </a:cxnLst>
                <a:rect l="l" t="t" r="r" b="b"/>
                <a:pathLst>
                  <a:path w="98297" h="169545">
                    <a:moveTo>
                      <a:pt x="98298" y="169545"/>
                    </a:moveTo>
                    <a:lnTo>
                      <a:pt x="97155" y="29083"/>
                    </a:lnTo>
                    <a:cubicBezTo>
                      <a:pt x="97155" y="13081"/>
                      <a:pt x="84201" y="0"/>
                      <a:pt x="68072" y="0"/>
                    </a:cubicBez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71" name="Freeform: Shape 270">
                <a:extLst>
                  <a:ext uri="{FF2B5EF4-FFF2-40B4-BE49-F238E27FC236}">
                    <a16:creationId xmlns:a16="http://schemas.microsoft.com/office/drawing/2014/main" id="{B0E91F99-9B75-7711-411F-76224CD9870D}"/>
                  </a:ext>
                </a:extLst>
              </p:cNvPr>
              <p:cNvSpPr/>
              <p:nvPr/>
            </p:nvSpPr>
            <p:spPr>
              <a:xfrm>
                <a:off x="6292341" y="4252086"/>
                <a:ext cx="265938" cy="524255"/>
              </a:xfrm>
              <a:custGeom>
                <a:avLst/>
                <a:gdLst>
                  <a:gd name="connsiteX0" fmla="*/ 97155 w 265938"/>
                  <a:gd name="connsiteY0" fmla="*/ 0 h 524255"/>
                  <a:gd name="connsiteX1" fmla="*/ 29083 w 265938"/>
                  <a:gd name="connsiteY1" fmla="*/ 0 h 524255"/>
                  <a:gd name="connsiteX2" fmla="*/ 0 w 265938"/>
                  <a:gd name="connsiteY2" fmla="*/ 29083 h 524255"/>
                  <a:gd name="connsiteX3" fmla="*/ 0 w 265938"/>
                  <a:gd name="connsiteY3" fmla="*/ 495173 h 524255"/>
                  <a:gd name="connsiteX4" fmla="*/ 29083 w 265938"/>
                  <a:gd name="connsiteY4" fmla="*/ 524256 h 524255"/>
                  <a:gd name="connsiteX5" fmla="*/ 265938 w 265938"/>
                  <a:gd name="connsiteY5" fmla="*/ 524256 h 52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938" h="524255">
                    <a:moveTo>
                      <a:pt x="97155" y="0"/>
                    </a:moveTo>
                    <a:lnTo>
                      <a:pt x="29083" y="0"/>
                    </a:lnTo>
                    <a:cubicBezTo>
                      <a:pt x="13081" y="0"/>
                      <a:pt x="0" y="12954"/>
                      <a:pt x="0" y="29083"/>
                    </a:cubicBezTo>
                    <a:lnTo>
                      <a:pt x="0" y="495173"/>
                    </a:lnTo>
                    <a:cubicBezTo>
                      <a:pt x="0" y="511175"/>
                      <a:pt x="12954" y="524256"/>
                      <a:pt x="29083" y="524256"/>
                    </a:cubicBezTo>
                    <a:lnTo>
                      <a:pt x="265938" y="524256"/>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72" name="Freeform: Shape 271">
                <a:extLst>
                  <a:ext uri="{FF2B5EF4-FFF2-40B4-BE49-F238E27FC236}">
                    <a16:creationId xmlns:a16="http://schemas.microsoft.com/office/drawing/2014/main" id="{7B8CDA74-E0B0-82C5-209C-69BB91187FC9}"/>
                  </a:ext>
                </a:extLst>
              </p:cNvPr>
              <p:cNvSpPr/>
              <p:nvPr/>
            </p:nvSpPr>
            <p:spPr>
              <a:xfrm>
                <a:off x="6486779" y="4393946"/>
                <a:ext cx="169037" cy="12700"/>
              </a:xfrm>
              <a:custGeom>
                <a:avLst/>
                <a:gdLst>
                  <a:gd name="connsiteX0" fmla="*/ 0 w 169037"/>
                  <a:gd name="connsiteY0" fmla="*/ 0 h 12700"/>
                  <a:gd name="connsiteX1" fmla="*/ 169037 w 169037"/>
                  <a:gd name="connsiteY1" fmla="*/ 0 h 12700"/>
                </a:gdLst>
                <a:ahLst/>
                <a:cxnLst>
                  <a:cxn ang="0">
                    <a:pos x="connsiteX0" y="connsiteY0"/>
                  </a:cxn>
                  <a:cxn ang="0">
                    <a:pos x="connsiteX1" y="connsiteY1"/>
                  </a:cxn>
                </a:cxnLst>
                <a:rect l="l" t="t" r="r" b="b"/>
                <a:pathLst>
                  <a:path w="169037" h="12700">
                    <a:moveTo>
                      <a:pt x="0" y="0"/>
                    </a:moveTo>
                    <a:lnTo>
                      <a:pt x="169037"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73" name="Freeform: Shape 272">
                <a:extLst>
                  <a:ext uri="{FF2B5EF4-FFF2-40B4-BE49-F238E27FC236}">
                    <a16:creationId xmlns:a16="http://schemas.microsoft.com/office/drawing/2014/main" id="{C1A13DDA-D0A4-F5A2-538D-000F97176D48}"/>
                  </a:ext>
                </a:extLst>
              </p:cNvPr>
              <p:cNvSpPr/>
              <p:nvPr/>
            </p:nvSpPr>
            <p:spPr>
              <a:xfrm>
                <a:off x="6486779" y="4534027"/>
                <a:ext cx="68834" cy="12700"/>
              </a:xfrm>
              <a:custGeom>
                <a:avLst/>
                <a:gdLst>
                  <a:gd name="connsiteX0" fmla="*/ 0 w 68834"/>
                  <a:gd name="connsiteY0" fmla="*/ 0 h 12700"/>
                  <a:gd name="connsiteX1" fmla="*/ 68834 w 68834"/>
                  <a:gd name="connsiteY1" fmla="*/ 0 h 12700"/>
                </a:gdLst>
                <a:ahLst/>
                <a:cxnLst>
                  <a:cxn ang="0">
                    <a:pos x="connsiteX0" y="connsiteY0"/>
                  </a:cxn>
                  <a:cxn ang="0">
                    <a:pos x="connsiteX1" y="connsiteY1"/>
                  </a:cxn>
                </a:cxnLst>
                <a:rect l="l" t="t" r="r" b="b"/>
                <a:pathLst>
                  <a:path w="68834" h="12700">
                    <a:moveTo>
                      <a:pt x="0" y="0"/>
                    </a:moveTo>
                    <a:lnTo>
                      <a:pt x="68834"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74" name="Freeform: Shape 273">
                <a:extLst>
                  <a:ext uri="{FF2B5EF4-FFF2-40B4-BE49-F238E27FC236}">
                    <a16:creationId xmlns:a16="http://schemas.microsoft.com/office/drawing/2014/main" id="{628BDC10-3E06-435A-4FE8-69FE231B41E2}"/>
                  </a:ext>
                </a:extLst>
              </p:cNvPr>
              <p:cNvSpPr/>
              <p:nvPr/>
            </p:nvSpPr>
            <p:spPr>
              <a:xfrm>
                <a:off x="6389370" y="4160520"/>
                <a:ext cx="238633" cy="132714"/>
              </a:xfrm>
              <a:custGeom>
                <a:avLst/>
                <a:gdLst>
                  <a:gd name="connsiteX0" fmla="*/ 57785 w 238633"/>
                  <a:gd name="connsiteY0" fmla="*/ 61595 h 132714"/>
                  <a:gd name="connsiteX1" fmla="*/ 119380 w 238633"/>
                  <a:gd name="connsiteY1" fmla="*/ 0 h 132714"/>
                  <a:gd name="connsiteX2" fmla="*/ 180975 w 238633"/>
                  <a:gd name="connsiteY2" fmla="*/ 61595 h 132714"/>
                  <a:gd name="connsiteX3" fmla="*/ 228854 w 238633"/>
                  <a:gd name="connsiteY3" fmla="*/ 61595 h 132714"/>
                  <a:gd name="connsiteX4" fmla="*/ 238633 w 238633"/>
                  <a:gd name="connsiteY4" fmla="*/ 71374 h 132714"/>
                  <a:gd name="connsiteX5" fmla="*/ 238633 w 238633"/>
                  <a:gd name="connsiteY5" fmla="*/ 122936 h 132714"/>
                  <a:gd name="connsiteX6" fmla="*/ 228854 w 238633"/>
                  <a:gd name="connsiteY6" fmla="*/ 132715 h 132714"/>
                  <a:gd name="connsiteX7" fmla="*/ 9779 w 238633"/>
                  <a:gd name="connsiteY7" fmla="*/ 132715 h 132714"/>
                  <a:gd name="connsiteX8" fmla="*/ 0 w 238633"/>
                  <a:gd name="connsiteY8" fmla="*/ 122936 h 132714"/>
                  <a:gd name="connsiteX9" fmla="*/ 0 w 238633"/>
                  <a:gd name="connsiteY9" fmla="*/ 71374 h 132714"/>
                  <a:gd name="connsiteX10" fmla="*/ 9779 w 238633"/>
                  <a:gd name="connsiteY10" fmla="*/ 61595 h 132714"/>
                  <a:gd name="connsiteX11" fmla="*/ 57658 w 238633"/>
                  <a:gd name="connsiteY11" fmla="*/ 61595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633" h="132714">
                    <a:moveTo>
                      <a:pt x="57785" y="61595"/>
                    </a:moveTo>
                    <a:cubicBezTo>
                      <a:pt x="57785" y="27559"/>
                      <a:pt x="85344" y="0"/>
                      <a:pt x="119380" y="0"/>
                    </a:cubicBezTo>
                    <a:cubicBezTo>
                      <a:pt x="153416" y="0"/>
                      <a:pt x="180975" y="27559"/>
                      <a:pt x="180975" y="61595"/>
                    </a:cubicBezTo>
                    <a:lnTo>
                      <a:pt x="228854" y="61595"/>
                    </a:lnTo>
                    <a:cubicBezTo>
                      <a:pt x="234188" y="61595"/>
                      <a:pt x="238633" y="65913"/>
                      <a:pt x="238633" y="71374"/>
                    </a:cubicBezTo>
                    <a:lnTo>
                      <a:pt x="238633" y="122936"/>
                    </a:lnTo>
                    <a:cubicBezTo>
                      <a:pt x="238633" y="128270"/>
                      <a:pt x="234315" y="132715"/>
                      <a:pt x="228854" y="132715"/>
                    </a:cubicBezTo>
                    <a:lnTo>
                      <a:pt x="9779" y="132715"/>
                    </a:lnTo>
                    <a:cubicBezTo>
                      <a:pt x="4445" y="132715"/>
                      <a:pt x="0" y="128397"/>
                      <a:pt x="0" y="122936"/>
                    </a:cubicBezTo>
                    <a:lnTo>
                      <a:pt x="0" y="71374"/>
                    </a:lnTo>
                    <a:cubicBezTo>
                      <a:pt x="0" y="66040"/>
                      <a:pt x="4318" y="61595"/>
                      <a:pt x="9779" y="61595"/>
                    </a:cubicBezTo>
                    <a:lnTo>
                      <a:pt x="57658" y="61595"/>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75" name="Freeform: Shape 274">
                <a:extLst>
                  <a:ext uri="{FF2B5EF4-FFF2-40B4-BE49-F238E27FC236}">
                    <a16:creationId xmlns:a16="http://schemas.microsoft.com/office/drawing/2014/main" id="{D3A458B6-15C0-8D63-9FEE-A9AB600CBBA3}"/>
                  </a:ext>
                </a:extLst>
              </p:cNvPr>
              <p:cNvSpPr/>
              <p:nvPr/>
            </p:nvSpPr>
            <p:spPr>
              <a:xfrm>
                <a:off x="6486779" y="4674235"/>
                <a:ext cx="32257" cy="12700"/>
              </a:xfrm>
              <a:custGeom>
                <a:avLst/>
                <a:gdLst>
                  <a:gd name="connsiteX0" fmla="*/ 0 w 32257"/>
                  <a:gd name="connsiteY0" fmla="*/ 0 h 12700"/>
                  <a:gd name="connsiteX1" fmla="*/ 32258 w 32257"/>
                  <a:gd name="connsiteY1" fmla="*/ 0 h 12700"/>
                </a:gdLst>
                <a:ahLst/>
                <a:cxnLst>
                  <a:cxn ang="0">
                    <a:pos x="connsiteX0" y="connsiteY0"/>
                  </a:cxn>
                  <a:cxn ang="0">
                    <a:pos x="connsiteX1" y="connsiteY1"/>
                  </a:cxn>
                </a:cxnLst>
                <a:rect l="l" t="t" r="r" b="b"/>
                <a:pathLst>
                  <a:path w="32257" h="12700">
                    <a:moveTo>
                      <a:pt x="0" y="0"/>
                    </a:moveTo>
                    <a:lnTo>
                      <a:pt x="32258"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76" name="Freeform: Shape 275">
                <a:extLst>
                  <a:ext uri="{FF2B5EF4-FFF2-40B4-BE49-F238E27FC236}">
                    <a16:creationId xmlns:a16="http://schemas.microsoft.com/office/drawing/2014/main" id="{B9B564F7-ACF5-74AA-69F2-CF2600762069}"/>
                  </a:ext>
                </a:extLst>
              </p:cNvPr>
              <p:cNvSpPr/>
              <p:nvPr/>
            </p:nvSpPr>
            <p:spPr>
              <a:xfrm>
                <a:off x="6362446" y="4358513"/>
                <a:ext cx="70738" cy="70738"/>
              </a:xfrm>
              <a:custGeom>
                <a:avLst/>
                <a:gdLst>
                  <a:gd name="connsiteX0" fmla="*/ 0 w 70738"/>
                  <a:gd name="connsiteY0" fmla="*/ 0 h 70738"/>
                  <a:gd name="connsiteX1" fmla="*/ 70739 w 70738"/>
                  <a:gd name="connsiteY1" fmla="*/ 0 h 70738"/>
                  <a:gd name="connsiteX2" fmla="*/ 70739 w 70738"/>
                  <a:gd name="connsiteY2" fmla="*/ 70739 h 70738"/>
                  <a:gd name="connsiteX3" fmla="*/ 0 w 70738"/>
                  <a:gd name="connsiteY3" fmla="*/ 70739 h 70738"/>
                </a:gdLst>
                <a:ahLst/>
                <a:cxnLst>
                  <a:cxn ang="0">
                    <a:pos x="connsiteX0" y="connsiteY0"/>
                  </a:cxn>
                  <a:cxn ang="0">
                    <a:pos x="connsiteX1" y="connsiteY1"/>
                  </a:cxn>
                  <a:cxn ang="0">
                    <a:pos x="connsiteX2" y="connsiteY2"/>
                  </a:cxn>
                  <a:cxn ang="0">
                    <a:pos x="connsiteX3" y="connsiteY3"/>
                  </a:cxn>
                </a:cxnLst>
                <a:rect l="l" t="t" r="r" b="b"/>
                <a:pathLst>
                  <a:path w="70738" h="70738">
                    <a:moveTo>
                      <a:pt x="0" y="0"/>
                    </a:moveTo>
                    <a:lnTo>
                      <a:pt x="70739" y="0"/>
                    </a:lnTo>
                    <a:lnTo>
                      <a:pt x="70739" y="70739"/>
                    </a:lnTo>
                    <a:lnTo>
                      <a:pt x="0" y="70739"/>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77" name="Freeform: Shape 276">
                <a:extLst>
                  <a:ext uri="{FF2B5EF4-FFF2-40B4-BE49-F238E27FC236}">
                    <a16:creationId xmlns:a16="http://schemas.microsoft.com/office/drawing/2014/main" id="{85E9C146-3702-8559-18E8-C9F923635E82}"/>
                  </a:ext>
                </a:extLst>
              </p:cNvPr>
              <p:cNvSpPr/>
              <p:nvPr/>
            </p:nvSpPr>
            <p:spPr>
              <a:xfrm>
                <a:off x="6362446" y="4498721"/>
                <a:ext cx="70738" cy="70738"/>
              </a:xfrm>
              <a:custGeom>
                <a:avLst/>
                <a:gdLst>
                  <a:gd name="connsiteX0" fmla="*/ 0 w 70738"/>
                  <a:gd name="connsiteY0" fmla="*/ 0 h 70738"/>
                  <a:gd name="connsiteX1" fmla="*/ 70739 w 70738"/>
                  <a:gd name="connsiteY1" fmla="*/ 0 h 70738"/>
                  <a:gd name="connsiteX2" fmla="*/ 70739 w 70738"/>
                  <a:gd name="connsiteY2" fmla="*/ 70739 h 70738"/>
                  <a:gd name="connsiteX3" fmla="*/ 0 w 70738"/>
                  <a:gd name="connsiteY3" fmla="*/ 70739 h 70738"/>
                </a:gdLst>
                <a:ahLst/>
                <a:cxnLst>
                  <a:cxn ang="0">
                    <a:pos x="connsiteX0" y="connsiteY0"/>
                  </a:cxn>
                  <a:cxn ang="0">
                    <a:pos x="connsiteX1" y="connsiteY1"/>
                  </a:cxn>
                  <a:cxn ang="0">
                    <a:pos x="connsiteX2" y="connsiteY2"/>
                  </a:cxn>
                  <a:cxn ang="0">
                    <a:pos x="connsiteX3" y="connsiteY3"/>
                  </a:cxn>
                </a:cxnLst>
                <a:rect l="l" t="t" r="r" b="b"/>
                <a:pathLst>
                  <a:path w="70738" h="70738">
                    <a:moveTo>
                      <a:pt x="0" y="0"/>
                    </a:moveTo>
                    <a:lnTo>
                      <a:pt x="70739" y="0"/>
                    </a:lnTo>
                    <a:lnTo>
                      <a:pt x="70739" y="70739"/>
                    </a:lnTo>
                    <a:lnTo>
                      <a:pt x="0" y="70739"/>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78" name="Freeform: Shape 277">
                <a:extLst>
                  <a:ext uri="{FF2B5EF4-FFF2-40B4-BE49-F238E27FC236}">
                    <a16:creationId xmlns:a16="http://schemas.microsoft.com/office/drawing/2014/main" id="{E85C098A-9064-3F1E-5FBC-597D0F2BDE0A}"/>
                  </a:ext>
                </a:extLst>
              </p:cNvPr>
              <p:cNvSpPr/>
              <p:nvPr/>
            </p:nvSpPr>
            <p:spPr>
              <a:xfrm>
                <a:off x="6362446" y="4638802"/>
                <a:ext cx="70738" cy="70738"/>
              </a:xfrm>
              <a:custGeom>
                <a:avLst/>
                <a:gdLst>
                  <a:gd name="connsiteX0" fmla="*/ 0 w 70738"/>
                  <a:gd name="connsiteY0" fmla="*/ 0 h 70738"/>
                  <a:gd name="connsiteX1" fmla="*/ 70739 w 70738"/>
                  <a:gd name="connsiteY1" fmla="*/ 0 h 70738"/>
                  <a:gd name="connsiteX2" fmla="*/ 70739 w 70738"/>
                  <a:gd name="connsiteY2" fmla="*/ 70739 h 70738"/>
                  <a:gd name="connsiteX3" fmla="*/ 0 w 70738"/>
                  <a:gd name="connsiteY3" fmla="*/ 70739 h 70738"/>
                </a:gdLst>
                <a:ahLst/>
                <a:cxnLst>
                  <a:cxn ang="0">
                    <a:pos x="connsiteX0" y="connsiteY0"/>
                  </a:cxn>
                  <a:cxn ang="0">
                    <a:pos x="connsiteX1" y="connsiteY1"/>
                  </a:cxn>
                  <a:cxn ang="0">
                    <a:pos x="connsiteX2" y="connsiteY2"/>
                  </a:cxn>
                  <a:cxn ang="0">
                    <a:pos x="connsiteX3" y="connsiteY3"/>
                  </a:cxn>
                </a:cxnLst>
                <a:rect l="l" t="t" r="r" b="b"/>
                <a:pathLst>
                  <a:path w="70738" h="70738">
                    <a:moveTo>
                      <a:pt x="0" y="0"/>
                    </a:moveTo>
                    <a:lnTo>
                      <a:pt x="70739" y="0"/>
                    </a:lnTo>
                    <a:lnTo>
                      <a:pt x="70739" y="70739"/>
                    </a:lnTo>
                    <a:lnTo>
                      <a:pt x="0" y="70739"/>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264" name="Freeform: Shape 263">
              <a:extLst>
                <a:ext uri="{FF2B5EF4-FFF2-40B4-BE49-F238E27FC236}">
                  <a16:creationId xmlns:a16="http://schemas.microsoft.com/office/drawing/2014/main" id="{2BDF8B01-921A-9564-892D-0D8B997682CD}"/>
                </a:ext>
              </a:extLst>
            </p:cNvPr>
            <p:cNvSpPr/>
            <p:nvPr/>
          </p:nvSpPr>
          <p:spPr>
            <a:xfrm>
              <a:off x="6576186" y="4509389"/>
              <a:ext cx="307848" cy="307848"/>
            </a:xfrm>
            <a:custGeom>
              <a:avLst/>
              <a:gdLst>
                <a:gd name="connsiteX0" fmla="*/ 307848 w 307848"/>
                <a:gd name="connsiteY0" fmla="*/ 153924 h 307848"/>
                <a:gd name="connsiteX1" fmla="*/ 153924 w 307848"/>
                <a:gd name="connsiteY1" fmla="*/ 307848 h 307848"/>
                <a:gd name="connsiteX2" fmla="*/ 0 w 307848"/>
                <a:gd name="connsiteY2" fmla="*/ 153924 h 307848"/>
                <a:gd name="connsiteX3" fmla="*/ 153924 w 307848"/>
                <a:gd name="connsiteY3" fmla="*/ 0 h 307848"/>
                <a:gd name="connsiteX4" fmla="*/ 307848 w 307848"/>
                <a:gd name="connsiteY4" fmla="*/ 153924 h 30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848" h="307848">
                  <a:moveTo>
                    <a:pt x="307848" y="153924"/>
                  </a:moveTo>
                  <a:cubicBezTo>
                    <a:pt x="307848" y="238934"/>
                    <a:pt x="238933" y="307848"/>
                    <a:pt x="153924" y="307848"/>
                  </a:cubicBezTo>
                  <a:cubicBezTo>
                    <a:pt x="68914" y="307848"/>
                    <a:pt x="0" y="238934"/>
                    <a:pt x="0" y="153924"/>
                  </a:cubicBezTo>
                  <a:cubicBezTo>
                    <a:pt x="0" y="68914"/>
                    <a:pt x="68914" y="0"/>
                    <a:pt x="153924" y="0"/>
                  </a:cubicBezTo>
                  <a:cubicBezTo>
                    <a:pt x="238933" y="0"/>
                    <a:pt x="307848" y="68914"/>
                    <a:pt x="307848" y="15392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65" name="Freeform: Shape 264">
              <a:extLst>
                <a:ext uri="{FF2B5EF4-FFF2-40B4-BE49-F238E27FC236}">
                  <a16:creationId xmlns:a16="http://schemas.microsoft.com/office/drawing/2014/main" id="{7B64A0B0-6D37-6D22-40B7-631698727817}"/>
                </a:ext>
              </a:extLst>
            </p:cNvPr>
            <p:cNvSpPr/>
            <p:nvPr/>
          </p:nvSpPr>
          <p:spPr>
            <a:xfrm>
              <a:off x="6700774" y="4590923"/>
              <a:ext cx="21081" cy="52831"/>
            </a:xfrm>
            <a:custGeom>
              <a:avLst/>
              <a:gdLst>
                <a:gd name="connsiteX0" fmla="*/ 21082 w 21081"/>
                <a:gd name="connsiteY0" fmla="*/ 52832 h 52831"/>
                <a:gd name="connsiteX1" fmla="*/ 0 w 21081"/>
                <a:gd name="connsiteY1" fmla="*/ 0 h 52831"/>
              </a:gdLst>
              <a:ahLst/>
              <a:cxnLst>
                <a:cxn ang="0">
                  <a:pos x="connsiteX0" y="connsiteY0"/>
                </a:cxn>
                <a:cxn ang="0">
                  <a:pos x="connsiteX1" y="connsiteY1"/>
                </a:cxn>
              </a:cxnLst>
              <a:rect l="l" t="t" r="r" b="b"/>
              <a:pathLst>
                <a:path w="21081" h="52831">
                  <a:moveTo>
                    <a:pt x="21082" y="52832"/>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66" name="Freeform: Shape 265">
              <a:extLst>
                <a:ext uri="{FF2B5EF4-FFF2-40B4-BE49-F238E27FC236}">
                  <a16:creationId xmlns:a16="http://schemas.microsoft.com/office/drawing/2014/main" id="{11CEF658-3804-F5A5-A255-BE2809D48628}"/>
                </a:ext>
              </a:extLst>
            </p:cNvPr>
            <p:cNvSpPr/>
            <p:nvPr/>
          </p:nvSpPr>
          <p:spPr>
            <a:xfrm>
              <a:off x="6751193" y="4654042"/>
              <a:ext cx="38226" cy="5969"/>
            </a:xfrm>
            <a:custGeom>
              <a:avLst/>
              <a:gdLst>
                <a:gd name="connsiteX0" fmla="*/ 38227 w 38226"/>
                <a:gd name="connsiteY0" fmla="*/ 0 h 5969"/>
                <a:gd name="connsiteX1" fmla="*/ 0 w 38226"/>
                <a:gd name="connsiteY1" fmla="*/ 5969 h 5969"/>
              </a:gdLst>
              <a:ahLst/>
              <a:cxnLst>
                <a:cxn ang="0">
                  <a:pos x="connsiteX0" y="connsiteY0"/>
                </a:cxn>
                <a:cxn ang="0">
                  <a:pos x="connsiteX1" y="connsiteY1"/>
                </a:cxn>
              </a:cxnLst>
              <a:rect l="l" t="t" r="r" b="b"/>
              <a:pathLst>
                <a:path w="38226" h="5969">
                  <a:moveTo>
                    <a:pt x="38227" y="0"/>
                  </a:moveTo>
                  <a:lnTo>
                    <a:pt x="0" y="5969"/>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67" name="Freeform: Shape 266">
              <a:extLst>
                <a:ext uri="{FF2B5EF4-FFF2-40B4-BE49-F238E27FC236}">
                  <a16:creationId xmlns:a16="http://schemas.microsoft.com/office/drawing/2014/main" id="{113B40C7-2587-9EF1-309A-16D80E574A81}"/>
                </a:ext>
              </a:extLst>
            </p:cNvPr>
            <p:cNvSpPr/>
            <p:nvPr/>
          </p:nvSpPr>
          <p:spPr>
            <a:xfrm>
              <a:off x="6708775" y="4641977"/>
              <a:ext cx="42671" cy="42672"/>
            </a:xfrm>
            <a:custGeom>
              <a:avLst/>
              <a:gdLst>
                <a:gd name="connsiteX0" fmla="*/ 42672 w 42671"/>
                <a:gd name="connsiteY0" fmla="*/ 21336 h 42672"/>
                <a:gd name="connsiteX1" fmla="*/ 21336 w 42671"/>
                <a:gd name="connsiteY1" fmla="*/ 42672 h 42672"/>
                <a:gd name="connsiteX2" fmla="*/ 0 w 42671"/>
                <a:gd name="connsiteY2" fmla="*/ 21336 h 42672"/>
                <a:gd name="connsiteX3" fmla="*/ 21336 w 42671"/>
                <a:gd name="connsiteY3" fmla="*/ 0 h 42672"/>
                <a:gd name="connsiteX4" fmla="*/ 42672 w 42671"/>
                <a:gd name="connsiteY4" fmla="*/ 21336 h 42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 h="42672">
                  <a:moveTo>
                    <a:pt x="42672" y="21336"/>
                  </a:moveTo>
                  <a:cubicBezTo>
                    <a:pt x="42672" y="33119"/>
                    <a:pt x="33120" y="42672"/>
                    <a:pt x="21336" y="42672"/>
                  </a:cubicBezTo>
                  <a:cubicBezTo>
                    <a:pt x="9552" y="42672"/>
                    <a:pt x="0" y="33119"/>
                    <a:pt x="0" y="21336"/>
                  </a:cubicBezTo>
                  <a:cubicBezTo>
                    <a:pt x="0" y="9553"/>
                    <a:pt x="9552" y="0"/>
                    <a:pt x="21336" y="0"/>
                  </a:cubicBezTo>
                  <a:cubicBezTo>
                    <a:pt x="33120" y="0"/>
                    <a:pt x="42672" y="9553"/>
                    <a:pt x="42672" y="21336"/>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68" name="Freeform: Shape 267">
              <a:extLst>
                <a:ext uri="{FF2B5EF4-FFF2-40B4-BE49-F238E27FC236}">
                  <a16:creationId xmlns:a16="http://schemas.microsoft.com/office/drawing/2014/main" id="{CC2A776B-8AFA-9A93-D384-F22934834308}"/>
                </a:ext>
              </a:extLst>
            </p:cNvPr>
            <p:cNvSpPr/>
            <p:nvPr/>
          </p:nvSpPr>
          <p:spPr>
            <a:xfrm>
              <a:off x="6730110" y="4465701"/>
              <a:ext cx="12700" cy="43687"/>
            </a:xfrm>
            <a:custGeom>
              <a:avLst/>
              <a:gdLst>
                <a:gd name="connsiteX0" fmla="*/ 0 w 12700"/>
                <a:gd name="connsiteY0" fmla="*/ 43688 h 43687"/>
                <a:gd name="connsiteX1" fmla="*/ 0 w 12700"/>
                <a:gd name="connsiteY1" fmla="*/ 0 h 43687"/>
              </a:gdLst>
              <a:ahLst/>
              <a:cxnLst>
                <a:cxn ang="0">
                  <a:pos x="connsiteX0" y="connsiteY0"/>
                </a:cxn>
                <a:cxn ang="0">
                  <a:pos x="connsiteX1" y="connsiteY1"/>
                </a:cxn>
              </a:cxnLst>
              <a:rect l="l" t="t" r="r" b="b"/>
              <a:pathLst>
                <a:path w="12700" h="43687">
                  <a:moveTo>
                    <a:pt x="0" y="43688"/>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69" name="Freeform: Shape 268">
              <a:extLst>
                <a:ext uri="{FF2B5EF4-FFF2-40B4-BE49-F238E27FC236}">
                  <a16:creationId xmlns:a16="http://schemas.microsoft.com/office/drawing/2014/main" id="{D9552500-43E5-16B9-0506-64DC518CEE20}"/>
                </a:ext>
              </a:extLst>
            </p:cNvPr>
            <p:cNvSpPr/>
            <p:nvPr/>
          </p:nvSpPr>
          <p:spPr>
            <a:xfrm>
              <a:off x="6702044" y="4465701"/>
              <a:ext cx="56260" cy="12700"/>
            </a:xfrm>
            <a:custGeom>
              <a:avLst/>
              <a:gdLst>
                <a:gd name="connsiteX0" fmla="*/ 0 w 56260"/>
                <a:gd name="connsiteY0" fmla="*/ 0 h 12700"/>
                <a:gd name="connsiteX1" fmla="*/ 56261 w 56260"/>
                <a:gd name="connsiteY1" fmla="*/ 0 h 12700"/>
              </a:gdLst>
              <a:ahLst/>
              <a:cxnLst>
                <a:cxn ang="0">
                  <a:pos x="connsiteX0" y="connsiteY0"/>
                </a:cxn>
                <a:cxn ang="0">
                  <a:pos x="connsiteX1" y="connsiteY1"/>
                </a:cxn>
              </a:cxnLst>
              <a:rect l="l" t="t" r="r" b="b"/>
              <a:pathLst>
                <a:path w="56260" h="12700">
                  <a:moveTo>
                    <a:pt x="0" y="0"/>
                  </a:moveTo>
                  <a:lnTo>
                    <a:pt x="56261"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pic>
        <p:nvPicPr>
          <p:cNvPr id="297" name="Graphic 296" descr="Home outline">
            <a:extLst>
              <a:ext uri="{FF2B5EF4-FFF2-40B4-BE49-F238E27FC236}">
                <a16:creationId xmlns:a16="http://schemas.microsoft.com/office/drawing/2014/main" id="{5A6DA672-1D80-4381-F30F-0966CA9B07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7935" y="5078609"/>
            <a:ext cx="231033" cy="231033"/>
          </a:xfrm>
          <a:prstGeom prst="rect">
            <a:avLst/>
          </a:prstGeom>
        </p:spPr>
      </p:pic>
      <p:grpSp>
        <p:nvGrpSpPr>
          <p:cNvPr id="299" name="Group 298">
            <a:extLst>
              <a:ext uri="{FF2B5EF4-FFF2-40B4-BE49-F238E27FC236}">
                <a16:creationId xmlns:a16="http://schemas.microsoft.com/office/drawing/2014/main" id="{BE5D7F25-A177-5654-3392-6A74B2C2DBC3}"/>
              </a:ext>
            </a:extLst>
          </p:cNvPr>
          <p:cNvGrpSpPr/>
          <p:nvPr/>
        </p:nvGrpSpPr>
        <p:grpSpPr>
          <a:xfrm>
            <a:off x="4095707" y="5542873"/>
            <a:ext cx="475488" cy="475488"/>
            <a:chOff x="-877145" y="2196042"/>
            <a:chExt cx="731520" cy="735600"/>
          </a:xfrm>
        </p:grpSpPr>
        <p:sp>
          <p:nvSpPr>
            <p:cNvPr id="300" name="Google Shape;18625;p1449">
              <a:extLst>
                <a:ext uri="{FF2B5EF4-FFF2-40B4-BE49-F238E27FC236}">
                  <a16:creationId xmlns:a16="http://schemas.microsoft.com/office/drawing/2014/main" id="{9C6D7B1F-D366-EBDC-345F-C2AFE8AC23AD}"/>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01" name="Google Shape;18628;p1449">
              <a:extLst>
                <a:ext uri="{FF2B5EF4-FFF2-40B4-BE49-F238E27FC236}">
                  <a16:creationId xmlns:a16="http://schemas.microsoft.com/office/drawing/2014/main" id="{5A2CFD9F-EDFA-323F-8FA7-DA3B896B601B}"/>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02" name="Google Shape;18629;p1449">
              <a:extLst>
                <a:ext uri="{FF2B5EF4-FFF2-40B4-BE49-F238E27FC236}">
                  <a16:creationId xmlns:a16="http://schemas.microsoft.com/office/drawing/2014/main" id="{D8E43846-5C49-0A3B-25EC-EE57B9059CCE}"/>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pic>
        <p:nvPicPr>
          <p:cNvPr id="304" name="Graphic 303" descr="Badge Follow outline">
            <a:extLst>
              <a:ext uri="{FF2B5EF4-FFF2-40B4-BE49-F238E27FC236}">
                <a16:creationId xmlns:a16="http://schemas.microsoft.com/office/drawing/2014/main" id="{13524C8B-2DE7-C3F5-D219-E2B9676178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9151" y="5666317"/>
            <a:ext cx="228600" cy="228600"/>
          </a:xfrm>
          <a:prstGeom prst="rect">
            <a:avLst/>
          </a:prstGeom>
        </p:spPr>
      </p:pic>
      <p:pic>
        <p:nvPicPr>
          <p:cNvPr id="8" name="Graphic 7" descr="Artificial Intelligence outline">
            <a:extLst>
              <a:ext uri="{FF2B5EF4-FFF2-40B4-BE49-F238E27FC236}">
                <a16:creationId xmlns:a16="http://schemas.microsoft.com/office/drawing/2014/main" id="{55ECDC78-9D45-DD7A-F8D4-226E9ECB18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17935" y="3314699"/>
            <a:ext cx="228600" cy="228600"/>
          </a:xfrm>
          <a:prstGeom prst="rect">
            <a:avLst/>
          </a:prstGeom>
        </p:spPr>
      </p:pic>
    </p:spTree>
    <p:extLst>
      <p:ext uri="{BB962C8B-B14F-4D97-AF65-F5344CB8AC3E}">
        <p14:creationId xmlns:p14="http://schemas.microsoft.com/office/powerpoint/2010/main" val="2502481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EB5EBE88-7D5E-6181-B1C6-59BE0922B667}"/>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5" name="Rectangle: Top Corners Rounded 4">
            <a:extLst>
              <a:ext uri="{FF2B5EF4-FFF2-40B4-BE49-F238E27FC236}">
                <a16:creationId xmlns:a16="http://schemas.microsoft.com/office/drawing/2014/main" id="{19D85899-4E50-1B0D-5A14-66C2B34BC170}"/>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4" name="Title 3">
            <a:extLst>
              <a:ext uri="{FF2B5EF4-FFF2-40B4-BE49-F238E27FC236}">
                <a16:creationId xmlns:a16="http://schemas.microsoft.com/office/drawing/2014/main" id="{4518D711-F99E-E894-E45D-0D9DF752B5A2}"/>
              </a:ext>
            </a:extLst>
          </p:cNvPr>
          <p:cNvSpPr>
            <a:spLocks noGrp="1"/>
          </p:cNvSpPr>
          <p:nvPr>
            <p:ph type="title"/>
          </p:nvPr>
        </p:nvSpPr>
        <p:spPr>
          <a:xfrm>
            <a:off x="566929" y="685800"/>
            <a:ext cx="9720001" cy="712800"/>
          </a:xfrm>
        </p:spPr>
        <p:txBody>
          <a:bodyPr lIns="0" tIns="0" rIns="0" bIns="0"/>
          <a:lstStyle/>
          <a:p>
            <a:r>
              <a:rPr lang="en-US" b="1">
                <a:solidFill>
                  <a:schemeClr val="bg1"/>
                </a:solidFill>
              </a:rPr>
              <a:t>Sample Portal Form – Web API </a:t>
            </a:r>
            <a:br>
              <a:rPr lang="en-US" b="1">
                <a:solidFill>
                  <a:schemeClr val="bg1"/>
                </a:solidFill>
              </a:rPr>
            </a:br>
            <a:r>
              <a:rPr lang="en-US" b="1">
                <a:solidFill>
                  <a:schemeClr val="bg1"/>
                </a:solidFill>
              </a:rPr>
              <a:t>(Enterprise API via VLZ Proxy)</a:t>
            </a:r>
          </a:p>
        </p:txBody>
      </p:sp>
      <p:grpSp>
        <p:nvGrpSpPr>
          <p:cNvPr id="6" name="Group 5">
            <a:extLst>
              <a:ext uri="{FF2B5EF4-FFF2-40B4-BE49-F238E27FC236}">
                <a16:creationId xmlns:a16="http://schemas.microsoft.com/office/drawing/2014/main" id="{FC031F33-889F-A9A4-B931-CABE37B3F90F}"/>
              </a:ext>
            </a:extLst>
          </p:cNvPr>
          <p:cNvGrpSpPr/>
          <p:nvPr/>
        </p:nvGrpSpPr>
        <p:grpSpPr>
          <a:xfrm>
            <a:off x="574676" y="1946630"/>
            <a:ext cx="5313600" cy="612000"/>
            <a:chOff x="574675" y="1946630"/>
            <a:chExt cx="3588044" cy="1461976"/>
          </a:xfrm>
        </p:grpSpPr>
        <p:sp>
          <p:nvSpPr>
            <p:cNvPr id="7" name="Rectangle: Rounded Corners 6">
              <a:extLst>
                <a:ext uri="{FF2B5EF4-FFF2-40B4-BE49-F238E27FC236}">
                  <a16:creationId xmlns:a16="http://schemas.microsoft.com/office/drawing/2014/main" id="{D2CED766-298F-A3E9-D007-FC36ABE7A7CD}"/>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8" name="Rectangle: Rounded Corners 7">
              <a:extLst>
                <a:ext uri="{FF2B5EF4-FFF2-40B4-BE49-F238E27FC236}">
                  <a16:creationId xmlns:a16="http://schemas.microsoft.com/office/drawing/2014/main" id="{02772F12-C69B-1CA5-D402-9B68D7A61001}"/>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ts val="2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0A4B8C"/>
                  </a:solidFill>
                  <a:effectLst/>
                  <a:uLnTx/>
                  <a:uFillTx/>
                  <a:latin typeface="CVS Health Sans"/>
                  <a:ea typeface="+mn-ea"/>
                  <a:cs typeface="+mn-cs"/>
                </a:rPr>
                <a:t>Example fields collected in the portal</a:t>
              </a:r>
            </a:p>
          </p:txBody>
        </p:sp>
      </p:grpSp>
      <p:grpSp>
        <p:nvGrpSpPr>
          <p:cNvPr id="11" name="Group 10">
            <a:extLst>
              <a:ext uri="{FF2B5EF4-FFF2-40B4-BE49-F238E27FC236}">
                <a16:creationId xmlns:a16="http://schemas.microsoft.com/office/drawing/2014/main" id="{D296E2D6-E9D9-D411-D4E7-D02462A5F5B7}"/>
              </a:ext>
            </a:extLst>
          </p:cNvPr>
          <p:cNvGrpSpPr/>
          <p:nvPr/>
        </p:nvGrpSpPr>
        <p:grpSpPr>
          <a:xfrm>
            <a:off x="6305650" y="1946630"/>
            <a:ext cx="5313600" cy="612000"/>
            <a:chOff x="574675" y="1946630"/>
            <a:chExt cx="3588044" cy="1461976"/>
          </a:xfrm>
        </p:grpSpPr>
        <p:sp>
          <p:nvSpPr>
            <p:cNvPr id="12" name="Rectangle: Rounded Corners 11">
              <a:extLst>
                <a:ext uri="{FF2B5EF4-FFF2-40B4-BE49-F238E27FC236}">
                  <a16:creationId xmlns:a16="http://schemas.microsoft.com/office/drawing/2014/main" id="{2535CA85-FEFA-3BB9-B568-F02BA3805B8E}"/>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3" name="Rectangle: Rounded Corners 12">
              <a:extLst>
                <a:ext uri="{FF2B5EF4-FFF2-40B4-BE49-F238E27FC236}">
                  <a16:creationId xmlns:a16="http://schemas.microsoft.com/office/drawing/2014/main" id="{149864A0-D7FE-389D-BF98-95831853C017}"/>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267AC0"/>
                  </a:solidFill>
                  <a:effectLst/>
                  <a:uLnTx/>
                  <a:uFillTx/>
                  <a:latin typeface="CVS Health Sans"/>
                  <a:ea typeface="+mn-ea"/>
                  <a:cs typeface="+mn-cs"/>
                </a:rPr>
                <a:t>Validations &amp; policy checks</a:t>
              </a:r>
            </a:p>
          </p:txBody>
        </p:sp>
      </p:grpSp>
      <p:sp>
        <p:nvSpPr>
          <p:cNvPr id="15" name="Content Placeholder 2">
            <a:extLst>
              <a:ext uri="{FF2B5EF4-FFF2-40B4-BE49-F238E27FC236}">
                <a16:creationId xmlns:a16="http://schemas.microsoft.com/office/drawing/2014/main" id="{EABD8B5E-3E7C-80DC-8FA3-7DD6721DDF56}"/>
              </a:ext>
            </a:extLst>
          </p:cNvPr>
          <p:cNvSpPr txBox="1">
            <a:spLocks/>
          </p:cNvSpPr>
          <p:nvPr/>
        </p:nvSpPr>
        <p:spPr bwMode="gray">
          <a:xfrm>
            <a:off x="566927" y="2655434"/>
            <a:ext cx="5207829"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Business context: application name, owner, environment (dev/test/</a:t>
            </a:r>
            <a:r>
              <a:rPr kumimoji="0" lang="en-US" sz="1400" b="0" i="0" u="none" strike="noStrike" kern="1200" cap="none" spc="0" normalizeH="0" baseline="0" noProof="0" err="1">
                <a:ln>
                  <a:noFill/>
                </a:ln>
                <a:solidFill>
                  <a:srgbClr val="3F3F3F"/>
                </a:solidFill>
                <a:effectLst/>
                <a:uLnTx/>
                <a:uFillTx/>
                <a:latin typeface="CVS Health Sans"/>
                <a:ea typeface="+mn-ea"/>
                <a:cs typeface="+mn-cs"/>
              </a:rPr>
              <a:t>uat</a:t>
            </a:r>
            <a:r>
              <a:rPr kumimoji="0" lang="en-US" sz="1400" b="0" i="0" u="none" strike="noStrike" kern="1200" cap="none" spc="0" normalizeH="0" baseline="0" noProof="0">
                <a:ln>
                  <a:noFill/>
                </a:ln>
                <a:solidFill>
                  <a:srgbClr val="3F3F3F"/>
                </a:solidFill>
                <a:effectLst/>
                <a:uLnTx/>
                <a:uFillTx/>
                <a:latin typeface="CVS Health Sans"/>
                <a:ea typeface="+mn-ea"/>
                <a:cs typeface="+mn-cs"/>
              </a:rPr>
              <a:t>/prod)</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API details: API name, internal FQDN, base path (e.g., /v1/payments)</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Third-party details: organization, contact, support window, region(s)</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Network endpoints: remote public IP(s)/FQDN(s), expected source CIDRs</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Auth &amp; identity: auth type (mTLS, OAuth2/JWT, API key), required claims/scopes</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Data classification: sensitivity (PHI/PII), residency, retention, logging level</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Traffic profile: expected QPS, burst limits, concurrency, allowed methods</a:t>
            </a:r>
          </a:p>
        </p:txBody>
      </p:sp>
      <p:sp>
        <p:nvSpPr>
          <p:cNvPr id="16" name="Content Placeholder 2">
            <a:extLst>
              <a:ext uri="{FF2B5EF4-FFF2-40B4-BE49-F238E27FC236}">
                <a16:creationId xmlns:a16="http://schemas.microsoft.com/office/drawing/2014/main" id="{CFFFC08A-BD19-1B23-34D6-CAAE59B7F004}"/>
              </a:ext>
            </a:extLst>
          </p:cNvPr>
          <p:cNvSpPr txBox="1">
            <a:spLocks/>
          </p:cNvSpPr>
          <p:nvPr/>
        </p:nvSpPr>
        <p:spPr>
          <a:xfrm>
            <a:off x="6155547" y="2655431"/>
            <a:ext cx="5357931" cy="3096000"/>
          </a:xfrm>
          <a:prstGeom prst="rect">
            <a:avLst/>
          </a:prstGeom>
        </p:spPr>
        <p:txBody>
          <a:bodyPr vert="horz" lIns="90000" tIns="46800" rIns="90000" bIns="4680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Required fields, allowed methods and ports, approved cipher suites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API classification drives mandatory controls (e.g., mTLS for high sensitivity)</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Automatic mapping to a standard Web API pattern and VLZ tenant</a:t>
            </a:r>
          </a:p>
        </p:txBody>
      </p:sp>
    </p:spTree>
    <p:extLst>
      <p:ext uri="{BB962C8B-B14F-4D97-AF65-F5344CB8AC3E}">
        <p14:creationId xmlns:p14="http://schemas.microsoft.com/office/powerpoint/2010/main" val="179058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684FD77A-21C8-A6CE-84C1-42C28AD9CCE1}"/>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5" name="Rectangle: Top Corners Rounded 4">
            <a:extLst>
              <a:ext uri="{FF2B5EF4-FFF2-40B4-BE49-F238E27FC236}">
                <a16:creationId xmlns:a16="http://schemas.microsoft.com/office/drawing/2014/main" id="{19F639BC-8A8D-BF5C-FC1A-B0E2775EF28D}"/>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4" name="Title 3">
            <a:extLst>
              <a:ext uri="{FF2B5EF4-FFF2-40B4-BE49-F238E27FC236}">
                <a16:creationId xmlns:a16="http://schemas.microsoft.com/office/drawing/2014/main" id="{4518D711-F99E-E894-E45D-0D9DF752B5A2}"/>
              </a:ext>
            </a:extLst>
          </p:cNvPr>
          <p:cNvSpPr>
            <a:spLocks noGrp="1"/>
          </p:cNvSpPr>
          <p:nvPr>
            <p:ph type="title"/>
          </p:nvPr>
        </p:nvSpPr>
        <p:spPr>
          <a:xfrm>
            <a:off x="566929" y="685800"/>
            <a:ext cx="9720001" cy="712800"/>
          </a:xfrm>
        </p:spPr>
        <p:txBody>
          <a:bodyPr lIns="0" tIns="0" rIns="0" bIns="0"/>
          <a:lstStyle/>
          <a:p>
            <a:r>
              <a:rPr lang="en-US" b="1">
                <a:solidFill>
                  <a:schemeClr val="bg1"/>
                </a:solidFill>
              </a:rPr>
              <a:t>Web API Service Behavior &amp; Controls</a:t>
            </a:r>
          </a:p>
        </p:txBody>
      </p:sp>
      <p:grpSp>
        <p:nvGrpSpPr>
          <p:cNvPr id="2" name="Group 1">
            <a:extLst>
              <a:ext uri="{FF2B5EF4-FFF2-40B4-BE49-F238E27FC236}">
                <a16:creationId xmlns:a16="http://schemas.microsoft.com/office/drawing/2014/main" id="{D203AF78-82F0-3C85-14C3-950F1C2B0641}"/>
              </a:ext>
            </a:extLst>
          </p:cNvPr>
          <p:cNvGrpSpPr/>
          <p:nvPr/>
        </p:nvGrpSpPr>
        <p:grpSpPr>
          <a:xfrm>
            <a:off x="574677" y="1946630"/>
            <a:ext cx="11039471" cy="612000"/>
            <a:chOff x="574677" y="1946630"/>
            <a:chExt cx="11039471" cy="612000"/>
          </a:xfrm>
        </p:grpSpPr>
        <p:grpSp>
          <p:nvGrpSpPr>
            <p:cNvPr id="6" name="Group 5">
              <a:extLst>
                <a:ext uri="{FF2B5EF4-FFF2-40B4-BE49-F238E27FC236}">
                  <a16:creationId xmlns:a16="http://schemas.microsoft.com/office/drawing/2014/main" id="{305DB6C3-20E3-8D5A-7416-BA067D78B7B5}"/>
                </a:ext>
              </a:extLst>
            </p:cNvPr>
            <p:cNvGrpSpPr/>
            <p:nvPr/>
          </p:nvGrpSpPr>
          <p:grpSpPr>
            <a:xfrm>
              <a:off x="574677" y="1946630"/>
              <a:ext cx="3589200" cy="612000"/>
              <a:chOff x="574675" y="1946630"/>
              <a:chExt cx="3588044" cy="1461976"/>
            </a:xfrm>
          </p:grpSpPr>
          <p:sp>
            <p:nvSpPr>
              <p:cNvPr id="7" name="Rectangle: Rounded Corners 6">
                <a:extLst>
                  <a:ext uri="{FF2B5EF4-FFF2-40B4-BE49-F238E27FC236}">
                    <a16:creationId xmlns:a16="http://schemas.microsoft.com/office/drawing/2014/main" id="{9489A51A-1FB2-D5F9-4F67-5AC2F6133EA2}"/>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8" name="Rectangle: Rounded Corners 7">
                <a:extLst>
                  <a:ext uri="{FF2B5EF4-FFF2-40B4-BE49-F238E27FC236}">
                    <a16:creationId xmlns:a16="http://schemas.microsoft.com/office/drawing/2014/main" id="{B066D3AB-CEB0-F809-6CF3-CA4E2D48B78D}"/>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0A4B8C"/>
                    </a:solidFill>
                    <a:effectLst/>
                    <a:uLnTx/>
                    <a:uFillTx/>
                    <a:latin typeface="CVS Health Sans"/>
                    <a:ea typeface="+mn-ea"/>
                    <a:cs typeface="+mn-cs"/>
                  </a:rPr>
                  <a:t>Service proxy behavior</a:t>
                </a:r>
              </a:p>
            </p:txBody>
          </p:sp>
        </p:grpSp>
        <p:grpSp>
          <p:nvGrpSpPr>
            <p:cNvPr id="11" name="Group 10">
              <a:extLst>
                <a:ext uri="{FF2B5EF4-FFF2-40B4-BE49-F238E27FC236}">
                  <a16:creationId xmlns:a16="http://schemas.microsoft.com/office/drawing/2014/main" id="{DA78F8D2-1114-5469-B3A7-0025E7BB1559}"/>
                </a:ext>
              </a:extLst>
            </p:cNvPr>
            <p:cNvGrpSpPr/>
            <p:nvPr/>
          </p:nvGrpSpPr>
          <p:grpSpPr>
            <a:xfrm>
              <a:off x="4300012" y="1946630"/>
              <a:ext cx="3589200" cy="612000"/>
              <a:chOff x="574675" y="1946630"/>
              <a:chExt cx="3588044" cy="1461976"/>
            </a:xfrm>
          </p:grpSpPr>
          <p:sp>
            <p:nvSpPr>
              <p:cNvPr id="12" name="Rectangle: Rounded Corners 11">
                <a:extLst>
                  <a:ext uri="{FF2B5EF4-FFF2-40B4-BE49-F238E27FC236}">
                    <a16:creationId xmlns:a16="http://schemas.microsoft.com/office/drawing/2014/main" id="{D26A5E95-9852-1CCA-2561-3EBA33271AC6}"/>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3" name="Rectangle: Rounded Corners 12">
                <a:extLst>
                  <a:ext uri="{FF2B5EF4-FFF2-40B4-BE49-F238E27FC236}">
                    <a16:creationId xmlns:a16="http://schemas.microsoft.com/office/drawing/2014/main" id="{5C51004E-0F5C-E07F-46BF-9726FEA86ECD}"/>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267AC0"/>
                    </a:solidFill>
                    <a:effectLst/>
                    <a:uLnTx/>
                    <a:uFillTx/>
                    <a:latin typeface="CVS Health Sans"/>
                    <a:ea typeface="+mn-ea"/>
                    <a:cs typeface="+mn-cs"/>
                  </a:rPr>
                  <a:t>Security controls</a:t>
                </a:r>
              </a:p>
            </p:txBody>
          </p:sp>
        </p:grpSp>
        <p:grpSp>
          <p:nvGrpSpPr>
            <p:cNvPr id="16" name="Group 15">
              <a:extLst>
                <a:ext uri="{FF2B5EF4-FFF2-40B4-BE49-F238E27FC236}">
                  <a16:creationId xmlns:a16="http://schemas.microsoft.com/office/drawing/2014/main" id="{88AB2079-F7D6-CA9B-1164-653777EB5853}"/>
                </a:ext>
              </a:extLst>
            </p:cNvPr>
            <p:cNvGrpSpPr/>
            <p:nvPr/>
          </p:nvGrpSpPr>
          <p:grpSpPr>
            <a:xfrm>
              <a:off x="8024948" y="1946630"/>
              <a:ext cx="3589200" cy="612000"/>
              <a:chOff x="574675" y="1946630"/>
              <a:chExt cx="3588044" cy="1461976"/>
            </a:xfrm>
          </p:grpSpPr>
          <p:sp>
            <p:nvSpPr>
              <p:cNvPr id="17" name="Rectangle: Rounded Corners 16">
                <a:extLst>
                  <a:ext uri="{FF2B5EF4-FFF2-40B4-BE49-F238E27FC236}">
                    <a16:creationId xmlns:a16="http://schemas.microsoft.com/office/drawing/2014/main" id="{DABB9AF1-FC28-E53E-7E60-6479ACF6F9A1}"/>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8" name="Rectangle: Rounded Corners 17">
                <a:extLst>
                  <a:ext uri="{FF2B5EF4-FFF2-40B4-BE49-F238E27FC236}">
                    <a16:creationId xmlns:a16="http://schemas.microsoft.com/office/drawing/2014/main" id="{BB2E6BF1-18E6-39A9-FC63-071EF228C28C}"/>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0" bIns="183600" rtlCol="0" anchor="ctr"/>
              <a:lstStyle/>
              <a:p>
                <a:pPr marL="0" marR="0" lvl="0" indent="0" algn="l" defTabSz="457200" rtl="0" eaLnBrk="1" fontAlgn="auto" latinLnBrk="0" hangingPunct="1">
                  <a:lnSpc>
                    <a:spcPts val="2000"/>
                  </a:lnSpc>
                  <a:spcBef>
                    <a:spcPts val="0"/>
                  </a:spcBef>
                  <a:spcAft>
                    <a:spcPts val="600"/>
                  </a:spcAft>
                  <a:buClrTx/>
                  <a:buSzTx/>
                  <a:buFont typeface="Arial"/>
                  <a:buNone/>
                  <a:tabLst/>
                  <a:defRPr/>
                </a:pPr>
                <a:r>
                  <a:rPr kumimoji="0" lang="en-US" sz="1800" b="1" i="0" u="none" strike="noStrike" kern="1200" cap="none" spc="-30" normalizeH="0" baseline="0" noProof="0">
                    <a:ln>
                      <a:noFill/>
                    </a:ln>
                    <a:solidFill>
                      <a:srgbClr val="0B315E"/>
                    </a:solidFill>
                    <a:effectLst/>
                    <a:uLnTx/>
                    <a:uFillTx/>
                    <a:latin typeface="CVS Health Sans"/>
                    <a:ea typeface="+mn-ea"/>
                    <a:cs typeface="+mn-cs"/>
                  </a:rPr>
                  <a:t>Observability &amp; governance</a:t>
                </a:r>
              </a:p>
            </p:txBody>
          </p:sp>
        </p:grpSp>
      </p:grpSp>
      <p:sp>
        <p:nvSpPr>
          <p:cNvPr id="20" name="Content Placeholder 2">
            <a:extLst>
              <a:ext uri="{FF2B5EF4-FFF2-40B4-BE49-F238E27FC236}">
                <a16:creationId xmlns:a16="http://schemas.microsoft.com/office/drawing/2014/main" id="{2003BEF9-7C60-A794-21A9-32350CA36DD5}"/>
              </a:ext>
            </a:extLst>
          </p:cNvPr>
          <p:cNvSpPr txBox="1">
            <a:spLocks/>
          </p:cNvSpPr>
          <p:nvPr/>
        </p:nvSpPr>
        <p:spPr bwMode="gray">
          <a:xfrm>
            <a:off x="566928" y="2655434"/>
            <a:ext cx="3596400"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Exposes a tenant-specific API endpoint (e.g., https://&lt;tenant-id&gt;.api.3plz.example.com)</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Forwards to internal API FQDN/base path using mTLS where supported</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Normalizes paths, headers, and TLS parameters based on the Service Profile</a:t>
            </a:r>
          </a:p>
        </p:txBody>
      </p:sp>
      <p:sp>
        <p:nvSpPr>
          <p:cNvPr id="21" name="Content Placeholder 2">
            <a:extLst>
              <a:ext uri="{FF2B5EF4-FFF2-40B4-BE49-F238E27FC236}">
                <a16:creationId xmlns:a16="http://schemas.microsoft.com/office/drawing/2014/main" id="{D2FAB7ED-0951-B18A-7BBA-F50D7E78E3C0}"/>
              </a:ext>
            </a:extLst>
          </p:cNvPr>
          <p:cNvSpPr txBox="1">
            <a:spLocks/>
          </p:cNvSpPr>
          <p:nvPr/>
        </p:nvSpPr>
        <p:spPr bwMode="gray">
          <a:xfrm>
            <a:off x="4292812" y="2655434"/>
            <a:ext cx="3596400"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Enforces allowed HTTP methods, paths, and rate limits per profile</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Supports mTLS, JWT/OAuth2 validation, or API key verification</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Optional IP/CIDR restrictions per third party / tenant</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Request/response size limits and protocol sanity checks</a:t>
            </a:r>
          </a:p>
        </p:txBody>
      </p:sp>
      <p:sp>
        <p:nvSpPr>
          <p:cNvPr id="22" name="Content Placeholder 2">
            <a:extLst>
              <a:ext uri="{FF2B5EF4-FFF2-40B4-BE49-F238E27FC236}">
                <a16:creationId xmlns:a16="http://schemas.microsoft.com/office/drawing/2014/main" id="{7527442A-D806-D2B0-F340-8E042539905E}"/>
              </a:ext>
            </a:extLst>
          </p:cNvPr>
          <p:cNvSpPr txBox="1">
            <a:spLocks/>
          </p:cNvSpPr>
          <p:nvPr/>
        </p:nvSpPr>
        <p:spPr bwMode="gray">
          <a:xfrm>
            <a:off x="8017748" y="2655434"/>
            <a:ext cx="3596400"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Per-tenant logs with correlation IDs, status codes, latency, and auth outcome</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Metrics export (QPS, error rates, throttling events) to observability stack</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Logs tagged with tenant, vendor, application ID, and data classification</a:t>
            </a:r>
          </a:p>
        </p:txBody>
      </p:sp>
    </p:spTree>
    <p:extLst>
      <p:ext uri="{BB962C8B-B14F-4D97-AF65-F5344CB8AC3E}">
        <p14:creationId xmlns:p14="http://schemas.microsoft.com/office/powerpoint/2010/main" val="3429548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AA8AFFD7-C862-03B3-F7E2-759BB55BA3E7}"/>
              </a:ext>
            </a:extLst>
          </p:cNvPr>
          <p:cNvGrpSpPr/>
          <p:nvPr/>
        </p:nvGrpSpPr>
        <p:grpSpPr>
          <a:xfrm>
            <a:off x="1" y="-36945"/>
            <a:ext cx="10333527" cy="1702800"/>
            <a:chOff x="1" y="-36945"/>
            <a:chExt cx="10333527" cy="1702800"/>
          </a:xfrm>
        </p:grpSpPr>
        <p:sp>
          <p:nvSpPr>
            <p:cNvPr id="5" name="Rectangle: Top Corners Rounded 4">
              <a:extLst>
                <a:ext uri="{FF2B5EF4-FFF2-40B4-BE49-F238E27FC236}">
                  <a16:creationId xmlns:a16="http://schemas.microsoft.com/office/drawing/2014/main" id="{D0205D68-FED9-9232-4CB2-F01FBEAF55AB}"/>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 name="Rectangle: Top Corners Rounded 5">
              <a:extLst>
                <a:ext uri="{FF2B5EF4-FFF2-40B4-BE49-F238E27FC236}">
                  <a16:creationId xmlns:a16="http://schemas.microsoft.com/office/drawing/2014/main" id="{CB1A57D1-FF58-A069-20B9-0E04C1B73481}"/>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grpSp>
      <p:sp>
        <p:nvSpPr>
          <p:cNvPr id="4" name="Title 3">
            <a:extLst>
              <a:ext uri="{FF2B5EF4-FFF2-40B4-BE49-F238E27FC236}">
                <a16:creationId xmlns:a16="http://schemas.microsoft.com/office/drawing/2014/main" id="{4518D711-F99E-E894-E45D-0D9DF752B5A2}"/>
              </a:ext>
            </a:extLst>
          </p:cNvPr>
          <p:cNvSpPr>
            <a:spLocks noGrp="1"/>
          </p:cNvSpPr>
          <p:nvPr>
            <p:ph type="title"/>
          </p:nvPr>
        </p:nvSpPr>
        <p:spPr>
          <a:xfrm>
            <a:off x="566929" y="685800"/>
            <a:ext cx="9720001" cy="712800"/>
          </a:xfrm>
        </p:spPr>
        <p:txBody>
          <a:bodyPr lIns="0" tIns="0" rIns="0" bIns="0"/>
          <a:lstStyle/>
          <a:p>
            <a:r>
              <a:rPr lang="en-US" b="1">
                <a:solidFill>
                  <a:schemeClr val="bg1"/>
                </a:solidFill>
              </a:rPr>
              <a:t>From Form → IPsec Configuration &amp; B2B Transport</a:t>
            </a:r>
          </a:p>
        </p:txBody>
      </p:sp>
      <p:grpSp>
        <p:nvGrpSpPr>
          <p:cNvPr id="7" name="Group 6">
            <a:extLst>
              <a:ext uri="{FF2B5EF4-FFF2-40B4-BE49-F238E27FC236}">
                <a16:creationId xmlns:a16="http://schemas.microsoft.com/office/drawing/2014/main" id="{DC4304C5-9C55-9D09-344E-D52C0CA0DEE8}"/>
              </a:ext>
            </a:extLst>
          </p:cNvPr>
          <p:cNvGrpSpPr/>
          <p:nvPr/>
        </p:nvGrpSpPr>
        <p:grpSpPr>
          <a:xfrm>
            <a:off x="574672" y="1946628"/>
            <a:ext cx="2692800" cy="2242800"/>
            <a:chOff x="574675" y="1946630"/>
            <a:chExt cx="3577117" cy="1461976"/>
          </a:xfrm>
        </p:grpSpPr>
        <p:sp>
          <p:nvSpPr>
            <p:cNvPr id="8" name="Rectangle: Rounded Corners 7">
              <a:extLst>
                <a:ext uri="{FF2B5EF4-FFF2-40B4-BE49-F238E27FC236}">
                  <a16:creationId xmlns:a16="http://schemas.microsoft.com/office/drawing/2014/main" id="{CED71156-5521-75CA-CA26-E85DB2E00192}"/>
                </a:ext>
              </a:extLst>
            </p:cNvPr>
            <p:cNvSpPr>
              <a:spLocks/>
            </p:cNvSpPr>
            <p:nvPr/>
          </p:nvSpPr>
          <p:spPr>
            <a:xfrm>
              <a:off x="3514592" y="2066327"/>
              <a:ext cx="637200" cy="1224324"/>
            </a:xfrm>
            <a:prstGeom prst="roundRect">
              <a:avLst>
                <a:gd name="adj" fmla="val 2181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t"/>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0" name="Rectangle: Rounded Corners 9">
              <a:extLst>
                <a:ext uri="{FF2B5EF4-FFF2-40B4-BE49-F238E27FC236}">
                  <a16:creationId xmlns:a16="http://schemas.microsoft.com/office/drawing/2014/main" id="{C8EEE4FC-0B92-A7B4-5A03-3F8A0E9036D8}"/>
                </a:ext>
              </a:extLst>
            </p:cNvPr>
            <p:cNvSpPr>
              <a:spLocks/>
            </p:cNvSpPr>
            <p:nvPr/>
          </p:nvSpPr>
          <p:spPr>
            <a:xfrm>
              <a:off x="574675" y="1946630"/>
              <a:ext cx="3464052" cy="1461976"/>
            </a:xfrm>
            <a:prstGeom prst="roundRect">
              <a:avLst>
                <a:gd name="adj" fmla="val 7162"/>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t"/>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Each approved request generates a remote IPsec configuration bundle</a:t>
              </a:r>
            </a:p>
            <a:p>
              <a:pPr marL="182880" marR="0" lvl="0" indent="-18288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IKEv2 parameters, proposals, and crypto settings</a:t>
              </a:r>
            </a:p>
            <a:p>
              <a:pPr marL="182880" marR="0" lvl="0" indent="-18288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Tunnel interface addresses and BGP configuration (if applicable)</a:t>
              </a:r>
            </a:p>
            <a:p>
              <a:pPr marL="0" marR="0" lvl="0" indent="0" algn="l" defTabSz="457200" rtl="0" eaLnBrk="1" fontAlgn="auto" latinLnBrk="0" hangingPunct="1">
                <a:lnSpc>
                  <a:spcPct val="100000"/>
                </a:lnSpc>
                <a:spcBef>
                  <a:spcPts val="0"/>
                </a:spcBef>
                <a:spcAft>
                  <a:spcPts val="600"/>
                </a:spcAft>
                <a:buClrTx/>
                <a:buSzTx/>
                <a:buFont typeface="Arial"/>
                <a:buNone/>
                <a:tabLst/>
                <a:defRPr/>
              </a:pPr>
              <a:endParaRPr kumimoji="0" lang="en-US" sz="14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2" name="Group 11">
            <a:extLst>
              <a:ext uri="{FF2B5EF4-FFF2-40B4-BE49-F238E27FC236}">
                <a16:creationId xmlns:a16="http://schemas.microsoft.com/office/drawing/2014/main" id="{63499FE3-B6DA-A75F-DA96-57DF773537F8}"/>
              </a:ext>
            </a:extLst>
          </p:cNvPr>
          <p:cNvGrpSpPr/>
          <p:nvPr/>
        </p:nvGrpSpPr>
        <p:grpSpPr>
          <a:xfrm>
            <a:off x="3358381" y="1946628"/>
            <a:ext cx="2692909" cy="2244372"/>
            <a:chOff x="574675" y="1946630"/>
            <a:chExt cx="3577117" cy="1461976"/>
          </a:xfrm>
        </p:grpSpPr>
        <p:sp>
          <p:nvSpPr>
            <p:cNvPr id="13" name="Rectangle: Rounded Corners 12">
              <a:extLst>
                <a:ext uri="{FF2B5EF4-FFF2-40B4-BE49-F238E27FC236}">
                  <a16:creationId xmlns:a16="http://schemas.microsoft.com/office/drawing/2014/main" id="{C366D05C-D651-3325-17F4-5136ABD133E8}"/>
                </a:ext>
              </a:extLst>
            </p:cNvPr>
            <p:cNvSpPr>
              <a:spLocks/>
            </p:cNvSpPr>
            <p:nvPr/>
          </p:nvSpPr>
          <p:spPr>
            <a:xfrm>
              <a:off x="3514592" y="2066327"/>
              <a:ext cx="637200" cy="1224324"/>
            </a:xfrm>
            <a:prstGeom prst="roundRect">
              <a:avLst>
                <a:gd name="adj" fmla="val 2181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t"/>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4" name="Rectangle: Rounded Corners 13">
              <a:extLst>
                <a:ext uri="{FF2B5EF4-FFF2-40B4-BE49-F238E27FC236}">
                  <a16:creationId xmlns:a16="http://schemas.microsoft.com/office/drawing/2014/main" id="{C84A7D89-5440-07AA-7099-68535082DCDD}"/>
                </a:ext>
              </a:extLst>
            </p:cNvPr>
            <p:cNvSpPr>
              <a:spLocks/>
            </p:cNvSpPr>
            <p:nvPr/>
          </p:nvSpPr>
          <p:spPr>
            <a:xfrm>
              <a:off x="574675" y="1946630"/>
              <a:ext cx="3464052" cy="1461976"/>
            </a:xfrm>
            <a:prstGeom prst="roundRect">
              <a:avLst>
                <a:gd name="adj" fmla="val 7162"/>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t"/>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Config bundles must support major firewall/router platforms</a:t>
              </a:r>
            </a:p>
          </p:txBody>
        </p:sp>
      </p:grpSp>
      <p:grpSp>
        <p:nvGrpSpPr>
          <p:cNvPr id="15" name="Group 14">
            <a:extLst>
              <a:ext uri="{FF2B5EF4-FFF2-40B4-BE49-F238E27FC236}">
                <a16:creationId xmlns:a16="http://schemas.microsoft.com/office/drawing/2014/main" id="{B3F1E28E-7D1B-1206-FA4D-179269C15A09}"/>
              </a:ext>
            </a:extLst>
          </p:cNvPr>
          <p:cNvGrpSpPr/>
          <p:nvPr/>
        </p:nvGrpSpPr>
        <p:grpSpPr>
          <a:xfrm>
            <a:off x="6142855" y="1946628"/>
            <a:ext cx="2692144" cy="2244372"/>
            <a:chOff x="574675" y="1946630"/>
            <a:chExt cx="3577117" cy="1461976"/>
          </a:xfrm>
        </p:grpSpPr>
        <p:sp>
          <p:nvSpPr>
            <p:cNvPr id="16" name="Rectangle: Rounded Corners 15">
              <a:extLst>
                <a:ext uri="{FF2B5EF4-FFF2-40B4-BE49-F238E27FC236}">
                  <a16:creationId xmlns:a16="http://schemas.microsoft.com/office/drawing/2014/main" id="{CF90E66C-4392-148A-0781-832E9D95912A}"/>
                </a:ext>
              </a:extLst>
            </p:cNvPr>
            <p:cNvSpPr>
              <a:spLocks/>
            </p:cNvSpPr>
            <p:nvPr/>
          </p:nvSpPr>
          <p:spPr>
            <a:xfrm>
              <a:off x="3514592" y="2066327"/>
              <a:ext cx="637200" cy="1224324"/>
            </a:xfrm>
            <a:prstGeom prst="roundRect">
              <a:avLst>
                <a:gd name="adj" fmla="val 2181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t"/>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7" name="Rectangle: Rounded Corners 16">
              <a:extLst>
                <a:ext uri="{FF2B5EF4-FFF2-40B4-BE49-F238E27FC236}">
                  <a16:creationId xmlns:a16="http://schemas.microsoft.com/office/drawing/2014/main" id="{63683B66-7B17-C7CF-81F3-0D2E55619780}"/>
                </a:ext>
              </a:extLst>
            </p:cNvPr>
            <p:cNvSpPr>
              <a:spLocks/>
            </p:cNvSpPr>
            <p:nvPr/>
          </p:nvSpPr>
          <p:spPr>
            <a:xfrm>
              <a:off x="574675" y="1946630"/>
              <a:ext cx="3464052" cy="1461976"/>
            </a:xfrm>
            <a:prstGeom prst="roundRect">
              <a:avLst>
                <a:gd name="adj" fmla="val 7162"/>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t"/>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Local side terminates on location-agnostic tunnel anchors</a:t>
              </a:r>
            </a:p>
          </p:txBody>
        </p:sp>
      </p:grpSp>
      <p:grpSp>
        <p:nvGrpSpPr>
          <p:cNvPr id="18" name="Group 17">
            <a:extLst>
              <a:ext uri="{FF2B5EF4-FFF2-40B4-BE49-F238E27FC236}">
                <a16:creationId xmlns:a16="http://schemas.microsoft.com/office/drawing/2014/main" id="{38CF9ABB-48EC-2CB2-22F8-B1C1D663B2AE}"/>
              </a:ext>
            </a:extLst>
          </p:cNvPr>
          <p:cNvGrpSpPr/>
          <p:nvPr/>
        </p:nvGrpSpPr>
        <p:grpSpPr>
          <a:xfrm>
            <a:off x="8926564" y="1946628"/>
            <a:ext cx="2692909" cy="2244372"/>
            <a:chOff x="574675" y="1946630"/>
            <a:chExt cx="3577117" cy="1461976"/>
          </a:xfrm>
        </p:grpSpPr>
        <p:sp>
          <p:nvSpPr>
            <p:cNvPr id="19" name="Rectangle: Rounded Corners 18">
              <a:extLst>
                <a:ext uri="{FF2B5EF4-FFF2-40B4-BE49-F238E27FC236}">
                  <a16:creationId xmlns:a16="http://schemas.microsoft.com/office/drawing/2014/main" id="{77941A89-60C7-7D4F-45D3-7A07A164412F}"/>
                </a:ext>
              </a:extLst>
            </p:cNvPr>
            <p:cNvSpPr>
              <a:spLocks/>
            </p:cNvSpPr>
            <p:nvPr/>
          </p:nvSpPr>
          <p:spPr>
            <a:xfrm>
              <a:off x="3514592" y="2066327"/>
              <a:ext cx="637200" cy="1224324"/>
            </a:xfrm>
            <a:prstGeom prst="roundRect">
              <a:avLst>
                <a:gd name="adj" fmla="val 2181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t"/>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0" name="Rectangle: Rounded Corners 19">
              <a:extLst>
                <a:ext uri="{FF2B5EF4-FFF2-40B4-BE49-F238E27FC236}">
                  <a16:creationId xmlns:a16="http://schemas.microsoft.com/office/drawing/2014/main" id="{7982374C-F81B-97A2-6014-78D8BDB2A398}"/>
                </a:ext>
              </a:extLst>
            </p:cNvPr>
            <p:cNvSpPr>
              <a:spLocks/>
            </p:cNvSpPr>
            <p:nvPr/>
          </p:nvSpPr>
          <p:spPr>
            <a:xfrm>
              <a:off x="574675" y="1946630"/>
              <a:ext cx="3464052" cy="1461976"/>
            </a:xfrm>
            <a:prstGeom prst="roundRect">
              <a:avLst>
                <a:gd name="adj" fmla="val 7162"/>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t"/>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All tunnel creation driven by templates and portal data, not manual builds</a:t>
              </a:r>
            </a:p>
          </p:txBody>
        </p:sp>
      </p:grpSp>
    </p:spTree>
    <p:extLst>
      <p:ext uri="{BB962C8B-B14F-4D97-AF65-F5344CB8AC3E}">
        <p14:creationId xmlns:p14="http://schemas.microsoft.com/office/powerpoint/2010/main" val="1465535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4802BC-2847-358C-0D5C-35D15781699D}"/>
              </a:ext>
            </a:extLst>
          </p:cNvPr>
          <p:cNvGrpSpPr/>
          <p:nvPr/>
        </p:nvGrpSpPr>
        <p:grpSpPr>
          <a:xfrm>
            <a:off x="1" y="-36945"/>
            <a:ext cx="10332001" cy="1702800"/>
            <a:chOff x="1" y="-36945"/>
            <a:chExt cx="10333527" cy="1702800"/>
          </a:xfrm>
        </p:grpSpPr>
        <p:sp>
          <p:nvSpPr>
            <p:cNvPr id="6" name="Rectangle: Top Corners Rounded 5">
              <a:extLst>
                <a:ext uri="{FF2B5EF4-FFF2-40B4-BE49-F238E27FC236}">
                  <a16:creationId xmlns:a16="http://schemas.microsoft.com/office/drawing/2014/main" id="{3EE80A16-DD96-1E2E-F7E1-636390C6D64D}"/>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 name="Rectangle: Top Corners Rounded 6">
              <a:extLst>
                <a:ext uri="{FF2B5EF4-FFF2-40B4-BE49-F238E27FC236}">
                  <a16:creationId xmlns:a16="http://schemas.microsoft.com/office/drawing/2014/main" id="{5EAEB2C9-2143-CC59-F3F7-AFA2463C193B}"/>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grpSp>
      <p:sp>
        <p:nvSpPr>
          <p:cNvPr id="4" name="Title 3">
            <a:extLst>
              <a:ext uri="{FF2B5EF4-FFF2-40B4-BE49-F238E27FC236}">
                <a16:creationId xmlns:a16="http://schemas.microsoft.com/office/drawing/2014/main" id="{4518D711-F99E-E894-E45D-0D9DF752B5A2}"/>
              </a:ext>
            </a:extLst>
          </p:cNvPr>
          <p:cNvSpPr>
            <a:spLocks noGrp="1"/>
          </p:cNvSpPr>
          <p:nvPr>
            <p:ph type="title"/>
          </p:nvPr>
        </p:nvSpPr>
        <p:spPr>
          <a:xfrm>
            <a:off x="566929" y="685800"/>
            <a:ext cx="9720001" cy="712800"/>
          </a:xfrm>
        </p:spPr>
        <p:txBody>
          <a:bodyPr lIns="0" tIns="0" rIns="0" bIns="0"/>
          <a:lstStyle/>
          <a:p>
            <a:r>
              <a:rPr lang="en-US" b="1">
                <a:solidFill>
                  <a:schemeClr val="bg1"/>
                </a:solidFill>
              </a:rPr>
              <a:t>Identity, DNS, and Observability</a:t>
            </a:r>
          </a:p>
        </p:txBody>
      </p:sp>
      <p:grpSp>
        <p:nvGrpSpPr>
          <p:cNvPr id="30" name="Group 29">
            <a:extLst>
              <a:ext uri="{FF2B5EF4-FFF2-40B4-BE49-F238E27FC236}">
                <a16:creationId xmlns:a16="http://schemas.microsoft.com/office/drawing/2014/main" id="{30438D60-5277-59AF-1C45-4F8C1D3CEDE6}"/>
              </a:ext>
            </a:extLst>
          </p:cNvPr>
          <p:cNvGrpSpPr/>
          <p:nvPr/>
        </p:nvGrpSpPr>
        <p:grpSpPr>
          <a:xfrm>
            <a:off x="574675" y="1946629"/>
            <a:ext cx="11044801" cy="2194560"/>
            <a:chOff x="574675" y="1946630"/>
            <a:chExt cx="11044618" cy="2840183"/>
          </a:xfrm>
        </p:grpSpPr>
        <p:grpSp>
          <p:nvGrpSpPr>
            <p:cNvPr id="10" name="Group 9">
              <a:extLst>
                <a:ext uri="{FF2B5EF4-FFF2-40B4-BE49-F238E27FC236}">
                  <a16:creationId xmlns:a16="http://schemas.microsoft.com/office/drawing/2014/main" id="{9E06A8BB-2137-641C-49FD-BAAA8B515E74}"/>
                </a:ext>
              </a:extLst>
            </p:cNvPr>
            <p:cNvGrpSpPr/>
            <p:nvPr/>
          </p:nvGrpSpPr>
          <p:grpSpPr>
            <a:xfrm>
              <a:off x="574675" y="1946630"/>
              <a:ext cx="3589200" cy="1332000"/>
              <a:chOff x="574675" y="1946630"/>
              <a:chExt cx="3588044" cy="1461976"/>
            </a:xfrm>
          </p:grpSpPr>
          <p:sp>
            <p:nvSpPr>
              <p:cNvPr id="26" name="Rectangle: Rounded Corners 25">
                <a:extLst>
                  <a:ext uri="{FF2B5EF4-FFF2-40B4-BE49-F238E27FC236}">
                    <a16:creationId xmlns:a16="http://schemas.microsoft.com/office/drawing/2014/main" id="{866302D0-DCD0-19EE-C677-89F46CD34865}"/>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7" name="Rectangle: Rounded Corners 26">
                <a:extLst>
                  <a:ext uri="{FF2B5EF4-FFF2-40B4-BE49-F238E27FC236}">
                    <a16:creationId xmlns:a16="http://schemas.microsoft.com/office/drawing/2014/main" id="{480C36DF-B6C8-2A3A-1D63-06444E3CEEA4}"/>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Identity &amp; Authorization: RBAC roles in the portal and APIs</a:t>
                </a:r>
              </a:p>
            </p:txBody>
          </p:sp>
        </p:grpSp>
        <p:grpSp>
          <p:nvGrpSpPr>
            <p:cNvPr id="11" name="Group 10">
              <a:extLst>
                <a:ext uri="{FF2B5EF4-FFF2-40B4-BE49-F238E27FC236}">
                  <a16:creationId xmlns:a16="http://schemas.microsoft.com/office/drawing/2014/main" id="{564B056E-F9B0-CC81-B27A-6E02C2454141}"/>
                </a:ext>
              </a:extLst>
            </p:cNvPr>
            <p:cNvGrpSpPr/>
            <p:nvPr/>
          </p:nvGrpSpPr>
          <p:grpSpPr>
            <a:xfrm>
              <a:off x="4301806" y="1946630"/>
              <a:ext cx="3589200" cy="1332000"/>
              <a:chOff x="574675" y="1946630"/>
              <a:chExt cx="3588044" cy="1461976"/>
            </a:xfrm>
          </p:grpSpPr>
          <p:sp>
            <p:nvSpPr>
              <p:cNvPr id="24" name="Rectangle: Rounded Corners 23">
                <a:extLst>
                  <a:ext uri="{FF2B5EF4-FFF2-40B4-BE49-F238E27FC236}">
                    <a16:creationId xmlns:a16="http://schemas.microsoft.com/office/drawing/2014/main" id="{D5BC8B14-74AE-6F4B-EC56-6FB9D615561C}"/>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5" name="Rectangle: Rounded Corners 24">
                <a:extLst>
                  <a:ext uri="{FF2B5EF4-FFF2-40B4-BE49-F238E27FC236}">
                    <a16:creationId xmlns:a16="http://schemas.microsoft.com/office/drawing/2014/main" id="{C8331AF4-9192-5B64-77E6-97F68094B6D6}"/>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Tenant-linked identities influence policy decisions and approvals</a:t>
                </a:r>
              </a:p>
            </p:txBody>
          </p:sp>
        </p:grpSp>
        <p:grpSp>
          <p:nvGrpSpPr>
            <p:cNvPr id="12" name="Group 11">
              <a:extLst>
                <a:ext uri="{FF2B5EF4-FFF2-40B4-BE49-F238E27FC236}">
                  <a16:creationId xmlns:a16="http://schemas.microsoft.com/office/drawing/2014/main" id="{6E5C07FE-6653-B16F-96AC-731936C06E25}"/>
                </a:ext>
              </a:extLst>
            </p:cNvPr>
            <p:cNvGrpSpPr/>
            <p:nvPr/>
          </p:nvGrpSpPr>
          <p:grpSpPr>
            <a:xfrm>
              <a:off x="8030093" y="1946630"/>
              <a:ext cx="3589200" cy="1332000"/>
              <a:chOff x="574675" y="1946630"/>
              <a:chExt cx="3588044" cy="1461976"/>
            </a:xfrm>
          </p:grpSpPr>
          <p:sp>
            <p:nvSpPr>
              <p:cNvPr id="22" name="Rectangle: Rounded Corners 21">
                <a:extLst>
                  <a:ext uri="{FF2B5EF4-FFF2-40B4-BE49-F238E27FC236}">
                    <a16:creationId xmlns:a16="http://schemas.microsoft.com/office/drawing/2014/main" id="{4AC8A236-2B64-F297-51CF-F26B088FDCCD}"/>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3" name="Rectangle: Rounded Corners 22">
                <a:extLst>
                  <a:ext uri="{FF2B5EF4-FFF2-40B4-BE49-F238E27FC236}">
                    <a16:creationId xmlns:a16="http://schemas.microsoft.com/office/drawing/2014/main" id="{529388A3-1F64-4B50-E932-ADDE59D48E39}"/>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DNS as a control plane: per-tenant views, split-horizon, conditional forwarding</a:t>
                </a:r>
              </a:p>
            </p:txBody>
          </p:sp>
        </p:grpSp>
        <p:grpSp>
          <p:nvGrpSpPr>
            <p:cNvPr id="13" name="Group 12">
              <a:extLst>
                <a:ext uri="{FF2B5EF4-FFF2-40B4-BE49-F238E27FC236}">
                  <a16:creationId xmlns:a16="http://schemas.microsoft.com/office/drawing/2014/main" id="{F831654C-A83F-A4C6-F25C-0694EB6EE62D}"/>
                </a:ext>
              </a:extLst>
            </p:cNvPr>
            <p:cNvGrpSpPr/>
            <p:nvPr/>
          </p:nvGrpSpPr>
          <p:grpSpPr>
            <a:xfrm>
              <a:off x="574675" y="3454813"/>
              <a:ext cx="3589200" cy="1332000"/>
              <a:chOff x="574675" y="1946630"/>
              <a:chExt cx="3588044" cy="1461976"/>
            </a:xfrm>
          </p:grpSpPr>
          <p:sp>
            <p:nvSpPr>
              <p:cNvPr id="20" name="Rectangle: Rounded Corners 19">
                <a:extLst>
                  <a:ext uri="{FF2B5EF4-FFF2-40B4-BE49-F238E27FC236}">
                    <a16:creationId xmlns:a16="http://schemas.microsoft.com/office/drawing/2014/main" id="{879E49AF-FE38-0B72-325A-F35541838AE2}"/>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1" name="Rectangle: Rounded Corners 20">
                <a:extLst>
                  <a:ext uri="{FF2B5EF4-FFF2-40B4-BE49-F238E27FC236}">
                    <a16:creationId xmlns:a16="http://schemas.microsoft.com/office/drawing/2014/main" id="{130954DF-FA8D-EC22-CEEB-407B9355AF63}"/>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Per-tenant logs for DNS, proxy traffic, and tunnel/BGP state</a:t>
                </a:r>
              </a:p>
            </p:txBody>
          </p:sp>
        </p:grpSp>
        <p:grpSp>
          <p:nvGrpSpPr>
            <p:cNvPr id="14" name="Group 13">
              <a:extLst>
                <a:ext uri="{FF2B5EF4-FFF2-40B4-BE49-F238E27FC236}">
                  <a16:creationId xmlns:a16="http://schemas.microsoft.com/office/drawing/2014/main" id="{5AD2AFC6-9D56-BBDA-D471-3387A58A448B}"/>
                </a:ext>
              </a:extLst>
            </p:cNvPr>
            <p:cNvGrpSpPr/>
            <p:nvPr/>
          </p:nvGrpSpPr>
          <p:grpSpPr>
            <a:xfrm>
              <a:off x="4301806" y="3454813"/>
              <a:ext cx="3589200" cy="1332000"/>
              <a:chOff x="574675" y="1946630"/>
              <a:chExt cx="3588044" cy="1461976"/>
            </a:xfrm>
          </p:grpSpPr>
          <p:sp>
            <p:nvSpPr>
              <p:cNvPr id="18" name="Rectangle: Rounded Corners 17">
                <a:extLst>
                  <a:ext uri="{FF2B5EF4-FFF2-40B4-BE49-F238E27FC236}">
                    <a16:creationId xmlns:a16="http://schemas.microsoft.com/office/drawing/2014/main" id="{DCA30DC3-C997-9072-D855-9A6290DBD5C9}"/>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9" name="Rectangle: Rounded Corners 18">
                <a:extLst>
                  <a:ext uri="{FF2B5EF4-FFF2-40B4-BE49-F238E27FC236}">
                    <a16:creationId xmlns:a16="http://schemas.microsoft.com/office/drawing/2014/main" id="{A3B8F854-1CA2-B428-8FB2-398248B28432}"/>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Logs and metrics must integrate with enterprise SIEM/observability tools</a:t>
                </a:r>
              </a:p>
            </p:txBody>
          </p:sp>
        </p:grpSp>
      </p:grpSp>
    </p:spTree>
    <p:extLst>
      <p:ext uri="{BB962C8B-B14F-4D97-AF65-F5344CB8AC3E}">
        <p14:creationId xmlns:p14="http://schemas.microsoft.com/office/powerpoint/2010/main" val="4139458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BE841-2B7B-E102-5440-31DA51107B11}"/>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159C7B26-5EE0-5BF2-2285-61896312B694}"/>
              </a:ext>
            </a:extLst>
          </p:cNvPr>
          <p:cNvGrpSpPr/>
          <p:nvPr/>
        </p:nvGrpSpPr>
        <p:grpSpPr>
          <a:xfrm>
            <a:off x="1" y="-36945"/>
            <a:ext cx="10332001" cy="1702800"/>
            <a:chOff x="1" y="-36945"/>
            <a:chExt cx="10333527" cy="1702800"/>
          </a:xfrm>
        </p:grpSpPr>
        <p:sp>
          <p:nvSpPr>
            <p:cNvPr id="6" name="Rectangle: Top Corners Rounded 5">
              <a:extLst>
                <a:ext uri="{FF2B5EF4-FFF2-40B4-BE49-F238E27FC236}">
                  <a16:creationId xmlns:a16="http://schemas.microsoft.com/office/drawing/2014/main" id="{40219442-68B3-F018-9CDE-09A758FD2A9F}"/>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 name="Rectangle: Top Corners Rounded 6">
              <a:extLst>
                <a:ext uri="{FF2B5EF4-FFF2-40B4-BE49-F238E27FC236}">
                  <a16:creationId xmlns:a16="http://schemas.microsoft.com/office/drawing/2014/main" id="{8C708C57-64FD-5D2E-8D06-669AADC3505C}"/>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grpSp>
      <p:sp>
        <p:nvSpPr>
          <p:cNvPr id="4" name="Title 3">
            <a:extLst>
              <a:ext uri="{FF2B5EF4-FFF2-40B4-BE49-F238E27FC236}">
                <a16:creationId xmlns:a16="http://schemas.microsoft.com/office/drawing/2014/main" id="{29F51885-C308-5EDF-453C-CE1FE15389B8}"/>
              </a:ext>
            </a:extLst>
          </p:cNvPr>
          <p:cNvSpPr>
            <a:spLocks noGrp="1"/>
          </p:cNvSpPr>
          <p:nvPr>
            <p:ph type="title"/>
          </p:nvPr>
        </p:nvSpPr>
        <p:spPr>
          <a:xfrm>
            <a:off x="566929" y="685800"/>
            <a:ext cx="9720001" cy="712800"/>
          </a:xfrm>
        </p:spPr>
        <p:txBody>
          <a:bodyPr lIns="0" tIns="0" rIns="0" bIns="0"/>
          <a:lstStyle/>
          <a:p>
            <a:r>
              <a:rPr lang="en-US" b="1">
                <a:solidFill>
                  <a:schemeClr val="bg1"/>
                </a:solidFill>
              </a:rPr>
              <a:t>Automation &amp; Scale Requirements</a:t>
            </a:r>
          </a:p>
        </p:txBody>
      </p:sp>
      <p:grpSp>
        <p:nvGrpSpPr>
          <p:cNvPr id="10" name="Group 9">
            <a:extLst>
              <a:ext uri="{FF2B5EF4-FFF2-40B4-BE49-F238E27FC236}">
                <a16:creationId xmlns:a16="http://schemas.microsoft.com/office/drawing/2014/main" id="{F8BDFF77-8AD4-1B3D-EACF-CE22CF49326C}"/>
              </a:ext>
            </a:extLst>
          </p:cNvPr>
          <p:cNvGrpSpPr/>
          <p:nvPr/>
        </p:nvGrpSpPr>
        <p:grpSpPr>
          <a:xfrm>
            <a:off x="574675" y="1946630"/>
            <a:ext cx="3589259" cy="1030408"/>
            <a:chOff x="574675" y="1946630"/>
            <a:chExt cx="3588044" cy="1461976"/>
          </a:xfrm>
        </p:grpSpPr>
        <p:sp>
          <p:nvSpPr>
            <p:cNvPr id="26" name="Rectangle: Rounded Corners 25">
              <a:extLst>
                <a:ext uri="{FF2B5EF4-FFF2-40B4-BE49-F238E27FC236}">
                  <a16:creationId xmlns:a16="http://schemas.microsoft.com/office/drawing/2014/main" id="{82013882-324A-71A9-8607-E843CE30D0F8}"/>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7" name="Rectangle: Rounded Corners 26">
              <a:extLst>
                <a:ext uri="{FF2B5EF4-FFF2-40B4-BE49-F238E27FC236}">
                  <a16:creationId xmlns:a16="http://schemas.microsoft.com/office/drawing/2014/main" id="{678A636B-3090-9DFA-BE4A-C39B1A75B83E}"/>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All portal operations available via documented APIs</a:t>
              </a:r>
            </a:p>
          </p:txBody>
        </p:sp>
      </p:grpSp>
      <p:grpSp>
        <p:nvGrpSpPr>
          <p:cNvPr id="11" name="Group 10">
            <a:extLst>
              <a:ext uri="{FF2B5EF4-FFF2-40B4-BE49-F238E27FC236}">
                <a16:creationId xmlns:a16="http://schemas.microsoft.com/office/drawing/2014/main" id="{703DCC19-987A-84F1-CD60-38935B3A7758}"/>
              </a:ext>
            </a:extLst>
          </p:cNvPr>
          <p:cNvGrpSpPr/>
          <p:nvPr/>
        </p:nvGrpSpPr>
        <p:grpSpPr>
          <a:xfrm>
            <a:off x="4301868" y="1946630"/>
            <a:ext cx="3589259" cy="1030408"/>
            <a:chOff x="574675" y="1946630"/>
            <a:chExt cx="3588044" cy="1461976"/>
          </a:xfrm>
        </p:grpSpPr>
        <p:sp>
          <p:nvSpPr>
            <p:cNvPr id="24" name="Rectangle: Rounded Corners 23">
              <a:extLst>
                <a:ext uri="{FF2B5EF4-FFF2-40B4-BE49-F238E27FC236}">
                  <a16:creationId xmlns:a16="http://schemas.microsoft.com/office/drawing/2014/main" id="{5738105A-DD91-0ED9-ED7E-A383BC981FF8}"/>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5" name="Rectangle: Rounded Corners 24">
              <a:extLst>
                <a:ext uri="{FF2B5EF4-FFF2-40B4-BE49-F238E27FC236}">
                  <a16:creationId xmlns:a16="http://schemas.microsoft.com/office/drawing/2014/main" id="{7BA5ED97-1392-3A0E-76A3-3B3A62A53B74}"/>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Support for </a:t>
              </a:r>
              <a:r>
                <a:rPr kumimoji="0" lang="en-US" sz="1400" b="0" i="0" u="none" strike="noStrike" kern="1200" cap="none" spc="0" normalizeH="0" baseline="0" noProof="0" err="1">
                  <a:ln>
                    <a:noFill/>
                  </a:ln>
                  <a:solidFill>
                    <a:srgbClr val="3F3F3F"/>
                  </a:solidFill>
                  <a:effectLst/>
                  <a:uLnTx/>
                  <a:uFillTx/>
                  <a:latin typeface="CVS Health Sans"/>
                  <a:ea typeface="+mn-ea"/>
                  <a:cs typeface="+mn-cs"/>
                </a:rPr>
                <a:t>IaC</a:t>
              </a:r>
              <a:r>
                <a:rPr kumimoji="0" lang="en-US" sz="1400" b="0" i="0" u="none" strike="noStrike" kern="1200" cap="none" spc="0" normalizeH="0" baseline="0" noProof="0">
                  <a:ln>
                    <a:noFill/>
                  </a:ln>
                  <a:solidFill>
                    <a:srgbClr val="3F3F3F"/>
                  </a:solidFill>
                  <a:effectLst/>
                  <a:uLnTx/>
                  <a:uFillTx/>
                  <a:latin typeface="CVS Health Sans"/>
                  <a:ea typeface="+mn-ea"/>
                  <a:cs typeface="+mn-cs"/>
                </a:rPr>
                <a:t> tools (e.g., Terraform, Ansible) and CI/CD integration</a:t>
              </a:r>
            </a:p>
          </p:txBody>
        </p:sp>
      </p:grpSp>
      <p:grpSp>
        <p:nvGrpSpPr>
          <p:cNvPr id="12" name="Group 11">
            <a:extLst>
              <a:ext uri="{FF2B5EF4-FFF2-40B4-BE49-F238E27FC236}">
                <a16:creationId xmlns:a16="http://schemas.microsoft.com/office/drawing/2014/main" id="{98C59CA8-F280-BB54-8443-B64C419B33BB}"/>
              </a:ext>
            </a:extLst>
          </p:cNvPr>
          <p:cNvGrpSpPr/>
          <p:nvPr/>
        </p:nvGrpSpPr>
        <p:grpSpPr>
          <a:xfrm>
            <a:off x="8030217" y="1946630"/>
            <a:ext cx="3589259" cy="1030408"/>
            <a:chOff x="574675" y="1946630"/>
            <a:chExt cx="3588044" cy="1461976"/>
          </a:xfrm>
        </p:grpSpPr>
        <p:sp>
          <p:nvSpPr>
            <p:cNvPr id="22" name="Rectangle: Rounded Corners 21">
              <a:extLst>
                <a:ext uri="{FF2B5EF4-FFF2-40B4-BE49-F238E27FC236}">
                  <a16:creationId xmlns:a16="http://schemas.microsoft.com/office/drawing/2014/main" id="{B14DE4FA-B2DF-EE99-CD64-206ED92F5C45}"/>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3" name="Rectangle: Rounded Corners 22">
              <a:extLst>
                <a:ext uri="{FF2B5EF4-FFF2-40B4-BE49-F238E27FC236}">
                  <a16:creationId xmlns:a16="http://schemas.microsoft.com/office/drawing/2014/main" id="{179F673B-5F21-414E-60AC-08BE0B01FA83}"/>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fr-FR" sz="1400" b="0" i="0" u="none" strike="noStrike" kern="1200" cap="none" spc="0" normalizeH="0" baseline="0" noProof="0">
                  <a:ln>
                    <a:noFill/>
                  </a:ln>
                  <a:solidFill>
                    <a:srgbClr val="3F3F3F"/>
                  </a:solidFill>
                  <a:effectLst/>
                  <a:uLnTx/>
                  <a:uFillTx/>
                  <a:latin typeface="CVS Health Sans"/>
                  <a:ea typeface="+mn-ea"/>
                  <a:cs typeface="+mn-cs"/>
                </a:rPr>
                <a:t>Target </a:t>
              </a:r>
              <a:r>
                <a:rPr kumimoji="0" lang="fr-FR" sz="1400" b="0" i="0" u="none" strike="noStrike" kern="1200" cap="none" spc="0" normalizeH="0" baseline="0" noProof="0" err="1">
                  <a:ln>
                    <a:noFill/>
                  </a:ln>
                  <a:solidFill>
                    <a:srgbClr val="3F3F3F"/>
                  </a:solidFill>
                  <a:effectLst/>
                  <a:uLnTx/>
                  <a:uFillTx/>
                  <a:latin typeface="CVS Health Sans"/>
                  <a:ea typeface="+mn-ea"/>
                  <a:cs typeface="+mn-cs"/>
                </a:rPr>
                <a:t>scale</a:t>
              </a:r>
              <a:r>
                <a:rPr kumimoji="0" lang="fr-FR" sz="1400" b="0" i="0" u="none" strike="noStrike" kern="1200" cap="none" spc="0" normalizeH="0" baseline="0" noProof="0">
                  <a:ln>
                    <a:noFill/>
                  </a:ln>
                  <a:solidFill>
                    <a:srgbClr val="3F3F3F"/>
                  </a:solidFill>
                  <a:effectLst/>
                  <a:uLnTx/>
                  <a:uFillTx/>
                  <a:latin typeface="CVS Health Sans"/>
                  <a:ea typeface="+mn-ea"/>
                  <a:cs typeface="+mn-cs"/>
                </a:rPr>
                <a:t>: ~1000 tenants, multiple patterns per tenant</a:t>
              </a:r>
            </a:p>
          </p:txBody>
        </p:sp>
      </p:grpSp>
      <p:grpSp>
        <p:nvGrpSpPr>
          <p:cNvPr id="13" name="Group 12">
            <a:extLst>
              <a:ext uri="{FF2B5EF4-FFF2-40B4-BE49-F238E27FC236}">
                <a16:creationId xmlns:a16="http://schemas.microsoft.com/office/drawing/2014/main" id="{36045C92-E529-32B1-2663-EE63F77C6A9C}"/>
              </a:ext>
            </a:extLst>
          </p:cNvPr>
          <p:cNvGrpSpPr/>
          <p:nvPr/>
        </p:nvGrpSpPr>
        <p:grpSpPr>
          <a:xfrm>
            <a:off x="574675" y="3113330"/>
            <a:ext cx="3589259" cy="1030408"/>
            <a:chOff x="574675" y="1946630"/>
            <a:chExt cx="3588044" cy="1461976"/>
          </a:xfrm>
        </p:grpSpPr>
        <p:sp>
          <p:nvSpPr>
            <p:cNvPr id="20" name="Rectangle: Rounded Corners 19">
              <a:extLst>
                <a:ext uri="{FF2B5EF4-FFF2-40B4-BE49-F238E27FC236}">
                  <a16:creationId xmlns:a16="http://schemas.microsoft.com/office/drawing/2014/main" id="{B45800D2-F07A-9432-7CF0-E5802160C7A0}"/>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1" name="Rectangle: Rounded Corners 20">
              <a:extLst>
                <a:ext uri="{FF2B5EF4-FFF2-40B4-BE49-F238E27FC236}">
                  <a16:creationId xmlns:a16="http://schemas.microsoft.com/office/drawing/2014/main" id="{3F29428F-8C49-3CEF-B770-C2D813C4F6CE}"/>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High availability for control and data planes</a:t>
              </a:r>
            </a:p>
          </p:txBody>
        </p:sp>
      </p:grpSp>
      <p:grpSp>
        <p:nvGrpSpPr>
          <p:cNvPr id="14" name="Group 13">
            <a:extLst>
              <a:ext uri="{FF2B5EF4-FFF2-40B4-BE49-F238E27FC236}">
                <a16:creationId xmlns:a16="http://schemas.microsoft.com/office/drawing/2014/main" id="{1AEF0756-991F-CD64-95E7-95BABFB60F95}"/>
              </a:ext>
            </a:extLst>
          </p:cNvPr>
          <p:cNvGrpSpPr/>
          <p:nvPr/>
        </p:nvGrpSpPr>
        <p:grpSpPr>
          <a:xfrm>
            <a:off x="4301868" y="3113330"/>
            <a:ext cx="3589259" cy="1030408"/>
            <a:chOff x="574675" y="1946630"/>
            <a:chExt cx="3588044" cy="1461976"/>
          </a:xfrm>
        </p:grpSpPr>
        <p:sp>
          <p:nvSpPr>
            <p:cNvPr id="18" name="Rectangle: Rounded Corners 17">
              <a:extLst>
                <a:ext uri="{FF2B5EF4-FFF2-40B4-BE49-F238E27FC236}">
                  <a16:creationId xmlns:a16="http://schemas.microsoft.com/office/drawing/2014/main" id="{B7EF1AFA-EC8E-2C70-27E7-D0E9DB9FE88D}"/>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9" name="Rectangle: Rounded Corners 18">
              <a:extLst>
                <a:ext uri="{FF2B5EF4-FFF2-40B4-BE49-F238E27FC236}">
                  <a16:creationId xmlns:a16="http://schemas.microsoft.com/office/drawing/2014/main" id="{E8430D56-D27A-D289-7197-90C9FAAE4ACC}"/>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Standards-compliant crypto and minimal-disruption upgrades</a:t>
              </a:r>
            </a:p>
          </p:txBody>
        </p:sp>
      </p:grpSp>
    </p:spTree>
    <p:extLst>
      <p:ext uri="{BB962C8B-B14F-4D97-AF65-F5344CB8AC3E}">
        <p14:creationId xmlns:p14="http://schemas.microsoft.com/office/powerpoint/2010/main" val="3598102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90AA-6808-1FA6-F0E5-7165BB7E7261}"/>
            </a:ext>
          </a:extLst>
        </p:cNvPr>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0C6A34B3-B521-C3D5-9C2D-2C97566D4926}"/>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 name="Rectangle: Top Corners Rounded 5">
            <a:extLst>
              <a:ext uri="{FF2B5EF4-FFF2-40B4-BE49-F238E27FC236}">
                <a16:creationId xmlns:a16="http://schemas.microsoft.com/office/drawing/2014/main" id="{84E65018-10E6-5EE3-C62C-0FCD2764A27A}"/>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3" name="Title 2">
            <a:extLst>
              <a:ext uri="{FF2B5EF4-FFF2-40B4-BE49-F238E27FC236}">
                <a16:creationId xmlns:a16="http://schemas.microsoft.com/office/drawing/2014/main" id="{3F62C5F7-BDE2-8F20-A12C-2530BBF49180}"/>
              </a:ext>
            </a:extLst>
          </p:cNvPr>
          <p:cNvSpPr>
            <a:spLocks noGrp="1"/>
          </p:cNvSpPr>
          <p:nvPr>
            <p:ph type="title"/>
          </p:nvPr>
        </p:nvSpPr>
        <p:spPr>
          <a:xfrm>
            <a:off x="566928" y="685800"/>
            <a:ext cx="9666001" cy="712800"/>
          </a:xfrm>
        </p:spPr>
        <p:txBody>
          <a:bodyPr lIns="0" tIns="0" rIns="0" bIns="0"/>
          <a:lstStyle/>
          <a:p>
            <a:r>
              <a:rPr lang="en-US" b="1">
                <a:solidFill>
                  <a:schemeClr val="bg1"/>
                </a:solidFill>
              </a:rPr>
              <a:t>Shared Responsibilities: Business vs Vendor Platform</a:t>
            </a:r>
          </a:p>
        </p:txBody>
      </p:sp>
      <p:grpSp>
        <p:nvGrpSpPr>
          <p:cNvPr id="12" name="Group 11">
            <a:extLst>
              <a:ext uri="{FF2B5EF4-FFF2-40B4-BE49-F238E27FC236}">
                <a16:creationId xmlns:a16="http://schemas.microsoft.com/office/drawing/2014/main" id="{0607A0E2-44F9-8330-F31E-B7888D12BC7E}"/>
              </a:ext>
            </a:extLst>
          </p:cNvPr>
          <p:cNvGrpSpPr/>
          <p:nvPr/>
        </p:nvGrpSpPr>
        <p:grpSpPr>
          <a:xfrm>
            <a:off x="574676" y="1946630"/>
            <a:ext cx="11044801" cy="612000"/>
            <a:chOff x="574676" y="1946630"/>
            <a:chExt cx="11044237" cy="612000"/>
          </a:xfrm>
        </p:grpSpPr>
        <p:grpSp>
          <p:nvGrpSpPr>
            <p:cNvPr id="19" name="Group 18">
              <a:extLst>
                <a:ext uri="{FF2B5EF4-FFF2-40B4-BE49-F238E27FC236}">
                  <a16:creationId xmlns:a16="http://schemas.microsoft.com/office/drawing/2014/main" id="{42073495-710F-EE93-C19D-1C3DE268EF4C}"/>
                </a:ext>
              </a:extLst>
            </p:cNvPr>
            <p:cNvGrpSpPr/>
            <p:nvPr/>
          </p:nvGrpSpPr>
          <p:grpSpPr>
            <a:xfrm>
              <a:off x="574676" y="1946630"/>
              <a:ext cx="5313600" cy="612000"/>
              <a:chOff x="574675" y="1946630"/>
              <a:chExt cx="3588044" cy="1461976"/>
            </a:xfrm>
          </p:grpSpPr>
          <p:sp>
            <p:nvSpPr>
              <p:cNvPr id="7" name="Rectangle: Rounded Corners 6">
                <a:extLst>
                  <a:ext uri="{FF2B5EF4-FFF2-40B4-BE49-F238E27FC236}">
                    <a16:creationId xmlns:a16="http://schemas.microsoft.com/office/drawing/2014/main" id="{60A8D1C7-2EAF-A5FD-DA1A-1C7B352C8D49}"/>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8" name="Rectangle: Rounded Corners 7">
                <a:extLst>
                  <a:ext uri="{FF2B5EF4-FFF2-40B4-BE49-F238E27FC236}">
                    <a16:creationId xmlns:a16="http://schemas.microsoft.com/office/drawing/2014/main" id="{3B6BFE3D-AAC4-D5C0-D3C6-20F6E2A65B56}"/>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0A4B8C"/>
                    </a:solidFill>
                    <a:effectLst/>
                    <a:uLnTx/>
                    <a:uFillTx/>
                    <a:latin typeface="CVS Health Sans"/>
                    <a:ea typeface="+mn-ea"/>
                    <a:cs typeface="+mn-cs"/>
                  </a:rPr>
                  <a:t>Business responsibilities</a:t>
                </a:r>
              </a:p>
            </p:txBody>
          </p:sp>
        </p:grpSp>
        <p:grpSp>
          <p:nvGrpSpPr>
            <p:cNvPr id="2" name="Group 1">
              <a:extLst>
                <a:ext uri="{FF2B5EF4-FFF2-40B4-BE49-F238E27FC236}">
                  <a16:creationId xmlns:a16="http://schemas.microsoft.com/office/drawing/2014/main" id="{26FA6A76-3AB4-2C60-75B1-14FB1695092B}"/>
                </a:ext>
              </a:extLst>
            </p:cNvPr>
            <p:cNvGrpSpPr/>
            <p:nvPr/>
          </p:nvGrpSpPr>
          <p:grpSpPr>
            <a:xfrm>
              <a:off x="6305357" y="1946630"/>
              <a:ext cx="5313556" cy="612000"/>
              <a:chOff x="574675" y="1946630"/>
              <a:chExt cx="3588044" cy="1461976"/>
            </a:xfrm>
          </p:grpSpPr>
          <p:sp>
            <p:nvSpPr>
              <p:cNvPr id="4" name="Rectangle: Rounded Corners 3">
                <a:extLst>
                  <a:ext uri="{FF2B5EF4-FFF2-40B4-BE49-F238E27FC236}">
                    <a16:creationId xmlns:a16="http://schemas.microsoft.com/office/drawing/2014/main" id="{2BD77586-377F-A6FE-98EF-187898252853}"/>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9" name="Rectangle: Rounded Corners 8">
                <a:extLst>
                  <a:ext uri="{FF2B5EF4-FFF2-40B4-BE49-F238E27FC236}">
                    <a16:creationId xmlns:a16="http://schemas.microsoft.com/office/drawing/2014/main" id="{1778354E-F12D-48C1-6A38-B27AED9FBB2B}"/>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267AC0"/>
                    </a:solidFill>
                    <a:effectLst/>
                    <a:uLnTx/>
                    <a:uFillTx/>
                    <a:latin typeface="CVS Health Sans"/>
                    <a:ea typeface="+mn-ea"/>
                    <a:cs typeface="+mn-cs"/>
                  </a:rPr>
                  <a:t>Vendor platform responsibilities</a:t>
                </a:r>
              </a:p>
            </p:txBody>
          </p:sp>
        </p:grpSp>
      </p:grpSp>
      <p:sp>
        <p:nvSpPr>
          <p:cNvPr id="11" name="Content Placeholder 2">
            <a:extLst>
              <a:ext uri="{FF2B5EF4-FFF2-40B4-BE49-F238E27FC236}">
                <a16:creationId xmlns:a16="http://schemas.microsoft.com/office/drawing/2014/main" id="{FAE06520-C82F-B562-FA99-A33D15C283AB}"/>
              </a:ext>
            </a:extLst>
          </p:cNvPr>
          <p:cNvSpPr txBox="1">
            <a:spLocks/>
          </p:cNvSpPr>
          <p:nvPr/>
        </p:nvSpPr>
        <p:spPr bwMode="gray">
          <a:xfrm>
            <a:off x="566927" y="2655434"/>
            <a:ext cx="5464801"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Provide an application governance mechanism with Universal Application IDs</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Provide a Universal Identifier for third-party partners (3pBID)</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Supply Universal IDs and 3pBIDs to drive tenant creation and site-to-site VPN setup</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Operate PKI processes to generate and deliver mTLS certificates for Web/</a:t>
            </a:r>
            <a:r>
              <a:rPr kumimoji="0" lang="en-US" sz="1200" b="0" i="0" u="none" strike="noStrike" kern="1200" cap="none" spc="0" normalizeH="0" baseline="0" noProof="0" err="1">
                <a:ln>
                  <a:noFill/>
                </a:ln>
                <a:solidFill>
                  <a:srgbClr val="3F3F3F"/>
                </a:solidFill>
                <a:effectLst/>
                <a:uLnTx/>
                <a:uFillTx/>
                <a:latin typeface="CVS Health Sans"/>
                <a:ea typeface="+mn-ea"/>
                <a:cs typeface="+mn-cs"/>
              </a:rPr>
              <a:t>WebAPI</a:t>
            </a:r>
            <a:r>
              <a:rPr kumimoji="0" lang="en-US" sz="1200" b="0" i="0" u="none" strike="noStrike" kern="1200" cap="none" spc="0" normalizeH="0" baseline="0" noProof="0">
                <a:ln>
                  <a:noFill/>
                </a:ln>
                <a:solidFill>
                  <a:srgbClr val="3F3F3F"/>
                </a:solidFill>
                <a:effectLst/>
                <a:uLnTx/>
                <a:uFillTx/>
                <a:latin typeface="CVS Health Sans"/>
                <a:ea typeface="+mn-ea"/>
                <a:cs typeface="+mn-cs"/>
              </a:rPr>
              <a:t> tenants</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Operate enterprise IdPs (SAML/OAuth2/OIDC) for Virtual Tenant portal SSO and RBAC</a:t>
            </a:r>
          </a:p>
        </p:txBody>
      </p:sp>
      <p:sp>
        <p:nvSpPr>
          <p:cNvPr id="17" name="Content Placeholder 2">
            <a:extLst>
              <a:ext uri="{FF2B5EF4-FFF2-40B4-BE49-F238E27FC236}">
                <a16:creationId xmlns:a16="http://schemas.microsoft.com/office/drawing/2014/main" id="{20AF4EF3-EB90-5AD3-B872-125DFEA5D75D}"/>
              </a:ext>
            </a:extLst>
          </p:cNvPr>
          <p:cNvSpPr txBox="1">
            <a:spLocks/>
          </p:cNvSpPr>
          <p:nvPr/>
        </p:nvSpPr>
        <p:spPr>
          <a:xfrm>
            <a:off x="6155547" y="2655431"/>
            <a:ext cx="5464801" cy="3096000"/>
          </a:xfrm>
          <a:prstGeom prst="rect">
            <a:avLst/>
          </a:prstGeom>
        </p:spPr>
        <p:txBody>
          <a:bodyPr vert="horz" lIns="90000" tIns="46800" rIns="90000" bIns="4680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Treat Universal IDs and 3pBIDs as first-class attributes in tenant and config APIs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Automate VPN and service proxy creation from portal data and identifiers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Integrate with enterprise PKI for certificate-based auth and renewal workflows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Integrate with enterprise IdPs for authentication and authorization to the portal</a:t>
            </a:r>
          </a:p>
        </p:txBody>
      </p:sp>
    </p:spTree>
    <p:extLst>
      <p:ext uri="{BB962C8B-B14F-4D97-AF65-F5344CB8AC3E}">
        <p14:creationId xmlns:p14="http://schemas.microsoft.com/office/powerpoint/2010/main" val="1117977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3D50-0488-0D6D-D8BA-4CA935195AD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D0389E4F-75F9-D5E4-43D3-001B883E82B6}"/>
              </a:ext>
            </a:extLst>
          </p:cNvPr>
          <p:cNvGrpSpPr/>
          <p:nvPr/>
        </p:nvGrpSpPr>
        <p:grpSpPr>
          <a:xfrm>
            <a:off x="1" y="-36945"/>
            <a:ext cx="10332001" cy="1702800"/>
            <a:chOff x="1" y="-36945"/>
            <a:chExt cx="10333527" cy="1702800"/>
          </a:xfrm>
        </p:grpSpPr>
        <p:sp>
          <p:nvSpPr>
            <p:cNvPr id="6" name="Rectangle: Top Corners Rounded 5">
              <a:extLst>
                <a:ext uri="{FF2B5EF4-FFF2-40B4-BE49-F238E27FC236}">
                  <a16:creationId xmlns:a16="http://schemas.microsoft.com/office/drawing/2014/main" id="{4826067A-01AF-635E-03B3-E258EF7025D8}"/>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 name="Rectangle: Top Corners Rounded 6">
              <a:extLst>
                <a:ext uri="{FF2B5EF4-FFF2-40B4-BE49-F238E27FC236}">
                  <a16:creationId xmlns:a16="http://schemas.microsoft.com/office/drawing/2014/main" id="{55C3F65B-7D2F-BF71-6BE5-C8231E324199}"/>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grpSp>
      <p:sp>
        <p:nvSpPr>
          <p:cNvPr id="4" name="Title 3">
            <a:extLst>
              <a:ext uri="{FF2B5EF4-FFF2-40B4-BE49-F238E27FC236}">
                <a16:creationId xmlns:a16="http://schemas.microsoft.com/office/drawing/2014/main" id="{B3D15272-2660-29DB-6C6F-E0EBF391E42F}"/>
              </a:ext>
            </a:extLst>
          </p:cNvPr>
          <p:cNvSpPr>
            <a:spLocks noGrp="1"/>
          </p:cNvSpPr>
          <p:nvPr>
            <p:ph type="title"/>
          </p:nvPr>
        </p:nvSpPr>
        <p:spPr>
          <a:xfrm>
            <a:off x="566929" y="685800"/>
            <a:ext cx="9720001" cy="712800"/>
          </a:xfrm>
        </p:spPr>
        <p:txBody>
          <a:bodyPr lIns="0" tIns="0" rIns="0" bIns="0"/>
          <a:lstStyle/>
          <a:p>
            <a:r>
              <a:rPr lang="en-US" b="1">
                <a:solidFill>
                  <a:schemeClr val="bg1"/>
                </a:solidFill>
              </a:rPr>
              <a:t>What We Expect in Vendor Responses</a:t>
            </a:r>
          </a:p>
        </p:txBody>
      </p:sp>
      <p:grpSp>
        <p:nvGrpSpPr>
          <p:cNvPr id="10" name="Group 9">
            <a:extLst>
              <a:ext uri="{FF2B5EF4-FFF2-40B4-BE49-F238E27FC236}">
                <a16:creationId xmlns:a16="http://schemas.microsoft.com/office/drawing/2014/main" id="{1FBAF5CB-C02C-466D-DD6F-4C015DC251CE}"/>
              </a:ext>
            </a:extLst>
          </p:cNvPr>
          <p:cNvGrpSpPr/>
          <p:nvPr/>
        </p:nvGrpSpPr>
        <p:grpSpPr>
          <a:xfrm>
            <a:off x="574675" y="1946630"/>
            <a:ext cx="3589200" cy="1029600"/>
            <a:chOff x="574675" y="1946630"/>
            <a:chExt cx="3588044" cy="1461976"/>
          </a:xfrm>
        </p:grpSpPr>
        <p:sp>
          <p:nvSpPr>
            <p:cNvPr id="26" name="Rectangle: Rounded Corners 25">
              <a:extLst>
                <a:ext uri="{FF2B5EF4-FFF2-40B4-BE49-F238E27FC236}">
                  <a16:creationId xmlns:a16="http://schemas.microsoft.com/office/drawing/2014/main" id="{59687E87-6916-2346-2B45-889D90455380}"/>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7" name="Rectangle: Rounded Corners 26">
              <a:extLst>
                <a:ext uri="{FF2B5EF4-FFF2-40B4-BE49-F238E27FC236}">
                  <a16:creationId xmlns:a16="http://schemas.microsoft.com/office/drawing/2014/main" id="{8183E9B8-D0BC-227F-0BAC-AFC02AB15B73}"/>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Describe end-to-end portal-driven workflows</a:t>
              </a:r>
            </a:p>
            <a:p>
              <a:pPr marL="182880" marR="0" lvl="0" indent="-18288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From app owner request → IPsec config → service proxy live</a:t>
              </a:r>
              <a:endParaRPr kumimoji="0" lang="en-US" sz="14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1" name="Group 10">
            <a:extLst>
              <a:ext uri="{FF2B5EF4-FFF2-40B4-BE49-F238E27FC236}">
                <a16:creationId xmlns:a16="http://schemas.microsoft.com/office/drawing/2014/main" id="{C506E325-947D-C63A-079D-14DD05A5C33C}"/>
              </a:ext>
            </a:extLst>
          </p:cNvPr>
          <p:cNvGrpSpPr/>
          <p:nvPr/>
        </p:nvGrpSpPr>
        <p:grpSpPr>
          <a:xfrm>
            <a:off x="4301868" y="1946630"/>
            <a:ext cx="3589200" cy="1029600"/>
            <a:chOff x="574675" y="1946630"/>
            <a:chExt cx="3588044" cy="1461976"/>
          </a:xfrm>
        </p:grpSpPr>
        <p:sp>
          <p:nvSpPr>
            <p:cNvPr id="24" name="Rectangle: Rounded Corners 23">
              <a:extLst>
                <a:ext uri="{FF2B5EF4-FFF2-40B4-BE49-F238E27FC236}">
                  <a16:creationId xmlns:a16="http://schemas.microsoft.com/office/drawing/2014/main" id="{AE63FA5B-2900-8633-697B-3A470718BE90}"/>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5" name="Rectangle: Rounded Corners 24">
              <a:extLst>
                <a:ext uri="{FF2B5EF4-FFF2-40B4-BE49-F238E27FC236}">
                  <a16:creationId xmlns:a16="http://schemas.microsoft.com/office/drawing/2014/main" id="{7617C5A2-8B88-FB88-8FE8-800249BA222F}"/>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Show how your platform implements the required service patterns</a:t>
              </a:r>
            </a:p>
          </p:txBody>
        </p:sp>
      </p:grpSp>
      <p:grpSp>
        <p:nvGrpSpPr>
          <p:cNvPr id="12" name="Group 11">
            <a:extLst>
              <a:ext uri="{FF2B5EF4-FFF2-40B4-BE49-F238E27FC236}">
                <a16:creationId xmlns:a16="http://schemas.microsoft.com/office/drawing/2014/main" id="{BC0ED5ED-2BFF-191F-AB65-948F4BCE3F0C}"/>
              </a:ext>
            </a:extLst>
          </p:cNvPr>
          <p:cNvGrpSpPr/>
          <p:nvPr/>
        </p:nvGrpSpPr>
        <p:grpSpPr>
          <a:xfrm>
            <a:off x="8030217" y="1946630"/>
            <a:ext cx="3589200" cy="1029600"/>
            <a:chOff x="574675" y="1946630"/>
            <a:chExt cx="3588044" cy="1461976"/>
          </a:xfrm>
        </p:grpSpPr>
        <p:sp>
          <p:nvSpPr>
            <p:cNvPr id="22" name="Rectangle: Rounded Corners 21">
              <a:extLst>
                <a:ext uri="{FF2B5EF4-FFF2-40B4-BE49-F238E27FC236}">
                  <a16:creationId xmlns:a16="http://schemas.microsoft.com/office/drawing/2014/main" id="{CC08F388-B8F0-E298-FEBB-E3D014ACAAA2}"/>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3" name="Rectangle: Rounded Corners 22">
              <a:extLst>
                <a:ext uri="{FF2B5EF4-FFF2-40B4-BE49-F238E27FC236}">
                  <a16:creationId xmlns:a16="http://schemas.microsoft.com/office/drawing/2014/main" id="{8835838D-39F2-5478-679C-C8BECEFCA2E4}"/>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Demonstrate self-service forms that generate</a:t>
              </a:r>
            </a:p>
            <a:p>
              <a:pPr marL="182880" marR="0" lvl="0" indent="-18288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Remote IPsec bundles, VLZ/tenant config, service proxy rules</a:t>
              </a:r>
              <a:endParaRPr kumimoji="0" lang="en-US" sz="14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3" name="Group 12">
            <a:extLst>
              <a:ext uri="{FF2B5EF4-FFF2-40B4-BE49-F238E27FC236}">
                <a16:creationId xmlns:a16="http://schemas.microsoft.com/office/drawing/2014/main" id="{21D72C93-5C09-680E-7A5F-AEC8CA326949}"/>
              </a:ext>
            </a:extLst>
          </p:cNvPr>
          <p:cNvGrpSpPr/>
          <p:nvPr/>
        </p:nvGrpSpPr>
        <p:grpSpPr>
          <a:xfrm>
            <a:off x="574675" y="3113330"/>
            <a:ext cx="3589200" cy="1029600"/>
            <a:chOff x="574675" y="1946630"/>
            <a:chExt cx="3588044" cy="1461976"/>
          </a:xfrm>
        </p:grpSpPr>
        <p:sp>
          <p:nvSpPr>
            <p:cNvPr id="20" name="Rectangle: Rounded Corners 19">
              <a:extLst>
                <a:ext uri="{FF2B5EF4-FFF2-40B4-BE49-F238E27FC236}">
                  <a16:creationId xmlns:a16="http://schemas.microsoft.com/office/drawing/2014/main" id="{C04FD143-4EC6-C7D5-13B0-339A3CB7C159}"/>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1" name="Rectangle: Rounded Corners 20">
              <a:extLst>
                <a:ext uri="{FF2B5EF4-FFF2-40B4-BE49-F238E27FC236}">
                  <a16:creationId xmlns:a16="http://schemas.microsoft.com/office/drawing/2014/main" id="{5E3522E5-CE21-2767-A448-0DE0827942CF}"/>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Provide reference architectures, runbooks, and automation artifacts</a:t>
              </a:r>
            </a:p>
          </p:txBody>
        </p:sp>
      </p:grpSp>
      <p:grpSp>
        <p:nvGrpSpPr>
          <p:cNvPr id="14" name="Group 13">
            <a:extLst>
              <a:ext uri="{FF2B5EF4-FFF2-40B4-BE49-F238E27FC236}">
                <a16:creationId xmlns:a16="http://schemas.microsoft.com/office/drawing/2014/main" id="{9275523E-5781-E62B-23A7-5C35D9225884}"/>
              </a:ext>
            </a:extLst>
          </p:cNvPr>
          <p:cNvGrpSpPr/>
          <p:nvPr/>
        </p:nvGrpSpPr>
        <p:grpSpPr>
          <a:xfrm>
            <a:off x="4301868" y="3113330"/>
            <a:ext cx="3589200" cy="1029600"/>
            <a:chOff x="574675" y="1946630"/>
            <a:chExt cx="3588044" cy="1461976"/>
          </a:xfrm>
        </p:grpSpPr>
        <p:sp>
          <p:nvSpPr>
            <p:cNvPr id="18" name="Rectangle: Rounded Corners 17">
              <a:extLst>
                <a:ext uri="{FF2B5EF4-FFF2-40B4-BE49-F238E27FC236}">
                  <a16:creationId xmlns:a16="http://schemas.microsoft.com/office/drawing/2014/main" id="{652DB57D-DC39-2AA7-1A81-2F66B92D613A}"/>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9" name="Rectangle: Rounded Corners 18">
              <a:extLst>
                <a:ext uri="{FF2B5EF4-FFF2-40B4-BE49-F238E27FC236}">
                  <a16:creationId xmlns:a16="http://schemas.microsoft.com/office/drawing/2014/main" id="{38BF6CDA-C061-92CF-D37E-3B451E190C99}"/>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Map capabilities to security, compliance, scale, and shared responsibility model</a:t>
              </a:r>
            </a:p>
          </p:txBody>
        </p:sp>
      </p:grpSp>
    </p:spTree>
    <p:extLst>
      <p:ext uri="{BB962C8B-B14F-4D97-AF65-F5344CB8AC3E}">
        <p14:creationId xmlns:p14="http://schemas.microsoft.com/office/powerpoint/2010/main" val="1786461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1224-C2B4-4A86-25DD-4F36DBCFC48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427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a:extLst>
              <a:ext uri="{FF2B5EF4-FFF2-40B4-BE49-F238E27FC236}">
                <a16:creationId xmlns:a16="http://schemas.microsoft.com/office/drawing/2014/main" id="{4B3B2D61-1CB7-6476-AA80-EF3CD2133D59}"/>
              </a:ext>
            </a:extLst>
          </p:cNvPr>
          <p:cNvSpPr>
            <a:spLocks noGrp="1"/>
          </p:cNvSpPr>
          <p:nvPr>
            <p:ph type="title"/>
          </p:nvPr>
        </p:nvSpPr>
        <p:spPr>
          <a:xfrm>
            <a:off x="566928" y="685800"/>
            <a:ext cx="9666001" cy="712800"/>
          </a:xfrm>
        </p:spPr>
        <p:txBody>
          <a:bodyPr/>
          <a:lstStyle/>
          <a:p>
            <a:r>
              <a:rPr lang="en-US" b="1"/>
              <a:t>Third-Party Landing Zone Overview </a:t>
            </a:r>
            <a:br>
              <a:rPr lang="en-US" b="1"/>
            </a:br>
            <a:endParaRPr lang="en-US" b="1"/>
          </a:p>
        </p:txBody>
      </p:sp>
      <p:grpSp>
        <p:nvGrpSpPr>
          <p:cNvPr id="12" name="Group 11">
            <a:extLst>
              <a:ext uri="{FF2B5EF4-FFF2-40B4-BE49-F238E27FC236}">
                <a16:creationId xmlns:a16="http://schemas.microsoft.com/office/drawing/2014/main" id="{7A6860BD-D2C8-6973-CE9E-1001BAEC2794}"/>
              </a:ext>
            </a:extLst>
          </p:cNvPr>
          <p:cNvGrpSpPr/>
          <p:nvPr/>
        </p:nvGrpSpPr>
        <p:grpSpPr>
          <a:xfrm>
            <a:off x="613036" y="2031594"/>
            <a:ext cx="10950023" cy="3381694"/>
            <a:chOff x="576676" y="2023110"/>
            <a:chExt cx="10950023" cy="3509508"/>
          </a:xfrm>
        </p:grpSpPr>
        <p:grpSp>
          <p:nvGrpSpPr>
            <p:cNvPr id="4" name="Group 3">
              <a:extLst>
                <a:ext uri="{FF2B5EF4-FFF2-40B4-BE49-F238E27FC236}">
                  <a16:creationId xmlns:a16="http://schemas.microsoft.com/office/drawing/2014/main" id="{ECC7A944-35C9-1D53-E964-174323BE4285}"/>
                </a:ext>
              </a:extLst>
            </p:cNvPr>
            <p:cNvGrpSpPr/>
            <p:nvPr/>
          </p:nvGrpSpPr>
          <p:grpSpPr>
            <a:xfrm>
              <a:off x="576676" y="2023110"/>
              <a:ext cx="5245495" cy="3509508"/>
              <a:chOff x="576676" y="2340437"/>
              <a:chExt cx="5431945" cy="3679362"/>
            </a:xfrm>
          </p:grpSpPr>
          <p:grpSp>
            <p:nvGrpSpPr>
              <p:cNvPr id="17" name="Group 16">
                <a:extLst>
                  <a:ext uri="{FF2B5EF4-FFF2-40B4-BE49-F238E27FC236}">
                    <a16:creationId xmlns:a16="http://schemas.microsoft.com/office/drawing/2014/main" id="{5759E93D-5F1B-B85F-0665-B963CAEFEEDB}"/>
                  </a:ext>
                </a:extLst>
              </p:cNvPr>
              <p:cNvGrpSpPr/>
              <p:nvPr/>
            </p:nvGrpSpPr>
            <p:grpSpPr>
              <a:xfrm>
                <a:off x="576676" y="2570206"/>
                <a:ext cx="5431945" cy="3449593"/>
                <a:chOff x="576675" y="2758980"/>
                <a:chExt cx="2686504" cy="2287846"/>
              </a:xfrm>
            </p:grpSpPr>
            <p:sp>
              <p:nvSpPr>
                <p:cNvPr id="18" name="Rectangle: Rounded Corners 17">
                  <a:extLst>
                    <a:ext uri="{FF2B5EF4-FFF2-40B4-BE49-F238E27FC236}">
                      <a16:creationId xmlns:a16="http://schemas.microsoft.com/office/drawing/2014/main" id="{78C68931-4823-76AD-0596-DE6A83165016}"/>
                    </a:ext>
                  </a:extLst>
                </p:cNvPr>
                <p:cNvSpPr>
                  <a:spLocks/>
                </p:cNvSpPr>
                <p:nvPr/>
              </p:nvSpPr>
              <p:spPr>
                <a:xfrm>
                  <a:off x="993934" y="3591108"/>
                  <a:ext cx="1851987"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19" name="Rectangle: Rounded Corners 18">
                  <a:extLst>
                    <a:ext uri="{FF2B5EF4-FFF2-40B4-BE49-F238E27FC236}">
                      <a16:creationId xmlns:a16="http://schemas.microsoft.com/office/drawing/2014/main" id="{434951AE-468B-CB14-F24A-00E2950BC773}"/>
                    </a:ext>
                  </a:extLst>
                </p:cNvPr>
                <p:cNvSpPr>
                  <a:spLocks/>
                </p:cNvSpPr>
                <p:nvPr/>
              </p:nvSpPr>
              <p:spPr>
                <a:xfrm>
                  <a:off x="576675" y="2758980"/>
                  <a:ext cx="2686504" cy="22305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600"/>
                    </a:spcAft>
                    <a:buClrTx/>
                    <a:buSzTx/>
                    <a:buFont typeface="Arial"/>
                    <a:buNone/>
                    <a:tabLst/>
                    <a:defRPr/>
                  </a:pPr>
                  <a:endParaRPr kumimoji="0" lang="en-US" sz="12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23" name="Rectangle: Rounded Corners 22">
                <a:extLst>
                  <a:ext uri="{FF2B5EF4-FFF2-40B4-BE49-F238E27FC236}">
                    <a16:creationId xmlns:a16="http://schemas.microsoft.com/office/drawing/2014/main" id="{B6924431-C370-7154-8A93-ED538C252616}"/>
                  </a:ext>
                </a:extLst>
              </p:cNvPr>
              <p:cNvSpPr>
                <a:spLocks/>
              </p:cNvSpPr>
              <p:nvPr/>
            </p:nvSpPr>
            <p:spPr>
              <a:xfrm>
                <a:off x="1949396" y="2340437"/>
                <a:ext cx="2685600" cy="435600"/>
              </a:xfrm>
              <a:prstGeom prst="roundRect">
                <a:avLst>
                  <a:gd name="adj" fmla="val 25315"/>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Current State</a:t>
                </a:r>
              </a:p>
            </p:txBody>
          </p:sp>
          <p:sp>
            <p:nvSpPr>
              <p:cNvPr id="24" name="Rectangle 23">
                <a:extLst>
                  <a:ext uri="{FF2B5EF4-FFF2-40B4-BE49-F238E27FC236}">
                    <a16:creationId xmlns:a16="http://schemas.microsoft.com/office/drawing/2014/main" id="{9DEFEE69-D8A4-1C5E-C56F-2411DAD0E33B}"/>
                  </a:ext>
                </a:extLst>
              </p:cNvPr>
              <p:cNvSpPr>
                <a:spLocks/>
              </p:cNvSpPr>
              <p:nvPr/>
            </p:nvSpPr>
            <p:spPr>
              <a:xfrm>
                <a:off x="1442281" y="3993633"/>
                <a:ext cx="4492801" cy="619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kumimoji="0" lang="en-US" sz="1200" b="1" i="0" u="none" strike="noStrike" kern="1200" cap="none" spc="0" normalizeH="0" baseline="0" noProof="0">
                    <a:ln>
                      <a:noFill/>
                    </a:ln>
                    <a:solidFill>
                      <a:srgbClr val="267AC0"/>
                    </a:solidFill>
                    <a:effectLst/>
                    <a:uLnTx/>
                    <a:uFillTx/>
                    <a:latin typeface="CVS Health Sans"/>
                    <a:ea typeface="+mn-ea"/>
                    <a:cs typeface="Calibri"/>
                  </a:rPr>
                  <a:t>Inefficient Manual Processes</a:t>
                </a:r>
              </a:p>
              <a:p>
                <a:pPr marL="171450" indent="-171450">
                  <a:spcAft>
                    <a:spcPts val="300"/>
                  </a:spcAft>
                  <a:buFont typeface="Arial" panose="020B0604020202020204" pitchFamily="34" charset="0"/>
                  <a:buChar char="•"/>
                  <a:defRPr/>
                </a:pPr>
                <a:r>
                  <a:rPr lang="en-US" sz="1000">
                    <a:solidFill>
                      <a:srgbClr val="3F3F3F"/>
                    </a:solidFill>
                    <a:latin typeface="CVS Health Sans"/>
                    <a:cs typeface="Calibri"/>
                  </a:rPr>
                  <a:t>Lack of standard security controls based on multiple, manual paths.</a:t>
                </a:r>
                <a:endParaRPr lang="en-US" sz="1000" b="0" i="0" u="none" strike="noStrike" kern="1200" cap="none" spc="0" normalizeH="0" baseline="0" noProof="0">
                  <a:ln>
                    <a:noFill/>
                  </a:ln>
                  <a:solidFill>
                    <a:srgbClr val="3F3F3F"/>
                  </a:solidFill>
                  <a:effectLst/>
                  <a:uLnTx/>
                  <a:uFillTx/>
                  <a:latin typeface="CVS Health Sans"/>
                  <a:cs typeface="Calibri" panose="020F0502020204030204" pitchFamily="34" charset="0"/>
                </a:endParaRP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a:rPr>
                  <a:t>Amplified challenges due to growing third-party interactions.</a:t>
                </a:r>
                <a:endParaRPr lang="en-US" sz="1000" b="0" i="0" u="none" strike="noStrike" kern="1200" cap="none" spc="0" normalizeH="0" baseline="0" noProof="0">
                  <a:ln>
                    <a:noFill/>
                  </a:ln>
                  <a:solidFill>
                    <a:srgbClr val="3F3F3F"/>
                  </a:solidFill>
                  <a:effectLst/>
                  <a:uLnTx/>
                  <a:uFillTx/>
                  <a:latin typeface="CVS Health Sans"/>
                  <a:cs typeface="Calibri"/>
                </a:endParaRPr>
              </a:p>
            </p:txBody>
          </p:sp>
          <p:sp>
            <p:nvSpPr>
              <p:cNvPr id="25" name="Rectangle 24">
                <a:extLst>
                  <a:ext uri="{FF2B5EF4-FFF2-40B4-BE49-F238E27FC236}">
                    <a16:creationId xmlns:a16="http://schemas.microsoft.com/office/drawing/2014/main" id="{F7B77A3C-7089-B157-68C7-760098E7364C}"/>
                  </a:ext>
                </a:extLst>
              </p:cNvPr>
              <p:cNvSpPr>
                <a:spLocks/>
              </p:cNvSpPr>
              <p:nvPr/>
            </p:nvSpPr>
            <p:spPr>
              <a:xfrm>
                <a:off x="1442764" y="5010772"/>
                <a:ext cx="4352401" cy="619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defRPr/>
                </a:pPr>
                <a:r>
                  <a:rPr kumimoji="0" lang="en-US" sz="1200" b="1" i="0" u="none" strike="noStrike" kern="1200" cap="none" spc="0" normalizeH="0" baseline="0" noProof="0">
                    <a:ln>
                      <a:noFill/>
                    </a:ln>
                    <a:solidFill>
                      <a:srgbClr val="267AC0"/>
                    </a:solidFill>
                    <a:effectLst/>
                    <a:uLnTx/>
                    <a:uFillTx/>
                    <a:latin typeface="CVS Health Sans"/>
                    <a:ea typeface="+mn-ea"/>
                    <a:cs typeface="Calibri"/>
                  </a:rPr>
                  <a:t>Increased Risk</a:t>
                </a:r>
                <a:r>
                  <a:rPr lang="en-US" sz="1200" b="1">
                    <a:solidFill>
                      <a:srgbClr val="267AC0"/>
                    </a:solidFill>
                    <a:latin typeface="CVS Health Sans"/>
                    <a:cs typeface="Calibri"/>
                  </a:rPr>
                  <a:t> Exposure</a:t>
                </a:r>
                <a:endParaRPr kumimoji="0" lang="en-US" sz="1200" b="1" i="0" u="none" strike="noStrike" kern="1200" cap="none" spc="0" normalizeH="0" baseline="0" noProof="0">
                  <a:ln>
                    <a:noFill/>
                  </a:ln>
                  <a:solidFill>
                    <a:srgbClr val="267AC0"/>
                  </a:solidFill>
                  <a:effectLst/>
                  <a:uLnTx/>
                  <a:uFillTx/>
                  <a:latin typeface="CVS Health Sans"/>
                  <a:ea typeface="+mn-ea"/>
                  <a:cs typeface="Calibri"/>
                </a:endParaRP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a:rPr>
                  <a:t>Evolving regulatory requirements and sophisticated cyber threats.</a:t>
                </a:r>
                <a:endParaRPr lang="en-US" sz="1000" b="0" i="0" u="none" strike="noStrike" kern="1200" cap="none" spc="0" normalizeH="0" baseline="0" noProof="0">
                  <a:ln>
                    <a:noFill/>
                  </a:ln>
                  <a:solidFill>
                    <a:srgbClr val="3F3F3F"/>
                  </a:solidFill>
                  <a:effectLst/>
                  <a:uLnTx/>
                  <a:uFillTx/>
                  <a:latin typeface="CVS Health Sans"/>
                  <a:cs typeface="Calibri"/>
                </a:endParaRPr>
              </a:p>
              <a:p>
                <a:pPr marL="171450" indent="-171450">
                  <a:spcAft>
                    <a:spcPts val="300"/>
                  </a:spcAft>
                  <a:buFont typeface="Arial" panose="020B0604020202020204" pitchFamily="34" charset="0"/>
                  <a:buChar char="•"/>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a:rPr>
                  <a:t>Lack of standardized </a:t>
                </a:r>
                <a:r>
                  <a:rPr lang="en-US" sz="1000">
                    <a:solidFill>
                      <a:srgbClr val="3F3F3F"/>
                    </a:solidFill>
                    <a:latin typeface="CVS Health Sans"/>
                    <a:cs typeface="Calibri"/>
                  </a:rPr>
                  <a:t>design patterns with embedded security controls.</a:t>
                </a:r>
                <a:endParaRPr lang="en-US" sz="1000" b="0" i="0" u="none" strike="noStrike" kern="1200" cap="none" spc="0" normalizeH="0" baseline="0" noProof="0">
                  <a:ln>
                    <a:noFill/>
                  </a:ln>
                  <a:solidFill>
                    <a:srgbClr val="3F3F3F"/>
                  </a:solidFill>
                  <a:effectLst/>
                  <a:uLnTx/>
                  <a:uFillTx/>
                  <a:latin typeface="CVS Health Sans"/>
                  <a:cs typeface="Calibri"/>
                </a:endParaRPr>
              </a:p>
            </p:txBody>
          </p:sp>
          <p:sp>
            <p:nvSpPr>
              <p:cNvPr id="26" name="Rectangle 25">
                <a:extLst>
                  <a:ext uri="{FF2B5EF4-FFF2-40B4-BE49-F238E27FC236}">
                    <a16:creationId xmlns:a16="http://schemas.microsoft.com/office/drawing/2014/main" id="{EBF9E22F-7085-6802-E708-09B5388E8A16}"/>
                  </a:ext>
                </a:extLst>
              </p:cNvPr>
              <p:cNvSpPr>
                <a:spLocks/>
              </p:cNvSpPr>
              <p:nvPr/>
            </p:nvSpPr>
            <p:spPr>
              <a:xfrm>
                <a:off x="1442710" y="2976198"/>
                <a:ext cx="4431600" cy="619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spcAft>
                    <a:spcPts val="300"/>
                  </a:spcAft>
                  <a:defRPr/>
                </a:pPr>
                <a:r>
                  <a:rPr lang="en-US" sz="1200" b="1">
                    <a:solidFill>
                      <a:srgbClr val="267AC0"/>
                    </a:solidFill>
                    <a:latin typeface="CVS Health Sans"/>
                    <a:cs typeface="Calibri"/>
                  </a:rPr>
                  <a:t>Distributed,</a:t>
                </a:r>
                <a:r>
                  <a:rPr kumimoji="0" lang="en-US" sz="1200" b="1" i="0" u="none" strike="noStrike" kern="1200" cap="none" spc="0" normalizeH="0" baseline="0" noProof="0">
                    <a:ln>
                      <a:noFill/>
                    </a:ln>
                    <a:solidFill>
                      <a:srgbClr val="267AC0"/>
                    </a:solidFill>
                    <a:effectLst/>
                    <a:uLnTx/>
                    <a:uFillTx/>
                    <a:latin typeface="CVS Health Sans"/>
                    <a:ea typeface="+mn-ea"/>
                    <a:cs typeface="Calibri"/>
                  </a:rPr>
                  <a:t> </a:t>
                </a:r>
                <a:r>
                  <a:rPr lang="en-US" sz="1200" b="1">
                    <a:solidFill>
                      <a:srgbClr val="267AC0"/>
                    </a:solidFill>
                    <a:latin typeface="CVS Health Sans"/>
                    <a:cs typeface="Calibri"/>
                  </a:rPr>
                  <a:t>Non-Standard </a:t>
                </a:r>
                <a:r>
                  <a:rPr kumimoji="0" lang="en-US" sz="1200" b="1" i="0" u="none" strike="noStrike" kern="1200" cap="none" spc="0" normalizeH="0" baseline="0" noProof="0">
                    <a:ln>
                      <a:noFill/>
                    </a:ln>
                    <a:solidFill>
                      <a:srgbClr val="267AC0"/>
                    </a:solidFill>
                    <a:effectLst/>
                    <a:uLnTx/>
                    <a:uFillTx/>
                    <a:latin typeface="CVS Health Sans"/>
                    <a:ea typeface="+mn-ea"/>
                    <a:cs typeface="Calibri"/>
                  </a:rPr>
                  <a:t>Legacy Models</a:t>
                </a:r>
              </a:p>
              <a:p>
                <a:pPr marL="171450" indent="-171450">
                  <a:spcAft>
                    <a:spcPts val="300"/>
                  </a:spcAft>
                  <a:buFont typeface="Arial" panose="020B0604020202020204" pitchFamily="34" charset="0"/>
                  <a:buChar char="•"/>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a:rPr>
                  <a:t>Lack of </a:t>
                </a:r>
                <a:r>
                  <a:rPr lang="en-US" sz="1000">
                    <a:solidFill>
                      <a:srgbClr val="3F3F3F"/>
                    </a:solidFill>
                    <a:latin typeface="CVS Health Sans"/>
                    <a:cs typeface="Calibri"/>
                  </a:rPr>
                  <a:t>visibility, isolation</a:t>
                </a:r>
                <a:r>
                  <a:rPr kumimoji="0" lang="en-US" sz="1000" b="0" i="0" u="none" strike="noStrike" kern="1200" cap="none" spc="0" normalizeH="0" baseline="0" noProof="0">
                    <a:ln>
                      <a:noFill/>
                    </a:ln>
                    <a:solidFill>
                      <a:srgbClr val="3F3F3F"/>
                    </a:solidFill>
                    <a:effectLst/>
                    <a:uLnTx/>
                    <a:uFillTx/>
                    <a:latin typeface="CVS Health Sans"/>
                    <a:ea typeface="+mn-ea"/>
                    <a:cs typeface="Calibri"/>
                  </a:rPr>
                  <a:t>, auditability, and scalability. </a:t>
                </a:r>
                <a:endParaRPr lang="en-US" sz="1000" b="0" i="0" u="none" strike="noStrike" kern="1200" cap="none" spc="0" normalizeH="0" baseline="0" noProof="0">
                  <a:ln>
                    <a:noFill/>
                  </a:ln>
                  <a:solidFill>
                    <a:srgbClr val="3F3F3F"/>
                  </a:solidFill>
                  <a:effectLst/>
                  <a:uLnTx/>
                  <a:uFillTx/>
                  <a:latin typeface="CVS Health Sans"/>
                  <a:cs typeface="Calibri"/>
                </a:endParaRP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a:rPr>
                  <a:t>Manual processes introduce inefficiencies and increase risk.</a:t>
                </a:r>
                <a:endParaRPr lang="en-US" sz="1000" b="0" i="0" u="none" strike="noStrike" kern="1200" cap="none" spc="0" normalizeH="0" baseline="0" noProof="0">
                  <a:ln>
                    <a:noFill/>
                  </a:ln>
                  <a:solidFill>
                    <a:srgbClr val="3F3F3F"/>
                  </a:solidFill>
                  <a:effectLst/>
                  <a:uLnTx/>
                  <a:uFillTx/>
                  <a:latin typeface="CVS Health Sans"/>
                  <a:cs typeface="Calibri"/>
                </a:endParaRPr>
              </a:p>
            </p:txBody>
          </p:sp>
          <p:grpSp>
            <p:nvGrpSpPr>
              <p:cNvPr id="27" name="Group 26">
                <a:extLst>
                  <a:ext uri="{FF2B5EF4-FFF2-40B4-BE49-F238E27FC236}">
                    <a16:creationId xmlns:a16="http://schemas.microsoft.com/office/drawing/2014/main" id="{FE4D8F50-A6CD-4566-2A4F-F75A399E018D}"/>
                  </a:ext>
                </a:extLst>
              </p:cNvPr>
              <p:cNvGrpSpPr/>
              <p:nvPr/>
            </p:nvGrpSpPr>
            <p:grpSpPr>
              <a:xfrm>
                <a:off x="648194" y="2923219"/>
                <a:ext cx="722024" cy="726050"/>
                <a:chOff x="-877145" y="2196042"/>
                <a:chExt cx="731520" cy="735600"/>
              </a:xfrm>
            </p:grpSpPr>
            <p:sp>
              <p:nvSpPr>
                <p:cNvPr id="28" name="Google Shape;18625;p1449">
                  <a:extLst>
                    <a:ext uri="{FF2B5EF4-FFF2-40B4-BE49-F238E27FC236}">
                      <a16:creationId xmlns:a16="http://schemas.microsoft.com/office/drawing/2014/main" id="{8130A41F-8981-D2FA-B794-39DAFA7ABD38}"/>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0" name="Google Shape;18628;p1449">
                  <a:extLst>
                    <a:ext uri="{FF2B5EF4-FFF2-40B4-BE49-F238E27FC236}">
                      <a16:creationId xmlns:a16="http://schemas.microsoft.com/office/drawing/2014/main" id="{7F136967-A632-60A3-9DEA-9A4167F49E9F}"/>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1" name="Google Shape;18629;p1449">
                  <a:extLst>
                    <a:ext uri="{FF2B5EF4-FFF2-40B4-BE49-F238E27FC236}">
                      <a16:creationId xmlns:a16="http://schemas.microsoft.com/office/drawing/2014/main" id="{095BEA50-8F9A-73D7-8943-3011A84F2ED0}"/>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34" name="Group 33">
                <a:extLst>
                  <a:ext uri="{FF2B5EF4-FFF2-40B4-BE49-F238E27FC236}">
                    <a16:creationId xmlns:a16="http://schemas.microsoft.com/office/drawing/2014/main" id="{30390ED7-A13B-5D2C-C6E2-AE8CF385E4DB}"/>
                  </a:ext>
                </a:extLst>
              </p:cNvPr>
              <p:cNvGrpSpPr/>
              <p:nvPr/>
            </p:nvGrpSpPr>
            <p:grpSpPr>
              <a:xfrm>
                <a:off x="648194" y="3940360"/>
                <a:ext cx="722024" cy="726050"/>
                <a:chOff x="-877145" y="2196042"/>
                <a:chExt cx="731520" cy="735600"/>
              </a:xfrm>
            </p:grpSpPr>
            <p:sp>
              <p:nvSpPr>
                <p:cNvPr id="35" name="Google Shape;18625;p1449">
                  <a:extLst>
                    <a:ext uri="{FF2B5EF4-FFF2-40B4-BE49-F238E27FC236}">
                      <a16:creationId xmlns:a16="http://schemas.microsoft.com/office/drawing/2014/main" id="{BE9FD18F-913E-26D6-FCA5-AF6430370B84}"/>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6" name="Google Shape;18628;p1449">
                  <a:extLst>
                    <a:ext uri="{FF2B5EF4-FFF2-40B4-BE49-F238E27FC236}">
                      <a16:creationId xmlns:a16="http://schemas.microsoft.com/office/drawing/2014/main" id="{51E07B65-BE59-1C09-04DC-3BC1299E086B}"/>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7" name="Google Shape;18629;p1449">
                  <a:extLst>
                    <a:ext uri="{FF2B5EF4-FFF2-40B4-BE49-F238E27FC236}">
                      <a16:creationId xmlns:a16="http://schemas.microsoft.com/office/drawing/2014/main" id="{BCE27013-B7F4-2CFF-56B1-C3E9C2ACE702}"/>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38" name="Group 37">
                <a:extLst>
                  <a:ext uri="{FF2B5EF4-FFF2-40B4-BE49-F238E27FC236}">
                    <a16:creationId xmlns:a16="http://schemas.microsoft.com/office/drawing/2014/main" id="{05DA5817-5DA7-0A98-22A6-1EDA2B37C3B7}"/>
                  </a:ext>
                </a:extLst>
              </p:cNvPr>
              <p:cNvGrpSpPr/>
              <p:nvPr/>
            </p:nvGrpSpPr>
            <p:grpSpPr>
              <a:xfrm>
                <a:off x="648194" y="4957499"/>
                <a:ext cx="722024" cy="726050"/>
                <a:chOff x="-877145" y="2196042"/>
                <a:chExt cx="731520" cy="735600"/>
              </a:xfrm>
            </p:grpSpPr>
            <p:sp>
              <p:nvSpPr>
                <p:cNvPr id="39" name="Google Shape;18625;p1449">
                  <a:extLst>
                    <a:ext uri="{FF2B5EF4-FFF2-40B4-BE49-F238E27FC236}">
                      <a16:creationId xmlns:a16="http://schemas.microsoft.com/office/drawing/2014/main" id="{278A1B60-742D-F394-799F-A97293455452}"/>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0" name="Google Shape;18628;p1449">
                  <a:extLst>
                    <a:ext uri="{FF2B5EF4-FFF2-40B4-BE49-F238E27FC236}">
                      <a16:creationId xmlns:a16="http://schemas.microsoft.com/office/drawing/2014/main" id="{3C347B16-C3C4-63BC-AC0C-F33D5D8EBF40}"/>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1" name="Google Shape;18629;p1449">
                  <a:extLst>
                    <a:ext uri="{FF2B5EF4-FFF2-40B4-BE49-F238E27FC236}">
                      <a16:creationId xmlns:a16="http://schemas.microsoft.com/office/drawing/2014/main" id="{D0670AF9-D701-C1C9-31FF-34910DA91450}"/>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58" name="Graphic 3">
                <a:extLst>
                  <a:ext uri="{FF2B5EF4-FFF2-40B4-BE49-F238E27FC236}">
                    <a16:creationId xmlns:a16="http://schemas.microsoft.com/office/drawing/2014/main" id="{7C25DF90-4B0D-F15A-2509-56E64F8439BC}"/>
                  </a:ext>
                </a:extLst>
              </p:cNvPr>
              <p:cNvGrpSpPr/>
              <p:nvPr/>
            </p:nvGrpSpPr>
            <p:grpSpPr>
              <a:xfrm>
                <a:off x="804372" y="3120985"/>
                <a:ext cx="409669" cy="330516"/>
                <a:chOff x="659765" y="1938655"/>
                <a:chExt cx="669904" cy="540471"/>
              </a:xfrm>
              <a:noFill/>
            </p:grpSpPr>
            <p:sp>
              <p:nvSpPr>
                <p:cNvPr id="59" name="Freeform: Shape 58">
                  <a:extLst>
                    <a:ext uri="{FF2B5EF4-FFF2-40B4-BE49-F238E27FC236}">
                      <a16:creationId xmlns:a16="http://schemas.microsoft.com/office/drawing/2014/main" id="{4B8C7B50-FBB6-8372-7BA2-714C31710728}"/>
                    </a:ext>
                  </a:extLst>
                </p:cNvPr>
                <p:cNvSpPr/>
                <p:nvPr/>
              </p:nvSpPr>
              <p:spPr>
                <a:xfrm>
                  <a:off x="994536" y="1938655"/>
                  <a:ext cx="147066" cy="147065"/>
                </a:xfrm>
                <a:custGeom>
                  <a:avLst/>
                  <a:gdLst>
                    <a:gd name="connsiteX0" fmla="*/ 147066 w 147066"/>
                    <a:gd name="connsiteY0" fmla="*/ 73533 h 147065"/>
                    <a:gd name="connsiteX1" fmla="*/ 73533 w 147066"/>
                    <a:gd name="connsiteY1" fmla="*/ 147066 h 147065"/>
                    <a:gd name="connsiteX2" fmla="*/ 0 w 147066"/>
                    <a:gd name="connsiteY2" fmla="*/ 73533 h 147065"/>
                    <a:gd name="connsiteX3" fmla="*/ 73533 w 147066"/>
                    <a:gd name="connsiteY3" fmla="*/ 0 h 147065"/>
                    <a:gd name="connsiteX4" fmla="*/ 147066 w 147066"/>
                    <a:gd name="connsiteY4" fmla="*/ 73533 h 14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6" h="147065">
                      <a:moveTo>
                        <a:pt x="147066" y="73533"/>
                      </a:moveTo>
                      <a:cubicBezTo>
                        <a:pt x="147066" y="114144"/>
                        <a:pt x="114144" y="147066"/>
                        <a:pt x="73533" y="147066"/>
                      </a:cubicBezTo>
                      <a:cubicBezTo>
                        <a:pt x="32922" y="147066"/>
                        <a:pt x="0" y="114144"/>
                        <a:pt x="0" y="73533"/>
                      </a:cubicBezTo>
                      <a:cubicBezTo>
                        <a:pt x="0" y="32922"/>
                        <a:pt x="32922" y="0"/>
                        <a:pt x="73533" y="0"/>
                      </a:cubicBezTo>
                      <a:cubicBezTo>
                        <a:pt x="114144" y="0"/>
                        <a:pt x="147066" y="32922"/>
                        <a:pt x="147066" y="73533"/>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0" name="Freeform: Shape 59">
                  <a:extLst>
                    <a:ext uri="{FF2B5EF4-FFF2-40B4-BE49-F238E27FC236}">
                      <a16:creationId xmlns:a16="http://schemas.microsoft.com/office/drawing/2014/main" id="{7672E0AC-5513-A221-C34F-C9A79960F557}"/>
                    </a:ext>
                  </a:extLst>
                </p:cNvPr>
                <p:cNvSpPr/>
                <p:nvPr/>
              </p:nvSpPr>
              <p:spPr>
                <a:xfrm>
                  <a:off x="895096" y="2101976"/>
                  <a:ext cx="360806" cy="197104"/>
                </a:xfrm>
                <a:custGeom>
                  <a:avLst/>
                  <a:gdLst>
                    <a:gd name="connsiteX0" fmla="*/ 0 w 360806"/>
                    <a:gd name="connsiteY0" fmla="*/ 163830 h 197104"/>
                    <a:gd name="connsiteX1" fmla="*/ 11684 w 360806"/>
                    <a:gd name="connsiteY1" fmla="*/ 60452 h 197104"/>
                    <a:gd name="connsiteX2" fmla="*/ 104775 w 360806"/>
                    <a:gd name="connsiteY2" fmla="*/ 0 h 197104"/>
                    <a:gd name="connsiteX3" fmla="*/ 163195 w 360806"/>
                    <a:gd name="connsiteY3" fmla="*/ 106045 h 197104"/>
                    <a:gd name="connsiteX4" fmla="*/ 194437 w 360806"/>
                    <a:gd name="connsiteY4" fmla="*/ 106045 h 197104"/>
                    <a:gd name="connsiteX5" fmla="*/ 249682 w 360806"/>
                    <a:gd name="connsiteY5" fmla="*/ 0 h 197104"/>
                    <a:gd name="connsiteX6" fmla="*/ 350520 w 360806"/>
                    <a:gd name="connsiteY6" fmla="*/ 75438 h 197104"/>
                    <a:gd name="connsiteX7" fmla="*/ 360807 w 360806"/>
                    <a:gd name="connsiteY7" fmla="*/ 197104 h 19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06" h="197104">
                      <a:moveTo>
                        <a:pt x="0" y="163830"/>
                      </a:moveTo>
                      <a:cubicBezTo>
                        <a:pt x="0" y="163830"/>
                        <a:pt x="1270" y="91059"/>
                        <a:pt x="11684" y="60452"/>
                      </a:cubicBezTo>
                      <a:cubicBezTo>
                        <a:pt x="22098" y="29845"/>
                        <a:pt x="67056" y="9779"/>
                        <a:pt x="104775" y="0"/>
                      </a:cubicBezTo>
                      <a:cubicBezTo>
                        <a:pt x="137160" y="60452"/>
                        <a:pt x="163195" y="106045"/>
                        <a:pt x="163195" y="106045"/>
                      </a:cubicBezTo>
                      <a:lnTo>
                        <a:pt x="194437" y="106045"/>
                      </a:lnTo>
                      <a:lnTo>
                        <a:pt x="249682" y="0"/>
                      </a:lnTo>
                      <a:cubicBezTo>
                        <a:pt x="249682" y="0"/>
                        <a:pt x="342011" y="11684"/>
                        <a:pt x="350520" y="75438"/>
                      </a:cubicBezTo>
                      <a:cubicBezTo>
                        <a:pt x="359029" y="139192"/>
                        <a:pt x="360807" y="197104"/>
                        <a:pt x="360807" y="197104"/>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1" name="Freeform: Shape 60">
                  <a:extLst>
                    <a:ext uri="{FF2B5EF4-FFF2-40B4-BE49-F238E27FC236}">
                      <a16:creationId xmlns:a16="http://schemas.microsoft.com/office/drawing/2014/main" id="{D2933EDA-CCEA-E046-767E-9ACCD36332C4}"/>
                    </a:ext>
                  </a:extLst>
                </p:cNvPr>
                <p:cNvSpPr/>
                <p:nvPr/>
              </p:nvSpPr>
              <p:spPr>
                <a:xfrm>
                  <a:off x="659765" y="2238501"/>
                  <a:ext cx="154051" cy="221107"/>
                </a:xfrm>
                <a:custGeom>
                  <a:avLst/>
                  <a:gdLst>
                    <a:gd name="connsiteX0" fmla="*/ 0 w 154051"/>
                    <a:gd name="connsiteY0" fmla="*/ 0 h 221107"/>
                    <a:gd name="connsiteX1" fmla="*/ 154051 w 154051"/>
                    <a:gd name="connsiteY1" fmla="*/ 0 h 221107"/>
                    <a:gd name="connsiteX2" fmla="*/ 154051 w 154051"/>
                    <a:gd name="connsiteY2" fmla="*/ 221107 h 221107"/>
                    <a:gd name="connsiteX3" fmla="*/ 33147 w 154051"/>
                    <a:gd name="connsiteY3" fmla="*/ 221107 h 221107"/>
                  </a:gdLst>
                  <a:ahLst/>
                  <a:cxnLst>
                    <a:cxn ang="0">
                      <a:pos x="connsiteX0" y="connsiteY0"/>
                    </a:cxn>
                    <a:cxn ang="0">
                      <a:pos x="connsiteX1" y="connsiteY1"/>
                    </a:cxn>
                    <a:cxn ang="0">
                      <a:pos x="connsiteX2" y="connsiteY2"/>
                    </a:cxn>
                    <a:cxn ang="0">
                      <a:pos x="connsiteX3" y="connsiteY3"/>
                    </a:cxn>
                  </a:cxnLst>
                  <a:rect l="l" t="t" r="r" b="b"/>
                  <a:pathLst>
                    <a:path w="154051" h="221107">
                      <a:moveTo>
                        <a:pt x="0" y="0"/>
                      </a:moveTo>
                      <a:lnTo>
                        <a:pt x="154051" y="0"/>
                      </a:lnTo>
                      <a:lnTo>
                        <a:pt x="154051" y="221107"/>
                      </a:lnTo>
                      <a:lnTo>
                        <a:pt x="33147" y="221107"/>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2" name="Freeform: Shape 61">
                  <a:extLst>
                    <a:ext uri="{FF2B5EF4-FFF2-40B4-BE49-F238E27FC236}">
                      <a16:creationId xmlns:a16="http://schemas.microsoft.com/office/drawing/2014/main" id="{304D3A83-7D75-E7E6-7C39-6E0FB2F2DA42}"/>
                    </a:ext>
                  </a:extLst>
                </p:cNvPr>
                <p:cNvSpPr/>
                <p:nvPr/>
              </p:nvSpPr>
              <p:spPr>
                <a:xfrm>
                  <a:off x="813816" y="2265807"/>
                  <a:ext cx="319277" cy="126238"/>
                </a:xfrm>
                <a:custGeom>
                  <a:avLst/>
                  <a:gdLst>
                    <a:gd name="connsiteX0" fmla="*/ 0 w 319277"/>
                    <a:gd name="connsiteY0" fmla="*/ 0 h 126238"/>
                    <a:gd name="connsiteX1" fmla="*/ 92964 w 319277"/>
                    <a:gd name="connsiteY1" fmla="*/ 0 h 126238"/>
                    <a:gd name="connsiteX2" fmla="*/ 166878 w 319277"/>
                    <a:gd name="connsiteY2" fmla="*/ 31750 h 126238"/>
                    <a:gd name="connsiteX3" fmla="*/ 210058 w 319277"/>
                    <a:gd name="connsiteY3" fmla="*/ 43561 h 126238"/>
                    <a:gd name="connsiteX4" fmla="*/ 290957 w 319277"/>
                    <a:gd name="connsiteY4" fmla="*/ 43561 h 126238"/>
                    <a:gd name="connsiteX5" fmla="*/ 319278 w 319277"/>
                    <a:gd name="connsiteY5" fmla="*/ 71882 h 126238"/>
                    <a:gd name="connsiteX6" fmla="*/ 319278 w 319277"/>
                    <a:gd name="connsiteY6" fmla="*/ 71882 h 126238"/>
                    <a:gd name="connsiteX7" fmla="*/ 290957 w 319277"/>
                    <a:gd name="connsiteY7" fmla="*/ 100203 h 126238"/>
                    <a:gd name="connsiteX8" fmla="*/ 194691 w 319277"/>
                    <a:gd name="connsiteY8" fmla="*/ 100203 h 126238"/>
                    <a:gd name="connsiteX9" fmla="*/ 148463 w 319277"/>
                    <a:gd name="connsiteY9" fmla="*/ 122047 h 126238"/>
                    <a:gd name="connsiteX10" fmla="*/ 145034 w 319277"/>
                    <a:gd name="connsiteY10" fmla="*/ 126238 h 12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277" h="126238">
                      <a:moveTo>
                        <a:pt x="0" y="0"/>
                      </a:moveTo>
                      <a:lnTo>
                        <a:pt x="92964" y="0"/>
                      </a:lnTo>
                      <a:cubicBezTo>
                        <a:pt x="110109" y="0"/>
                        <a:pt x="145034" y="18923"/>
                        <a:pt x="166878" y="31750"/>
                      </a:cubicBezTo>
                      <a:cubicBezTo>
                        <a:pt x="179959" y="39497"/>
                        <a:pt x="194945" y="43561"/>
                        <a:pt x="210058" y="43561"/>
                      </a:cubicBezTo>
                      <a:lnTo>
                        <a:pt x="290957" y="43561"/>
                      </a:lnTo>
                      <a:cubicBezTo>
                        <a:pt x="306578" y="43561"/>
                        <a:pt x="319278" y="56261"/>
                        <a:pt x="319278" y="71882"/>
                      </a:cubicBezTo>
                      <a:lnTo>
                        <a:pt x="319278" y="71882"/>
                      </a:lnTo>
                      <a:cubicBezTo>
                        <a:pt x="319278" y="87503"/>
                        <a:pt x="306578" y="100203"/>
                        <a:pt x="290957" y="100203"/>
                      </a:cubicBezTo>
                      <a:lnTo>
                        <a:pt x="194691" y="100203"/>
                      </a:lnTo>
                      <a:cubicBezTo>
                        <a:pt x="176784" y="100203"/>
                        <a:pt x="159893" y="108204"/>
                        <a:pt x="148463" y="122047"/>
                      </a:cubicBezTo>
                      <a:lnTo>
                        <a:pt x="145034" y="126238"/>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3" name="Freeform: Shape 62">
                  <a:extLst>
                    <a:ext uri="{FF2B5EF4-FFF2-40B4-BE49-F238E27FC236}">
                      <a16:creationId xmlns:a16="http://schemas.microsoft.com/office/drawing/2014/main" id="{6DBB2941-23B6-83BE-444E-2AC3F11B5DE0}"/>
                    </a:ext>
                  </a:extLst>
                </p:cNvPr>
                <p:cNvSpPr/>
                <p:nvPr/>
              </p:nvSpPr>
              <p:spPr>
                <a:xfrm>
                  <a:off x="813816" y="2282935"/>
                  <a:ext cx="515853" cy="196191"/>
                </a:xfrm>
                <a:custGeom>
                  <a:avLst/>
                  <a:gdLst>
                    <a:gd name="connsiteX0" fmla="*/ 0 w 515853"/>
                    <a:gd name="connsiteY0" fmla="*/ 149368 h 196191"/>
                    <a:gd name="connsiteX1" fmla="*/ 43815 w 515853"/>
                    <a:gd name="connsiteY1" fmla="*/ 149368 h 196191"/>
                    <a:gd name="connsiteX2" fmla="*/ 62230 w 515853"/>
                    <a:gd name="connsiteY2" fmla="*/ 152289 h 196191"/>
                    <a:gd name="connsiteX3" fmla="*/ 183642 w 515853"/>
                    <a:gd name="connsiteY3" fmla="*/ 191786 h 196191"/>
                    <a:gd name="connsiteX4" fmla="*/ 252222 w 515853"/>
                    <a:gd name="connsiteY4" fmla="*/ 186325 h 196191"/>
                    <a:gd name="connsiteX5" fmla="*/ 498475 w 515853"/>
                    <a:gd name="connsiteY5" fmla="*/ 60341 h 196191"/>
                    <a:gd name="connsiteX6" fmla="*/ 512445 w 515853"/>
                    <a:gd name="connsiteY6" fmla="*/ 17669 h 196191"/>
                    <a:gd name="connsiteX7" fmla="*/ 512445 w 515853"/>
                    <a:gd name="connsiteY7" fmla="*/ 17669 h 196191"/>
                    <a:gd name="connsiteX8" fmla="*/ 470535 w 515853"/>
                    <a:gd name="connsiteY8" fmla="*/ 2937 h 196191"/>
                    <a:gd name="connsiteX9" fmla="*/ 300228 w 515853"/>
                    <a:gd name="connsiteY9" fmla="*/ 81423 h 196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53" h="196191">
                      <a:moveTo>
                        <a:pt x="0" y="149368"/>
                      </a:moveTo>
                      <a:lnTo>
                        <a:pt x="43815" y="149368"/>
                      </a:lnTo>
                      <a:cubicBezTo>
                        <a:pt x="50038" y="149368"/>
                        <a:pt x="56388" y="150384"/>
                        <a:pt x="62230" y="152289"/>
                      </a:cubicBezTo>
                      <a:lnTo>
                        <a:pt x="183642" y="191786"/>
                      </a:lnTo>
                      <a:cubicBezTo>
                        <a:pt x="206248" y="199152"/>
                        <a:pt x="231013" y="197247"/>
                        <a:pt x="252222" y="186325"/>
                      </a:cubicBezTo>
                      <a:lnTo>
                        <a:pt x="498475" y="60341"/>
                      </a:lnTo>
                      <a:cubicBezTo>
                        <a:pt x="514096" y="52340"/>
                        <a:pt x="520319" y="33290"/>
                        <a:pt x="512445" y="17669"/>
                      </a:cubicBezTo>
                      <a:lnTo>
                        <a:pt x="512445" y="17669"/>
                      </a:lnTo>
                      <a:cubicBezTo>
                        <a:pt x="504698" y="2302"/>
                        <a:pt x="486156" y="-4302"/>
                        <a:pt x="470535" y="2937"/>
                      </a:cubicBezTo>
                      <a:lnTo>
                        <a:pt x="300228" y="81423"/>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64" name="Graphic 3">
                <a:extLst>
                  <a:ext uri="{FF2B5EF4-FFF2-40B4-BE49-F238E27FC236}">
                    <a16:creationId xmlns:a16="http://schemas.microsoft.com/office/drawing/2014/main" id="{A5D0EE31-2FC8-F69A-20C9-C16530E37607}"/>
                  </a:ext>
                </a:extLst>
              </p:cNvPr>
              <p:cNvGrpSpPr/>
              <p:nvPr/>
            </p:nvGrpSpPr>
            <p:grpSpPr>
              <a:xfrm>
                <a:off x="856931" y="4151112"/>
                <a:ext cx="304524" cy="304523"/>
                <a:chOff x="6339205" y="5379847"/>
                <a:chExt cx="497967" cy="497966"/>
              </a:xfrm>
              <a:noFill/>
            </p:grpSpPr>
            <p:sp>
              <p:nvSpPr>
                <p:cNvPr id="65" name="Freeform: Shape 64">
                  <a:extLst>
                    <a:ext uri="{FF2B5EF4-FFF2-40B4-BE49-F238E27FC236}">
                      <a16:creationId xmlns:a16="http://schemas.microsoft.com/office/drawing/2014/main" id="{9F1BE3FE-C5DA-E699-D851-4751C20BE871}"/>
                    </a:ext>
                  </a:extLst>
                </p:cNvPr>
                <p:cNvSpPr/>
                <p:nvPr/>
              </p:nvSpPr>
              <p:spPr>
                <a:xfrm>
                  <a:off x="6365875" y="5721096"/>
                  <a:ext cx="129285" cy="129285"/>
                </a:xfrm>
                <a:custGeom>
                  <a:avLst/>
                  <a:gdLst>
                    <a:gd name="connsiteX0" fmla="*/ 129286 w 129285"/>
                    <a:gd name="connsiteY0" fmla="*/ 64643 h 129285"/>
                    <a:gd name="connsiteX1" fmla="*/ 64643 w 129285"/>
                    <a:gd name="connsiteY1" fmla="*/ 129286 h 129285"/>
                    <a:gd name="connsiteX2" fmla="*/ 0 w 129285"/>
                    <a:gd name="connsiteY2" fmla="*/ 64643 h 129285"/>
                    <a:gd name="connsiteX3" fmla="*/ 64643 w 129285"/>
                    <a:gd name="connsiteY3" fmla="*/ 0 h 129285"/>
                    <a:gd name="connsiteX4" fmla="*/ 129286 w 129285"/>
                    <a:gd name="connsiteY4" fmla="*/ 64643 h 12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85" h="129285">
                      <a:moveTo>
                        <a:pt x="129286" y="64643"/>
                      </a:moveTo>
                      <a:cubicBezTo>
                        <a:pt x="129286" y="100344"/>
                        <a:pt x="100344" y="129286"/>
                        <a:pt x="64643" y="129286"/>
                      </a:cubicBezTo>
                      <a:cubicBezTo>
                        <a:pt x="28942" y="129286"/>
                        <a:pt x="0" y="100344"/>
                        <a:pt x="0" y="64643"/>
                      </a:cubicBezTo>
                      <a:cubicBezTo>
                        <a:pt x="0" y="28942"/>
                        <a:pt x="28942" y="0"/>
                        <a:pt x="64643" y="0"/>
                      </a:cubicBezTo>
                      <a:cubicBezTo>
                        <a:pt x="100344" y="0"/>
                        <a:pt x="129286" y="28942"/>
                        <a:pt x="129286" y="64643"/>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6" name="Freeform: Shape 65">
                  <a:extLst>
                    <a:ext uri="{FF2B5EF4-FFF2-40B4-BE49-F238E27FC236}">
                      <a16:creationId xmlns:a16="http://schemas.microsoft.com/office/drawing/2014/main" id="{E6C7BA0A-074C-35DB-B4D5-99D3E873ACA8}"/>
                    </a:ext>
                  </a:extLst>
                </p:cNvPr>
                <p:cNvSpPr/>
                <p:nvPr/>
              </p:nvSpPr>
              <p:spPr>
                <a:xfrm>
                  <a:off x="6430517" y="5403977"/>
                  <a:ext cx="316484" cy="316991"/>
                </a:xfrm>
                <a:custGeom>
                  <a:avLst/>
                  <a:gdLst>
                    <a:gd name="connsiteX0" fmla="*/ 316484 w 316484"/>
                    <a:gd name="connsiteY0" fmla="*/ 0 h 316991"/>
                    <a:gd name="connsiteX1" fmla="*/ 316484 w 316484"/>
                    <a:gd name="connsiteY1" fmla="*/ 214249 h 316991"/>
                    <a:gd name="connsiteX2" fmla="*/ 0 w 316484"/>
                    <a:gd name="connsiteY2" fmla="*/ 214249 h 316991"/>
                    <a:gd name="connsiteX3" fmla="*/ 0 w 316484"/>
                    <a:gd name="connsiteY3" fmla="*/ 316992 h 316991"/>
                  </a:gdLst>
                  <a:ahLst/>
                  <a:cxnLst>
                    <a:cxn ang="0">
                      <a:pos x="connsiteX0" y="connsiteY0"/>
                    </a:cxn>
                    <a:cxn ang="0">
                      <a:pos x="connsiteX1" y="connsiteY1"/>
                    </a:cxn>
                    <a:cxn ang="0">
                      <a:pos x="connsiteX2" y="connsiteY2"/>
                    </a:cxn>
                    <a:cxn ang="0">
                      <a:pos x="connsiteX3" y="connsiteY3"/>
                    </a:cxn>
                  </a:cxnLst>
                  <a:rect l="l" t="t" r="r" b="b"/>
                  <a:pathLst>
                    <a:path w="316484" h="316991">
                      <a:moveTo>
                        <a:pt x="316484" y="0"/>
                      </a:moveTo>
                      <a:lnTo>
                        <a:pt x="316484" y="214249"/>
                      </a:lnTo>
                      <a:lnTo>
                        <a:pt x="0" y="214249"/>
                      </a:lnTo>
                      <a:lnTo>
                        <a:pt x="0" y="316992"/>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nvGrpSpPr>
                <p:cNvPr id="67" name="Graphic 3">
                  <a:extLst>
                    <a:ext uri="{FF2B5EF4-FFF2-40B4-BE49-F238E27FC236}">
                      <a16:creationId xmlns:a16="http://schemas.microsoft.com/office/drawing/2014/main" id="{9CA5E78E-8260-AE64-870C-808F0094B7A7}"/>
                    </a:ext>
                  </a:extLst>
                </p:cNvPr>
                <p:cNvGrpSpPr/>
                <p:nvPr/>
              </p:nvGrpSpPr>
              <p:grpSpPr>
                <a:xfrm>
                  <a:off x="6677279" y="5717921"/>
                  <a:ext cx="159893" cy="159892"/>
                  <a:chOff x="6677279" y="5717921"/>
                  <a:chExt cx="159893" cy="159892"/>
                </a:xfrm>
              </p:grpSpPr>
              <p:sp>
                <p:nvSpPr>
                  <p:cNvPr id="72" name="Freeform: Shape 71">
                    <a:extLst>
                      <a:ext uri="{FF2B5EF4-FFF2-40B4-BE49-F238E27FC236}">
                        <a16:creationId xmlns:a16="http://schemas.microsoft.com/office/drawing/2014/main" id="{EC695414-BF1E-A6F4-EAD1-E77ABD15A841}"/>
                      </a:ext>
                    </a:extLst>
                  </p:cNvPr>
                  <p:cNvSpPr/>
                  <p:nvPr/>
                </p:nvSpPr>
                <p:spPr>
                  <a:xfrm>
                    <a:off x="6677279" y="5717921"/>
                    <a:ext cx="159893" cy="159892"/>
                  </a:xfrm>
                  <a:custGeom>
                    <a:avLst/>
                    <a:gdLst>
                      <a:gd name="connsiteX0" fmla="*/ 0 w 159893"/>
                      <a:gd name="connsiteY0" fmla="*/ 0 h 159892"/>
                      <a:gd name="connsiteX1" fmla="*/ 159893 w 159893"/>
                      <a:gd name="connsiteY1" fmla="*/ 159893 h 159892"/>
                    </a:gdLst>
                    <a:ahLst/>
                    <a:cxnLst>
                      <a:cxn ang="0">
                        <a:pos x="connsiteX0" y="connsiteY0"/>
                      </a:cxn>
                      <a:cxn ang="0">
                        <a:pos x="connsiteX1" y="connsiteY1"/>
                      </a:cxn>
                    </a:cxnLst>
                    <a:rect l="l" t="t" r="r" b="b"/>
                    <a:pathLst>
                      <a:path w="159893" h="159892">
                        <a:moveTo>
                          <a:pt x="0" y="0"/>
                        </a:moveTo>
                        <a:lnTo>
                          <a:pt x="159893" y="159893"/>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3" name="Freeform: Shape 72">
                    <a:extLst>
                      <a:ext uri="{FF2B5EF4-FFF2-40B4-BE49-F238E27FC236}">
                        <a16:creationId xmlns:a16="http://schemas.microsoft.com/office/drawing/2014/main" id="{FE0462E2-F363-59EF-8F45-2FE5FCFA6553}"/>
                      </a:ext>
                    </a:extLst>
                  </p:cNvPr>
                  <p:cNvSpPr/>
                  <p:nvPr/>
                </p:nvSpPr>
                <p:spPr>
                  <a:xfrm>
                    <a:off x="6677279" y="5717921"/>
                    <a:ext cx="159893" cy="159892"/>
                  </a:xfrm>
                  <a:custGeom>
                    <a:avLst/>
                    <a:gdLst>
                      <a:gd name="connsiteX0" fmla="*/ 159893 w 159893"/>
                      <a:gd name="connsiteY0" fmla="*/ 0 h 159892"/>
                      <a:gd name="connsiteX1" fmla="*/ 0 w 159893"/>
                      <a:gd name="connsiteY1" fmla="*/ 159893 h 159892"/>
                    </a:gdLst>
                    <a:ahLst/>
                    <a:cxnLst>
                      <a:cxn ang="0">
                        <a:pos x="connsiteX0" y="connsiteY0"/>
                      </a:cxn>
                      <a:cxn ang="0">
                        <a:pos x="connsiteX1" y="connsiteY1"/>
                      </a:cxn>
                    </a:cxnLst>
                    <a:rect l="l" t="t" r="r" b="b"/>
                    <a:pathLst>
                      <a:path w="159893" h="159892">
                        <a:moveTo>
                          <a:pt x="159893" y="0"/>
                        </a:moveTo>
                        <a:lnTo>
                          <a:pt x="0" y="159893"/>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68" name="Graphic 3">
                  <a:extLst>
                    <a:ext uri="{FF2B5EF4-FFF2-40B4-BE49-F238E27FC236}">
                      <a16:creationId xmlns:a16="http://schemas.microsoft.com/office/drawing/2014/main" id="{AB1CA420-9001-1124-96BE-4C412D538332}"/>
                    </a:ext>
                  </a:extLst>
                </p:cNvPr>
                <p:cNvGrpSpPr/>
                <p:nvPr/>
              </p:nvGrpSpPr>
              <p:grpSpPr>
                <a:xfrm>
                  <a:off x="6339205" y="5379847"/>
                  <a:ext cx="159893" cy="159892"/>
                  <a:chOff x="6339205" y="5379847"/>
                  <a:chExt cx="159893" cy="159892"/>
                </a:xfrm>
              </p:grpSpPr>
              <p:sp>
                <p:nvSpPr>
                  <p:cNvPr id="70" name="Freeform: Shape 69">
                    <a:extLst>
                      <a:ext uri="{FF2B5EF4-FFF2-40B4-BE49-F238E27FC236}">
                        <a16:creationId xmlns:a16="http://schemas.microsoft.com/office/drawing/2014/main" id="{9A74A283-1348-1582-0BDA-F98F266039B9}"/>
                      </a:ext>
                    </a:extLst>
                  </p:cNvPr>
                  <p:cNvSpPr/>
                  <p:nvPr/>
                </p:nvSpPr>
                <p:spPr>
                  <a:xfrm>
                    <a:off x="6339205" y="5379847"/>
                    <a:ext cx="159893" cy="159892"/>
                  </a:xfrm>
                  <a:custGeom>
                    <a:avLst/>
                    <a:gdLst>
                      <a:gd name="connsiteX0" fmla="*/ 0 w 159893"/>
                      <a:gd name="connsiteY0" fmla="*/ 0 h 159892"/>
                      <a:gd name="connsiteX1" fmla="*/ 159893 w 159893"/>
                      <a:gd name="connsiteY1" fmla="*/ 159893 h 159892"/>
                    </a:gdLst>
                    <a:ahLst/>
                    <a:cxnLst>
                      <a:cxn ang="0">
                        <a:pos x="connsiteX0" y="connsiteY0"/>
                      </a:cxn>
                      <a:cxn ang="0">
                        <a:pos x="connsiteX1" y="connsiteY1"/>
                      </a:cxn>
                    </a:cxnLst>
                    <a:rect l="l" t="t" r="r" b="b"/>
                    <a:pathLst>
                      <a:path w="159893" h="159892">
                        <a:moveTo>
                          <a:pt x="0" y="0"/>
                        </a:moveTo>
                        <a:lnTo>
                          <a:pt x="159893" y="159893"/>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1" name="Freeform: Shape 70">
                    <a:extLst>
                      <a:ext uri="{FF2B5EF4-FFF2-40B4-BE49-F238E27FC236}">
                        <a16:creationId xmlns:a16="http://schemas.microsoft.com/office/drawing/2014/main" id="{EAD1C778-2493-707E-71E0-6F713075DFB8}"/>
                      </a:ext>
                    </a:extLst>
                  </p:cNvPr>
                  <p:cNvSpPr/>
                  <p:nvPr/>
                </p:nvSpPr>
                <p:spPr>
                  <a:xfrm>
                    <a:off x="6339205" y="5379847"/>
                    <a:ext cx="159893" cy="159892"/>
                  </a:xfrm>
                  <a:custGeom>
                    <a:avLst/>
                    <a:gdLst>
                      <a:gd name="connsiteX0" fmla="*/ 159893 w 159893"/>
                      <a:gd name="connsiteY0" fmla="*/ 0 h 159892"/>
                      <a:gd name="connsiteX1" fmla="*/ 0 w 159893"/>
                      <a:gd name="connsiteY1" fmla="*/ 159893 h 159892"/>
                    </a:gdLst>
                    <a:ahLst/>
                    <a:cxnLst>
                      <a:cxn ang="0">
                        <a:pos x="connsiteX0" y="connsiteY0"/>
                      </a:cxn>
                      <a:cxn ang="0">
                        <a:pos x="connsiteX1" y="connsiteY1"/>
                      </a:cxn>
                    </a:cxnLst>
                    <a:rect l="l" t="t" r="r" b="b"/>
                    <a:pathLst>
                      <a:path w="159893" h="159892">
                        <a:moveTo>
                          <a:pt x="159893" y="0"/>
                        </a:moveTo>
                        <a:lnTo>
                          <a:pt x="0" y="159893"/>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69" name="Freeform: Shape 68">
                  <a:extLst>
                    <a:ext uri="{FF2B5EF4-FFF2-40B4-BE49-F238E27FC236}">
                      <a16:creationId xmlns:a16="http://schemas.microsoft.com/office/drawing/2014/main" id="{84ABCF29-D170-1419-F581-89C85364A6CA}"/>
                    </a:ext>
                  </a:extLst>
                </p:cNvPr>
                <p:cNvSpPr/>
                <p:nvPr/>
              </p:nvSpPr>
              <p:spPr>
                <a:xfrm>
                  <a:off x="6679438" y="5403977"/>
                  <a:ext cx="135001" cy="67690"/>
                </a:xfrm>
                <a:custGeom>
                  <a:avLst/>
                  <a:gdLst>
                    <a:gd name="connsiteX0" fmla="*/ 0 w 135001"/>
                    <a:gd name="connsiteY0" fmla="*/ 67183 h 67690"/>
                    <a:gd name="connsiteX1" fmla="*/ 67310 w 135001"/>
                    <a:gd name="connsiteY1" fmla="*/ 0 h 67690"/>
                    <a:gd name="connsiteX2" fmla="*/ 135001 w 135001"/>
                    <a:gd name="connsiteY2" fmla="*/ 67691 h 67690"/>
                  </a:gdLst>
                  <a:ahLst/>
                  <a:cxnLst>
                    <a:cxn ang="0">
                      <a:pos x="connsiteX0" y="connsiteY0"/>
                    </a:cxn>
                    <a:cxn ang="0">
                      <a:pos x="connsiteX1" y="connsiteY1"/>
                    </a:cxn>
                    <a:cxn ang="0">
                      <a:pos x="connsiteX2" y="connsiteY2"/>
                    </a:cxn>
                  </a:cxnLst>
                  <a:rect l="l" t="t" r="r" b="b"/>
                  <a:pathLst>
                    <a:path w="135001" h="67690">
                      <a:moveTo>
                        <a:pt x="0" y="67183"/>
                      </a:moveTo>
                      <a:lnTo>
                        <a:pt x="67310" y="0"/>
                      </a:lnTo>
                      <a:lnTo>
                        <a:pt x="135001" y="67691"/>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74" name="Graphic 3">
                <a:extLst>
                  <a:ext uri="{FF2B5EF4-FFF2-40B4-BE49-F238E27FC236}">
                    <a16:creationId xmlns:a16="http://schemas.microsoft.com/office/drawing/2014/main" id="{C9A2ABE7-9DC0-5E92-7B42-41A5BCE27F8A}"/>
                  </a:ext>
                </a:extLst>
              </p:cNvPr>
              <p:cNvGrpSpPr/>
              <p:nvPr/>
            </p:nvGrpSpPr>
            <p:grpSpPr>
              <a:xfrm>
                <a:off x="820976" y="5157370"/>
                <a:ext cx="376525" cy="326371"/>
                <a:chOff x="6280312" y="5362035"/>
                <a:chExt cx="615697" cy="533685"/>
              </a:xfrm>
              <a:noFill/>
            </p:grpSpPr>
            <p:sp>
              <p:nvSpPr>
                <p:cNvPr id="75" name="Freeform: Shape 74">
                  <a:extLst>
                    <a:ext uri="{FF2B5EF4-FFF2-40B4-BE49-F238E27FC236}">
                      <a16:creationId xmlns:a16="http://schemas.microsoft.com/office/drawing/2014/main" id="{56B1DACC-B9AE-A4ED-2564-D545C480A68E}"/>
                    </a:ext>
                  </a:extLst>
                </p:cNvPr>
                <p:cNvSpPr/>
                <p:nvPr/>
              </p:nvSpPr>
              <p:spPr>
                <a:xfrm>
                  <a:off x="6554724" y="5768848"/>
                  <a:ext cx="67055" cy="67055"/>
                </a:xfrm>
                <a:custGeom>
                  <a:avLst/>
                  <a:gdLst>
                    <a:gd name="connsiteX0" fmla="*/ 67056 w 67055"/>
                    <a:gd name="connsiteY0" fmla="*/ 33528 h 67055"/>
                    <a:gd name="connsiteX1" fmla="*/ 33528 w 67055"/>
                    <a:gd name="connsiteY1" fmla="*/ 67056 h 67055"/>
                    <a:gd name="connsiteX2" fmla="*/ 0 w 67055"/>
                    <a:gd name="connsiteY2" fmla="*/ 33528 h 67055"/>
                    <a:gd name="connsiteX3" fmla="*/ 33528 w 67055"/>
                    <a:gd name="connsiteY3" fmla="*/ 0 h 67055"/>
                    <a:gd name="connsiteX4" fmla="*/ 67056 w 67055"/>
                    <a:gd name="connsiteY4" fmla="*/ 33528 h 67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7055">
                      <a:moveTo>
                        <a:pt x="67056" y="33528"/>
                      </a:moveTo>
                      <a:cubicBezTo>
                        <a:pt x="67056" y="52045"/>
                        <a:pt x="52046" y="67056"/>
                        <a:pt x="33528" y="67056"/>
                      </a:cubicBezTo>
                      <a:cubicBezTo>
                        <a:pt x="15011" y="67056"/>
                        <a:pt x="0" y="52045"/>
                        <a:pt x="0" y="33528"/>
                      </a:cubicBezTo>
                      <a:cubicBezTo>
                        <a:pt x="0" y="15011"/>
                        <a:pt x="15011" y="0"/>
                        <a:pt x="33528" y="0"/>
                      </a:cubicBezTo>
                      <a:cubicBezTo>
                        <a:pt x="52045" y="0"/>
                        <a:pt x="67056" y="15011"/>
                        <a:pt x="67056" y="33528"/>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6" name="Freeform: Shape 75">
                  <a:extLst>
                    <a:ext uri="{FF2B5EF4-FFF2-40B4-BE49-F238E27FC236}">
                      <a16:creationId xmlns:a16="http://schemas.microsoft.com/office/drawing/2014/main" id="{E3469C39-795B-D188-8D55-63D14C62706F}"/>
                    </a:ext>
                  </a:extLst>
                </p:cNvPr>
                <p:cNvSpPr/>
                <p:nvPr/>
              </p:nvSpPr>
              <p:spPr>
                <a:xfrm>
                  <a:off x="6555977" y="5527928"/>
                  <a:ext cx="65716" cy="188976"/>
                </a:xfrm>
                <a:custGeom>
                  <a:avLst/>
                  <a:gdLst>
                    <a:gd name="connsiteX0" fmla="*/ 46372 w 65716"/>
                    <a:gd name="connsiteY0" fmla="*/ 188976 h 188976"/>
                    <a:gd name="connsiteX1" fmla="*/ 18178 w 65716"/>
                    <a:gd name="connsiteY1" fmla="*/ 188976 h 188976"/>
                    <a:gd name="connsiteX2" fmla="*/ 144 w 65716"/>
                    <a:gd name="connsiteY2" fmla="*/ 25908 h 188976"/>
                    <a:gd name="connsiteX3" fmla="*/ 23258 w 65716"/>
                    <a:gd name="connsiteY3" fmla="*/ 0 h 188976"/>
                    <a:gd name="connsiteX4" fmla="*/ 42435 w 65716"/>
                    <a:gd name="connsiteY4" fmla="*/ 0 h 188976"/>
                    <a:gd name="connsiteX5" fmla="*/ 65549 w 65716"/>
                    <a:gd name="connsiteY5" fmla="*/ 26035 h 188976"/>
                    <a:gd name="connsiteX6" fmla="*/ 46372 w 65716"/>
                    <a:gd name="connsiteY6" fmla="*/ 188976 h 1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16" h="188976">
                      <a:moveTo>
                        <a:pt x="46372" y="188976"/>
                      </a:moveTo>
                      <a:lnTo>
                        <a:pt x="18178" y="188976"/>
                      </a:lnTo>
                      <a:lnTo>
                        <a:pt x="144" y="25908"/>
                      </a:lnTo>
                      <a:cubicBezTo>
                        <a:pt x="-1380" y="12065"/>
                        <a:pt x="9415" y="0"/>
                        <a:pt x="23258" y="0"/>
                      </a:cubicBezTo>
                      <a:lnTo>
                        <a:pt x="42435" y="0"/>
                      </a:lnTo>
                      <a:cubicBezTo>
                        <a:pt x="56405" y="0"/>
                        <a:pt x="67200" y="12192"/>
                        <a:pt x="65549" y="26035"/>
                      </a:cubicBezTo>
                      <a:lnTo>
                        <a:pt x="46372" y="188976"/>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7" name="Freeform: Shape 76">
                  <a:extLst>
                    <a:ext uri="{FF2B5EF4-FFF2-40B4-BE49-F238E27FC236}">
                      <a16:creationId xmlns:a16="http://schemas.microsoft.com/office/drawing/2014/main" id="{5C347B36-F449-2B8D-A6E9-DB844004008B}"/>
                    </a:ext>
                  </a:extLst>
                </p:cNvPr>
                <p:cNvSpPr/>
                <p:nvPr/>
              </p:nvSpPr>
              <p:spPr>
                <a:xfrm>
                  <a:off x="6280312" y="5362035"/>
                  <a:ext cx="615697" cy="533685"/>
                </a:xfrm>
                <a:custGeom>
                  <a:avLst/>
                  <a:gdLst>
                    <a:gd name="connsiteX0" fmla="*/ 590514 w 615697"/>
                    <a:gd name="connsiteY0" fmla="*/ 533686 h 533685"/>
                    <a:gd name="connsiteX1" fmla="*/ 25237 w 615697"/>
                    <a:gd name="connsiteY1" fmla="*/ 533686 h 533685"/>
                    <a:gd name="connsiteX2" fmla="*/ 3520 w 615697"/>
                    <a:gd name="connsiteY2" fmla="*/ 495713 h 533685"/>
                    <a:gd name="connsiteX3" fmla="*/ 286095 w 615697"/>
                    <a:gd name="connsiteY3" fmla="*/ 12478 h 533685"/>
                    <a:gd name="connsiteX4" fmla="*/ 329656 w 615697"/>
                    <a:gd name="connsiteY4" fmla="*/ 12478 h 533685"/>
                    <a:gd name="connsiteX5" fmla="*/ 612231 w 615697"/>
                    <a:gd name="connsiteY5" fmla="*/ 495713 h 533685"/>
                    <a:gd name="connsiteX6" fmla="*/ 590514 w 615697"/>
                    <a:gd name="connsiteY6" fmla="*/ 533686 h 53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697" h="533685">
                      <a:moveTo>
                        <a:pt x="590514" y="533686"/>
                      </a:moveTo>
                      <a:lnTo>
                        <a:pt x="25237" y="533686"/>
                      </a:lnTo>
                      <a:cubicBezTo>
                        <a:pt x="5806" y="533686"/>
                        <a:pt x="-6386" y="512604"/>
                        <a:pt x="3520" y="495713"/>
                      </a:cubicBezTo>
                      <a:lnTo>
                        <a:pt x="286095" y="12478"/>
                      </a:lnTo>
                      <a:cubicBezTo>
                        <a:pt x="295874" y="-4159"/>
                        <a:pt x="319877" y="-4159"/>
                        <a:pt x="329656" y="12478"/>
                      </a:cubicBezTo>
                      <a:lnTo>
                        <a:pt x="612231" y="495713"/>
                      </a:lnTo>
                      <a:cubicBezTo>
                        <a:pt x="622010" y="512477"/>
                        <a:pt x="609945" y="533686"/>
                        <a:pt x="590514" y="533686"/>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grpSp>
          <p:nvGrpSpPr>
            <p:cNvPr id="3" name="Group 2">
              <a:extLst>
                <a:ext uri="{FF2B5EF4-FFF2-40B4-BE49-F238E27FC236}">
                  <a16:creationId xmlns:a16="http://schemas.microsoft.com/office/drawing/2014/main" id="{38505010-4E7D-7BEB-7621-FE03F3D0A771}"/>
                </a:ext>
              </a:extLst>
            </p:cNvPr>
            <p:cNvGrpSpPr/>
            <p:nvPr/>
          </p:nvGrpSpPr>
          <p:grpSpPr>
            <a:xfrm>
              <a:off x="6278043" y="2023111"/>
              <a:ext cx="5248656" cy="3509507"/>
              <a:chOff x="6186970" y="2340438"/>
              <a:chExt cx="5450204" cy="3679361"/>
            </a:xfrm>
          </p:grpSpPr>
          <p:grpSp>
            <p:nvGrpSpPr>
              <p:cNvPr id="20" name="Group 19">
                <a:extLst>
                  <a:ext uri="{FF2B5EF4-FFF2-40B4-BE49-F238E27FC236}">
                    <a16:creationId xmlns:a16="http://schemas.microsoft.com/office/drawing/2014/main" id="{D4AD56B2-3D36-E02D-6145-D38EDC656552}"/>
                  </a:ext>
                </a:extLst>
              </p:cNvPr>
              <p:cNvGrpSpPr/>
              <p:nvPr/>
            </p:nvGrpSpPr>
            <p:grpSpPr>
              <a:xfrm>
                <a:off x="6186970" y="2570206"/>
                <a:ext cx="5431945" cy="3449593"/>
                <a:chOff x="576675" y="2758980"/>
                <a:chExt cx="2686504" cy="2287846"/>
              </a:xfrm>
            </p:grpSpPr>
            <p:sp>
              <p:nvSpPr>
                <p:cNvPr id="21" name="Rectangle: Rounded Corners 20">
                  <a:extLst>
                    <a:ext uri="{FF2B5EF4-FFF2-40B4-BE49-F238E27FC236}">
                      <a16:creationId xmlns:a16="http://schemas.microsoft.com/office/drawing/2014/main" id="{4FA8AEAB-FAFC-3AF1-FBEE-E1AFBB83BF8B}"/>
                    </a:ext>
                  </a:extLst>
                </p:cNvPr>
                <p:cNvSpPr>
                  <a:spLocks/>
                </p:cNvSpPr>
                <p:nvPr/>
              </p:nvSpPr>
              <p:spPr>
                <a:xfrm>
                  <a:off x="993934" y="3591108"/>
                  <a:ext cx="1851987"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22" name="Rectangle: Rounded Corners 21">
                  <a:extLst>
                    <a:ext uri="{FF2B5EF4-FFF2-40B4-BE49-F238E27FC236}">
                      <a16:creationId xmlns:a16="http://schemas.microsoft.com/office/drawing/2014/main" id="{F2B491D0-0997-D8E1-C9F7-22555FDCC75F}"/>
                    </a:ext>
                  </a:extLst>
                </p:cNvPr>
                <p:cNvSpPr>
                  <a:spLocks/>
                </p:cNvSpPr>
                <p:nvPr/>
              </p:nvSpPr>
              <p:spPr>
                <a:xfrm>
                  <a:off x="576675" y="2758980"/>
                  <a:ext cx="2686504" cy="22305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600"/>
                    </a:spcAft>
                    <a:buClrTx/>
                    <a:buSzTx/>
                    <a:buFont typeface="Arial"/>
                    <a:buNone/>
                    <a:tabLst/>
                    <a:defRPr/>
                  </a:pPr>
                  <a:endParaRPr kumimoji="0" lang="en-US" sz="12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42" name="Rectangle: Rounded Corners 41">
                <a:extLst>
                  <a:ext uri="{FF2B5EF4-FFF2-40B4-BE49-F238E27FC236}">
                    <a16:creationId xmlns:a16="http://schemas.microsoft.com/office/drawing/2014/main" id="{7B1DC0BF-D544-D9F9-2C66-92B63FFEFD81}"/>
                  </a:ext>
                </a:extLst>
              </p:cNvPr>
              <p:cNvSpPr>
                <a:spLocks/>
              </p:cNvSpPr>
              <p:nvPr/>
            </p:nvSpPr>
            <p:spPr>
              <a:xfrm>
                <a:off x="7559690" y="2340438"/>
                <a:ext cx="2686504" cy="435465"/>
              </a:xfrm>
              <a:prstGeom prst="roundRect">
                <a:avLst>
                  <a:gd name="adj" fmla="val 22986"/>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Future State</a:t>
                </a:r>
              </a:p>
            </p:txBody>
          </p:sp>
          <p:sp>
            <p:nvSpPr>
              <p:cNvPr id="43" name="Rectangle 42">
                <a:extLst>
                  <a:ext uri="{FF2B5EF4-FFF2-40B4-BE49-F238E27FC236}">
                    <a16:creationId xmlns:a16="http://schemas.microsoft.com/office/drawing/2014/main" id="{01253198-E4C5-0A6D-4EDD-3ECDA2713E2B}"/>
                  </a:ext>
                </a:extLst>
              </p:cNvPr>
              <p:cNvSpPr>
                <a:spLocks/>
              </p:cNvSpPr>
              <p:nvPr/>
            </p:nvSpPr>
            <p:spPr>
              <a:xfrm>
                <a:off x="7119614" y="3993632"/>
                <a:ext cx="4492536" cy="619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kumimoji="0" lang="en-US" sz="1200" b="1" i="0" u="none" strike="noStrike" kern="1200" cap="none" spc="0" normalizeH="0" baseline="0" noProof="0">
                    <a:ln>
                      <a:noFill/>
                    </a:ln>
                    <a:solidFill>
                      <a:srgbClr val="0A4B8C"/>
                    </a:solidFill>
                    <a:effectLst/>
                    <a:uLnTx/>
                    <a:uFillTx/>
                    <a:latin typeface="CVS Health Sans"/>
                    <a:ea typeface="+mn-ea"/>
                    <a:cs typeface="Calibri"/>
                  </a:rPr>
                  <a:t>Automated Processes and Self-Service</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a:rPr>
                  <a:t>Empower business units through self-service onboarding.</a:t>
                </a:r>
                <a:endParaRPr lang="en-US" sz="1000" b="0" i="0" u="none" strike="noStrike" kern="1200" cap="none" spc="0" normalizeH="0" baseline="0" noProof="0">
                  <a:ln>
                    <a:noFill/>
                  </a:ln>
                  <a:solidFill>
                    <a:srgbClr val="3F3F3F"/>
                  </a:solidFill>
                  <a:effectLst/>
                  <a:uLnTx/>
                  <a:uFillTx/>
                  <a:latin typeface="CVS Health Sans"/>
                  <a:cs typeface="Calibri"/>
                </a:endParaRPr>
              </a:p>
              <a:p>
                <a:pPr marL="171450" indent="-171450">
                  <a:spcAft>
                    <a:spcPts val="300"/>
                  </a:spcAft>
                  <a:buFont typeface="Arial" panose="020B0604020202020204" pitchFamily="34" charset="0"/>
                  <a:buChar char="•"/>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a:rPr>
                  <a:t>Automation enhances operational efficiency </a:t>
                </a:r>
                <a:r>
                  <a:rPr lang="en-US" sz="1000">
                    <a:solidFill>
                      <a:srgbClr val="3F3F3F"/>
                    </a:solidFill>
                    <a:latin typeface="CVS Health Sans"/>
                    <a:cs typeface="Calibri"/>
                  </a:rPr>
                  <a:t>and standard deployment</a:t>
                </a:r>
                <a:r>
                  <a:rPr kumimoji="0" lang="en-US" sz="1000" b="0" i="0" u="none" strike="noStrike" kern="1200" cap="none" spc="0" normalizeH="0" baseline="0" noProof="0">
                    <a:ln>
                      <a:noFill/>
                    </a:ln>
                    <a:solidFill>
                      <a:srgbClr val="3F3F3F"/>
                    </a:solidFill>
                    <a:effectLst/>
                    <a:uLnTx/>
                    <a:uFillTx/>
                    <a:latin typeface="CVS Health Sans"/>
                    <a:ea typeface="+mn-ea"/>
                    <a:cs typeface="Calibri"/>
                  </a:rPr>
                  <a:t>.</a:t>
                </a:r>
                <a:endParaRPr lang="en-US" sz="1000" b="0" i="0" u="none" strike="noStrike" kern="1200" cap="none" spc="0" normalizeH="0" baseline="0" noProof="0">
                  <a:ln>
                    <a:noFill/>
                  </a:ln>
                  <a:solidFill>
                    <a:srgbClr val="3F3F3F"/>
                  </a:solidFill>
                  <a:effectLst/>
                  <a:uLnTx/>
                  <a:uFillTx/>
                  <a:latin typeface="CVS Health Sans"/>
                  <a:cs typeface="Calibri"/>
                </a:endParaRPr>
              </a:p>
            </p:txBody>
          </p:sp>
          <p:sp>
            <p:nvSpPr>
              <p:cNvPr id="44" name="Rectangle 43">
                <a:extLst>
                  <a:ext uri="{FF2B5EF4-FFF2-40B4-BE49-F238E27FC236}">
                    <a16:creationId xmlns:a16="http://schemas.microsoft.com/office/drawing/2014/main" id="{8398EF22-3F17-E1F4-14CD-DCCA6097FB11}"/>
                  </a:ext>
                </a:extLst>
              </p:cNvPr>
              <p:cNvSpPr>
                <a:spLocks/>
              </p:cNvSpPr>
              <p:nvPr/>
            </p:nvSpPr>
            <p:spPr>
              <a:xfrm>
                <a:off x="7120098" y="4958887"/>
                <a:ext cx="4517076" cy="723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kumimoji="0" lang="en-US" sz="1200" b="1" i="0" u="none" strike="noStrike" kern="1200" cap="none" spc="0" normalizeH="0" baseline="0" noProof="0">
                    <a:ln>
                      <a:noFill/>
                    </a:ln>
                    <a:solidFill>
                      <a:srgbClr val="0A4B8C"/>
                    </a:solidFill>
                    <a:effectLst/>
                    <a:uLnTx/>
                    <a:uFillTx/>
                    <a:latin typeface="CVS Health Sans"/>
                    <a:ea typeface="+mn-ea"/>
                    <a:cs typeface="Calibri" panose="020F0502020204030204" pitchFamily="34" charset="0"/>
                  </a:rPr>
                  <a:t>End-to-End Governance and Compliance</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Standardized, automated approach for least privilege and segmentation.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Enhanced identity-aware controls ensure compliance and operational resilience.</a:t>
                </a:r>
              </a:p>
            </p:txBody>
          </p:sp>
          <p:sp>
            <p:nvSpPr>
              <p:cNvPr id="45" name="Rectangle 44">
                <a:extLst>
                  <a:ext uri="{FF2B5EF4-FFF2-40B4-BE49-F238E27FC236}">
                    <a16:creationId xmlns:a16="http://schemas.microsoft.com/office/drawing/2014/main" id="{B9C1BE8F-FC07-8958-6C39-389B477F6B44}"/>
                  </a:ext>
                </a:extLst>
              </p:cNvPr>
              <p:cNvSpPr>
                <a:spLocks/>
              </p:cNvSpPr>
              <p:nvPr/>
            </p:nvSpPr>
            <p:spPr>
              <a:xfrm>
                <a:off x="7120043" y="3001550"/>
                <a:ext cx="4430472" cy="569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kumimoji="0" lang="en-US" sz="1200" b="1" i="0" u="none" strike="noStrike" kern="1200" cap="none" spc="0" normalizeH="0" baseline="0" noProof="0">
                    <a:ln>
                      <a:noFill/>
                    </a:ln>
                    <a:solidFill>
                      <a:srgbClr val="0A4B8C"/>
                    </a:solidFill>
                    <a:effectLst/>
                    <a:uLnTx/>
                    <a:uFillTx/>
                    <a:latin typeface="CVS Health Sans"/>
                    <a:ea typeface="+mn-ea"/>
                    <a:cs typeface="Calibri" panose="020F0502020204030204" pitchFamily="34" charset="0"/>
                  </a:rPr>
                  <a:t>Modern Service-Oriented Capabilities</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Transition to secure, repeatable, and compliant solutions.</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Improved isolation, auditability, and scalability. </a:t>
                </a:r>
              </a:p>
            </p:txBody>
          </p:sp>
          <p:grpSp>
            <p:nvGrpSpPr>
              <p:cNvPr id="46" name="Group 45">
                <a:extLst>
                  <a:ext uri="{FF2B5EF4-FFF2-40B4-BE49-F238E27FC236}">
                    <a16:creationId xmlns:a16="http://schemas.microsoft.com/office/drawing/2014/main" id="{35C6B253-DB83-F052-3ADB-2C9116B69D55}"/>
                  </a:ext>
                </a:extLst>
              </p:cNvPr>
              <p:cNvGrpSpPr/>
              <p:nvPr/>
            </p:nvGrpSpPr>
            <p:grpSpPr>
              <a:xfrm>
                <a:off x="6325527" y="2923219"/>
                <a:ext cx="722024" cy="726050"/>
                <a:chOff x="-877145" y="2196042"/>
                <a:chExt cx="731520" cy="735600"/>
              </a:xfrm>
            </p:grpSpPr>
            <p:sp>
              <p:nvSpPr>
                <p:cNvPr id="47" name="Google Shape;18625;p1449">
                  <a:extLst>
                    <a:ext uri="{FF2B5EF4-FFF2-40B4-BE49-F238E27FC236}">
                      <a16:creationId xmlns:a16="http://schemas.microsoft.com/office/drawing/2014/main" id="{9596155F-65DE-1802-BBF4-1299CE352165}"/>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8" name="Google Shape;18628;p1449">
                  <a:extLst>
                    <a:ext uri="{FF2B5EF4-FFF2-40B4-BE49-F238E27FC236}">
                      <a16:creationId xmlns:a16="http://schemas.microsoft.com/office/drawing/2014/main" id="{DD9925B6-23BD-7DD6-CCE5-E27441134BA7}"/>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9" name="Google Shape;18629;p1449">
                  <a:extLst>
                    <a:ext uri="{FF2B5EF4-FFF2-40B4-BE49-F238E27FC236}">
                      <a16:creationId xmlns:a16="http://schemas.microsoft.com/office/drawing/2014/main" id="{113743E5-C55B-A7B1-17CD-D327E99D0BCA}"/>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50" name="Group 49">
                <a:extLst>
                  <a:ext uri="{FF2B5EF4-FFF2-40B4-BE49-F238E27FC236}">
                    <a16:creationId xmlns:a16="http://schemas.microsoft.com/office/drawing/2014/main" id="{A623CADD-F281-6273-AFA6-FC887CEBEAA2}"/>
                  </a:ext>
                </a:extLst>
              </p:cNvPr>
              <p:cNvGrpSpPr/>
              <p:nvPr/>
            </p:nvGrpSpPr>
            <p:grpSpPr>
              <a:xfrm>
                <a:off x="6325527" y="3940360"/>
                <a:ext cx="722024" cy="726050"/>
                <a:chOff x="-877145" y="2196042"/>
                <a:chExt cx="731520" cy="735600"/>
              </a:xfrm>
            </p:grpSpPr>
            <p:sp>
              <p:nvSpPr>
                <p:cNvPr id="51" name="Google Shape;18625;p1449">
                  <a:extLst>
                    <a:ext uri="{FF2B5EF4-FFF2-40B4-BE49-F238E27FC236}">
                      <a16:creationId xmlns:a16="http://schemas.microsoft.com/office/drawing/2014/main" id="{B4B6CB9F-6BA1-F8DD-53B2-32C64748E90D}"/>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52" name="Google Shape;18628;p1449">
                  <a:extLst>
                    <a:ext uri="{FF2B5EF4-FFF2-40B4-BE49-F238E27FC236}">
                      <a16:creationId xmlns:a16="http://schemas.microsoft.com/office/drawing/2014/main" id="{DC5A8D07-5455-5F63-7C01-1B52DBF52D32}"/>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3" name="Google Shape;18629;p1449">
                  <a:extLst>
                    <a:ext uri="{FF2B5EF4-FFF2-40B4-BE49-F238E27FC236}">
                      <a16:creationId xmlns:a16="http://schemas.microsoft.com/office/drawing/2014/main" id="{A97ADE05-29F5-196C-B9D9-7102CA291294}"/>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54" name="Group 53">
                <a:extLst>
                  <a:ext uri="{FF2B5EF4-FFF2-40B4-BE49-F238E27FC236}">
                    <a16:creationId xmlns:a16="http://schemas.microsoft.com/office/drawing/2014/main" id="{B2F5CF83-8943-6425-2661-E86C21C3CCAC}"/>
                  </a:ext>
                </a:extLst>
              </p:cNvPr>
              <p:cNvGrpSpPr/>
              <p:nvPr/>
            </p:nvGrpSpPr>
            <p:grpSpPr>
              <a:xfrm>
                <a:off x="6325527" y="4957499"/>
                <a:ext cx="722024" cy="726050"/>
                <a:chOff x="-877145" y="2196042"/>
                <a:chExt cx="731520" cy="735600"/>
              </a:xfrm>
            </p:grpSpPr>
            <p:sp>
              <p:nvSpPr>
                <p:cNvPr id="55" name="Google Shape;18625;p1449">
                  <a:extLst>
                    <a:ext uri="{FF2B5EF4-FFF2-40B4-BE49-F238E27FC236}">
                      <a16:creationId xmlns:a16="http://schemas.microsoft.com/office/drawing/2014/main" id="{763EE2BB-1A67-3257-3D02-5D853C8E5D17}"/>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56" name="Google Shape;18628;p1449">
                  <a:extLst>
                    <a:ext uri="{FF2B5EF4-FFF2-40B4-BE49-F238E27FC236}">
                      <a16:creationId xmlns:a16="http://schemas.microsoft.com/office/drawing/2014/main" id="{25C79EE3-D51A-5B1F-06FC-F1FC40794B5F}"/>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7" name="Google Shape;18629;p1449">
                  <a:extLst>
                    <a:ext uri="{FF2B5EF4-FFF2-40B4-BE49-F238E27FC236}">
                      <a16:creationId xmlns:a16="http://schemas.microsoft.com/office/drawing/2014/main" id="{19579D80-9715-88D9-C838-63280AABC27B}"/>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78" name="Graphic 3">
                <a:extLst>
                  <a:ext uri="{FF2B5EF4-FFF2-40B4-BE49-F238E27FC236}">
                    <a16:creationId xmlns:a16="http://schemas.microsoft.com/office/drawing/2014/main" id="{D1DBCEE0-99AF-085E-B488-28BF1DF6FBFB}"/>
                  </a:ext>
                </a:extLst>
              </p:cNvPr>
              <p:cNvGrpSpPr/>
              <p:nvPr/>
            </p:nvGrpSpPr>
            <p:grpSpPr>
              <a:xfrm>
                <a:off x="6513777" y="3122907"/>
                <a:ext cx="345554" cy="326680"/>
                <a:chOff x="7424419" y="3081782"/>
                <a:chExt cx="565058" cy="534196"/>
              </a:xfrm>
              <a:noFill/>
            </p:grpSpPr>
            <p:sp>
              <p:nvSpPr>
                <p:cNvPr id="79" name="Freeform: Shape 78">
                  <a:extLst>
                    <a:ext uri="{FF2B5EF4-FFF2-40B4-BE49-F238E27FC236}">
                      <a16:creationId xmlns:a16="http://schemas.microsoft.com/office/drawing/2014/main" id="{F65F229E-D28C-734F-CB11-75BC13ACC434}"/>
                    </a:ext>
                  </a:extLst>
                </p:cNvPr>
                <p:cNvSpPr/>
                <p:nvPr/>
              </p:nvSpPr>
              <p:spPr>
                <a:xfrm>
                  <a:off x="7424419" y="3081782"/>
                  <a:ext cx="287401" cy="238633"/>
                </a:xfrm>
                <a:custGeom>
                  <a:avLst/>
                  <a:gdLst>
                    <a:gd name="connsiteX0" fmla="*/ 164847 w 287401"/>
                    <a:gd name="connsiteY0" fmla="*/ 1524 h 238633"/>
                    <a:gd name="connsiteX1" fmla="*/ 264034 w 287401"/>
                    <a:gd name="connsiteY1" fmla="*/ 0 h 238633"/>
                    <a:gd name="connsiteX2" fmla="*/ 287401 w 287401"/>
                    <a:gd name="connsiteY2" fmla="*/ 23368 h 238633"/>
                    <a:gd name="connsiteX3" fmla="*/ 72137 w 287401"/>
                    <a:gd name="connsiteY3" fmla="*/ 238633 h 238633"/>
                    <a:gd name="connsiteX4" fmla="*/ 0 w 287401"/>
                    <a:gd name="connsiteY4" fmla="*/ 166497 h 238633"/>
                    <a:gd name="connsiteX5" fmla="*/ 164847 w 287401"/>
                    <a:gd name="connsiteY5" fmla="*/ 1524 h 23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401" h="238633">
                      <a:moveTo>
                        <a:pt x="164847" y="1524"/>
                      </a:moveTo>
                      <a:lnTo>
                        <a:pt x="264034" y="0"/>
                      </a:lnTo>
                      <a:lnTo>
                        <a:pt x="287401" y="23368"/>
                      </a:lnTo>
                      <a:lnTo>
                        <a:pt x="72137" y="238633"/>
                      </a:lnTo>
                      <a:lnTo>
                        <a:pt x="0" y="166497"/>
                      </a:lnTo>
                      <a:lnTo>
                        <a:pt x="164847" y="1524"/>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0" name="Freeform: Shape 79">
                  <a:extLst>
                    <a:ext uri="{FF2B5EF4-FFF2-40B4-BE49-F238E27FC236}">
                      <a16:creationId xmlns:a16="http://schemas.microsoft.com/office/drawing/2014/main" id="{5E394C9F-4BD5-2796-CCBE-95C97CF50A59}"/>
                    </a:ext>
                  </a:extLst>
                </p:cNvPr>
                <p:cNvSpPr/>
                <p:nvPr/>
              </p:nvSpPr>
              <p:spPr>
                <a:xfrm>
                  <a:off x="7590408" y="3273171"/>
                  <a:ext cx="74549" cy="74549"/>
                </a:xfrm>
                <a:custGeom>
                  <a:avLst/>
                  <a:gdLst>
                    <a:gd name="connsiteX0" fmla="*/ 74549 w 74549"/>
                    <a:gd name="connsiteY0" fmla="*/ 74549 h 74549"/>
                    <a:gd name="connsiteX1" fmla="*/ 0 w 74549"/>
                    <a:gd name="connsiteY1" fmla="*/ 0 h 74549"/>
                  </a:gdLst>
                  <a:ahLst/>
                  <a:cxnLst>
                    <a:cxn ang="0">
                      <a:pos x="connsiteX0" y="connsiteY0"/>
                    </a:cxn>
                    <a:cxn ang="0">
                      <a:pos x="connsiteX1" y="connsiteY1"/>
                    </a:cxn>
                  </a:cxnLst>
                  <a:rect l="l" t="t" r="r" b="b"/>
                  <a:pathLst>
                    <a:path w="74549" h="74549">
                      <a:moveTo>
                        <a:pt x="74549" y="74549"/>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1" name="Freeform: Shape 80">
                  <a:extLst>
                    <a:ext uri="{FF2B5EF4-FFF2-40B4-BE49-F238E27FC236}">
                      <a16:creationId xmlns:a16="http://schemas.microsoft.com/office/drawing/2014/main" id="{EF69D4FB-D7DA-D1D4-74A5-68A21778F87B}"/>
                    </a:ext>
                  </a:extLst>
                </p:cNvPr>
                <p:cNvSpPr/>
                <p:nvPr/>
              </p:nvSpPr>
              <p:spPr>
                <a:xfrm>
                  <a:off x="7743570" y="3390010"/>
                  <a:ext cx="230283" cy="202152"/>
                </a:xfrm>
                <a:custGeom>
                  <a:avLst/>
                  <a:gdLst>
                    <a:gd name="connsiteX0" fmla="*/ 84836 w 230283"/>
                    <a:gd name="connsiteY0" fmla="*/ 0 h 202152"/>
                    <a:gd name="connsiteX1" fmla="*/ 224282 w 230283"/>
                    <a:gd name="connsiteY1" fmla="*/ 139446 h 202152"/>
                    <a:gd name="connsiteX2" fmla="*/ 224282 w 230283"/>
                    <a:gd name="connsiteY2" fmla="*/ 168529 h 202152"/>
                    <a:gd name="connsiteX3" fmla="*/ 199517 w 230283"/>
                    <a:gd name="connsiteY3" fmla="*/ 193294 h 202152"/>
                    <a:gd name="connsiteX4" fmla="*/ 156845 w 230283"/>
                    <a:gd name="connsiteY4" fmla="*/ 193294 h 202152"/>
                    <a:gd name="connsiteX5" fmla="*/ 0 w 230283"/>
                    <a:gd name="connsiteY5" fmla="*/ 36449 h 2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283" h="202152">
                      <a:moveTo>
                        <a:pt x="84836" y="0"/>
                      </a:moveTo>
                      <a:lnTo>
                        <a:pt x="224282" y="139446"/>
                      </a:lnTo>
                      <a:cubicBezTo>
                        <a:pt x="232284" y="147447"/>
                        <a:pt x="232284" y="160528"/>
                        <a:pt x="224282" y="168529"/>
                      </a:cubicBezTo>
                      <a:lnTo>
                        <a:pt x="199517" y="193294"/>
                      </a:lnTo>
                      <a:cubicBezTo>
                        <a:pt x="187706" y="205105"/>
                        <a:pt x="168529" y="205105"/>
                        <a:pt x="156845" y="193294"/>
                      </a:cubicBezTo>
                      <a:lnTo>
                        <a:pt x="0" y="36449"/>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2" name="Freeform: Shape 81">
                  <a:extLst>
                    <a:ext uri="{FF2B5EF4-FFF2-40B4-BE49-F238E27FC236}">
                      <a16:creationId xmlns:a16="http://schemas.microsoft.com/office/drawing/2014/main" id="{C7D432E7-DD6B-FCBF-FBAE-60DBA465C6E1}"/>
                    </a:ext>
                  </a:extLst>
                </p:cNvPr>
                <p:cNvSpPr/>
                <p:nvPr/>
              </p:nvSpPr>
              <p:spPr>
                <a:xfrm>
                  <a:off x="7627747" y="3189224"/>
                  <a:ext cx="97789" cy="97789"/>
                </a:xfrm>
                <a:custGeom>
                  <a:avLst/>
                  <a:gdLst>
                    <a:gd name="connsiteX0" fmla="*/ 0 w 97789"/>
                    <a:gd name="connsiteY0" fmla="*/ 0 h 97789"/>
                    <a:gd name="connsiteX1" fmla="*/ 97790 w 97789"/>
                    <a:gd name="connsiteY1" fmla="*/ 97790 h 97789"/>
                  </a:gdLst>
                  <a:ahLst/>
                  <a:cxnLst>
                    <a:cxn ang="0">
                      <a:pos x="connsiteX0" y="connsiteY0"/>
                    </a:cxn>
                    <a:cxn ang="0">
                      <a:pos x="connsiteX1" y="connsiteY1"/>
                    </a:cxn>
                  </a:cxnLst>
                  <a:rect l="l" t="t" r="r" b="b"/>
                  <a:pathLst>
                    <a:path w="97789" h="97789">
                      <a:moveTo>
                        <a:pt x="0" y="0"/>
                      </a:moveTo>
                      <a:lnTo>
                        <a:pt x="97790" y="9779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nvGrpSpPr>
                <p:cNvPr id="83" name="Graphic 3">
                  <a:extLst>
                    <a:ext uri="{FF2B5EF4-FFF2-40B4-BE49-F238E27FC236}">
                      <a16:creationId xmlns:a16="http://schemas.microsoft.com/office/drawing/2014/main" id="{3503C733-4AA7-A81A-420A-A842F9F11965}"/>
                    </a:ext>
                  </a:extLst>
                </p:cNvPr>
                <p:cNvGrpSpPr/>
                <p:nvPr/>
              </p:nvGrpSpPr>
              <p:grpSpPr>
                <a:xfrm>
                  <a:off x="7475375" y="3101876"/>
                  <a:ext cx="514102" cy="514102"/>
                  <a:chOff x="7475375" y="3101876"/>
                  <a:chExt cx="514102" cy="514102"/>
                </a:xfrm>
                <a:noFill/>
              </p:grpSpPr>
              <p:sp>
                <p:nvSpPr>
                  <p:cNvPr id="84" name="Freeform: Shape 83">
                    <a:extLst>
                      <a:ext uri="{FF2B5EF4-FFF2-40B4-BE49-F238E27FC236}">
                        <a16:creationId xmlns:a16="http://schemas.microsoft.com/office/drawing/2014/main" id="{75A870D9-36CA-5B00-FFDA-C24DAD7E330C}"/>
                      </a:ext>
                    </a:extLst>
                  </p:cNvPr>
                  <p:cNvSpPr/>
                  <p:nvPr/>
                </p:nvSpPr>
                <p:spPr>
                  <a:xfrm>
                    <a:off x="7475375" y="3101876"/>
                    <a:ext cx="514102" cy="514102"/>
                  </a:xfrm>
                  <a:custGeom>
                    <a:avLst/>
                    <a:gdLst>
                      <a:gd name="connsiteX0" fmla="*/ 219808 w 514102"/>
                      <a:gd name="connsiteY0" fmla="*/ 372970 h 514102"/>
                      <a:gd name="connsiteX1" fmla="*/ 372843 w 514102"/>
                      <a:gd name="connsiteY1" fmla="*/ 219935 h 514102"/>
                      <a:gd name="connsiteX2" fmla="*/ 396719 w 514102"/>
                      <a:gd name="connsiteY2" fmla="*/ 211553 h 514102"/>
                      <a:gd name="connsiteX3" fmla="*/ 484730 w 514102"/>
                      <a:gd name="connsiteY3" fmla="*/ 179422 h 514102"/>
                      <a:gd name="connsiteX4" fmla="*/ 508987 w 514102"/>
                      <a:gd name="connsiteY4" fmla="*/ 73504 h 514102"/>
                      <a:gd name="connsiteX5" fmla="*/ 454123 w 514102"/>
                      <a:gd name="connsiteY5" fmla="*/ 128368 h 514102"/>
                      <a:gd name="connsiteX6" fmla="*/ 395068 w 514102"/>
                      <a:gd name="connsiteY6" fmla="*/ 119097 h 514102"/>
                      <a:gd name="connsiteX7" fmla="*/ 385797 w 514102"/>
                      <a:gd name="connsiteY7" fmla="*/ 60042 h 514102"/>
                      <a:gd name="connsiteX8" fmla="*/ 440661 w 514102"/>
                      <a:gd name="connsiteY8" fmla="*/ 5178 h 514102"/>
                      <a:gd name="connsiteX9" fmla="*/ 331314 w 514102"/>
                      <a:gd name="connsiteY9" fmla="*/ 32737 h 514102"/>
                      <a:gd name="connsiteX10" fmla="*/ 302485 w 514102"/>
                      <a:gd name="connsiteY10" fmla="*/ 117700 h 514102"/>
                      <a:gd name="connsiteX11" fmla="*/ 293976 w 514102"/>
                      <a:gd name="connsiteY11" fmla="*/ 141195 h 514102"/>
                      <a:gd name="connsiteX12" fmla="*/ 141195 w 514102"/>
                      <a:gd name="connsiteY12" fmla="*/ 293976 h 514102"/>
                      <a:gd name="connsiteX13" fmla="*/ 117700 w 514102"/>
                      <a:gd name="connsiteY13" fmla="*/ 302485 h 514102"/>
                      <a:gd name="connsiteX14" fmla="*/ 32737 w 514102"/>
                      <a:gd name="connsiteY14" fmla="*/ 331314 h 514102"/>
                      <a:gd name="connsiteX15" fmla="*/ 5178 w 514102"/>
                      <a:gd name="connsiteY15" fmla="*/ 440661 h 514102"/>
                      <a:gd name="connsiteX16" fmla="*/ 60042 w 514102"/>
                      <a:gd name="connsiteY16" fmla="*/ 385797 h 514102"/>
                      <a:gd name="connsiteX17" fmla="*/ 119097 w 514102"/>
                      <a:gd name="connsiteY17" fmla="*/ 395068 h 514102"/>
                      <a:gd name="connsiteX18" fmla="*/ 128368 w 514102"/>
                      <a:gd name="connsiteY18" fmla="*/ 454123 h 514102"/>
                      <a:gd name="connsiteX19" fmla="*/ 73504 w 514102"/>
                      <a:gd name="connsiteY19" fmla="*/ 508987 h 514102"/>
                      <a:gd name="connsiteX20" fmla="*/ 179422 w 514102"/>
                      <a:gd name="connsiteY20" fmla="*/ 484730 h 514102"/>
                      <a:gd name="connsiteX21" fmla="*/ 211553 w 514102"/>
                      <a:gd name="connsiteY21" fmla="*/ 396719 h 514102"/>
                      <a:gd name="connsiteX22" fmla="*/ 219935 w 514102"/>
                      <a:gd name="connsiteY22" fmla="*/ 372843 h 51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102" h="514102">
                        <a:moveTo>
                          <a:pt x="219808" y="372970"/>
                        </a:moveTo>
                        <a:lnTo>
                          <a:pt x="372843" y="219935"/>
                        </a:lnTo>
                        <a:cubicBezTo>
                          <a:pt x="379066" y="213712"/>
                          <a:pt x="387829" y="210537"/>
                          <a:pt x="396719" y="211553"/>
                        </a:cubicBezTo>
                        <a:cubicBezTo>
                          <a:pt x="428342" y="214982"/>
                          <a:pt x="461108" y="204187"/>
                          <a:pt x="484730" y="179422"/>
                        </a:cubicBezTo>
                        <a:cubicBezTo>
                          <a:pt x="512543" y="150339"/>
                          <a:pt x="520544" y="109445"/>
                          <a:pt x="508987" y="73504"/>
                        </a:cubicBezTo>
                        <a:lnTo>
                          <a:pt x="454123" y="128368"/>
                        </a:lnTo>
                        <a:lnTo>
                          <a:pt x="395068" y="119097"/>
                        </a:lnTo>
                        <a:lnTo>
                          <a:pt x="385797" y="60042"/>
                        </a:lnTo>
                        <a:lnTo>
                          <a:pt x="440661" y="5178"/>
                        </a:lnTo>
                        <a:cubicBezTo>
                          <a:pt x="403196" y="-7014"/>
                          <a:pt x="360397" y="2384"/>
                          <a:pt x="331314" y="32737"/>
                        </a:cubicBezTo>
                        <a:cubicBezTo>
                          <a:pt x="308708" y="56359"/>
                          <a:pt x="299183" y="87601"/>
                          <a:pt x="302485" y="117700"/>
                        </a:cubicBezTo>
                        <a:cubicBezTo>
                          <a:pt x="303501" y="126463"/>
                          <a:pt x="300199" y="135099"/>
                          <a:pt x="293976" y="141195"/>
                        </a:cubicBezTo>
                        <a:lnTo>
                          <a:pt x="141195" y="293976"/>
                        </a:lnTo>
                        <a:cubicBezTo>
                          <a:pt x="134972" y="300199"/>
                          <a:pt x="126336" y="303501"/>
                          <a:pt x="117700" y="302485"/>
                        </a:cubicBezTo>
                        <a:cubicBezTo>
                          <a:pt x="87601" y="299183"/>
                          <a:pt x="56232" y="308708"/>
                          <a:pt x="32737" y="331314"/>
                        </a:cubicBezTo>
                        <a:cubicBezTo>
                          <a:pt x="2384" y="360397"/>
                          <a:pt x="-7014" y="403196"/>
                          <a:pt x="5178" y="440661"/>
                        </a:cubicBezTo>
                        <a:lnTo>
                          <a:pt x="60042" y="385797"/>
                        </a:lnTo>
                        <a:lnTo>
                          <a:pt x="119097" y="395068"/>
                        </a:lnTo>
                        <a:lnTo>
                          <a:pt x="128368" y="454123"/>
                        </a:lnTo>
                        <a:lnTo>
                          <a:pt x="73504" y="508987"/>
                        </a:lnTo>
                        <a:cubicBezTo>
                          <a:pt x="109318" y="520544"/>
                          <a:pt x="150212" y="512543"/>
                          <a:pt x="179422" y="484730"/>
                        </a:cubicBezTo>
                        <a:cubicBezTo>
                          <a:pt x="204187" y="461108"/>
                          <a:pt x="214982" y="428342"/>
                          <a:pt x="211553" y="396719"/>
                        </a:cubicBezTo>
                        <a:cubicBezTo>
                          <a:pt x="210664" y="387956"/>
                          <a:pt x="213712" y="379193"/>
                          <a:pt x="219935" y="372843"/>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5" name="Freeform: Shape 84">
                    <a:extLst>
                      <a:ext uri="{FF2B5EF4-FFF2-40B4-BE49-F238E27FC236}">
                        <a16:creationId xmlns:a16="http://schemas.microsoft.com/office/drawing/2014/main" id="{591BCF15-FECE-627F-37C5-EA0EDD8E05BD}"/>
                      </a:ext>
                    </a:extLst>
                  </p:cNvPr>
                  <p:cNvSpPr/>
                  <p:nvPr/>
                </p:nvSpPr>
                <p:spPr>
                  <a:xfrm>
                    <a:off x="7662036" y="3288157"/>
                    <a:ext cx="141097" cy="141096"/>
                  </a:xfrm>
                  <a:custGeom>
                    <a:avLst/>
                    <a:gdLst>
                      <a:gd name="connsiteX0" fmla="*/ 141097 w 141097"/>
                      <a:gd name="connsiteY0" fmla="*/ 0 h 141096"/>
                      <a:gd name="connsiteX1" fmla="*/ 0 w 141097"/>
                      <a:gd name="connsiteY1" fmla="*/ 141097 h 141096"/>
                    </a:gdLst>
                    <a:ahLst/>
                    <a:cxnLst>
                      <a:cxn ang="0">
                        <a:pos x="connsiteX0" y="connsiteY0"/>
                      </a:cxn>
                      <a:cxn ang="0">
                        <a:pos x="connsiteX1" y="connsiteY1"/>
                      </a:cxn>
                    </a:cxnLst>
                    <a:rect l="l" t="t" r="r" b="b"/>
                    <a:pathLst>
                      <a:path w="141097" h="141096">
                        <a:moveTo>
                          <a:pt x="141097" y="0"/>
                        </a:moveTo>
                        <a:lnTo>
                          <a:pt x="0" y="141097"/>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grpSp>
            <p:nvGrpSpPr>
              <p:cNvPr id="86" name="Graphic 3">
                <a:extLst>
                  <a:ext uri="{FF2B5EF4-FFF2-40B4-BE49-F238E27FC236}">
                    <a16:creationId xmlns:a16="http://schemas.microsoft.com/office/drawing/2014/main" id="{3C694040-621C-F48E-44B3-BD21FFCE4D65}"/>
                  </a:ext>
                </a:extLst>
              </p:cNvPr>
              <p:cNvGrpSpPr/>
              <p:nvPr/>
            </p:nvGrpSpPr>
            <p:grpSpPr>
              <a:xfrm>
                <a:off x="6510007" y="4126853"/>
                <a:ext cx="353065" cy="353065"/>
                <a:chOff x="8536813" y="3060192"/>
                <a:chExt cx="577342" cy="577342"/>
              </a:xfrm>
              <a:noFill/>
            </p:grpSpPr>
            <p:sp>
              <p:nvSpPr>
                <p:cNvPr id="87" name="Freeform: Shape 86">
                  <a:extLst>
                    <a:ext uri="{FF2B5EF4-FFF2-40B4-BE49-F238E27FC236}">
                      <a16:creationId xmlns:a16="http://schemas.microsoft.com/office/drawing/2014/main" id="{954EEC1B-1606-1043-1F24-ABA70CF542F2}"/>
                    </a:ext>
                  </a:extLst>
                </p:cNvPr>
                <p:cNvSpPr/>
                <p:nvPr/>
              </p:nvSpPr>
              <p:spPr>
                <a:xfrm>
                  <a:off x="8714740" y="3237992"/>
                  <a:ext cx="221742" cy="221742"/>
                </a:xfrm>
                <a:custGeom>
                  <a:avLst/>
                  <a:gdLst>
                    <a:gd name="connsiteX0" fmla="*/ 221742 w 221742"/>
                    <a:gd name="connsiteY0" fmla="*/ 110871 h 221742"/>
                    <a:gd name="connsiteX1" fmla="*/ 110871 w 221742"/>
                    <a:gd name="connsiteY1" fmla="*/ 221742 h 221742"/>
                    <a:gd name="connsiteX2" fmla="*/ 0 w 221742"/>
                    <a:gd name="connsiteY2" fmla="*/ 110871 h 221742"/>
                    <a:gd name="connsiteX3" fmla="*/ 110871 w 221742"/>
                    <a:gd name="connsiteY3" fmla="*/ 0 h 221742"/>
                    <a:gd name="connsiteX4" fmla="*/ 221742 w 221742"/>
                    <a:gd name="connsiteY4" fmla="*/ 110871 h 22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2" h="221742">
                      <a:moveTo>
                        <a:pt x="221742" y="110871"/>
                      </a:moveTo>
                      <a:cubicBezTo>
                        <a:pt x="221742" y="172103"/>
                        <a:pt x="172103" y="221742"/>
                        <a:pt x="110871" y="221742"/>
                      </a:cubicBezTo>
                      <a:cubicBezTo>
                        <a:pt x="49638" y="221742"/>
                        <a:pt x="0" y="172103"/>
                        <a:pt x="0" y="110871"/>
                      </a:cubicBezTo>
                      <a:cubicBezTo>
                        <a:pt x="0" y="49639"/>
                        <a:pt x="49639" y="0"/>
                        <a:pt x="110871" y="0"/>
                      </a:cubicBezTo>
                      <a:cubicBezTo>
                        <a:pt x="172104" y="0"/>
                        <a:pt x="221742" y="49639"/>
                        <a:pt x="221742" y="110871"/>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8" name="Freeform: Shape 87">
                  <a:extLst>
                    <a:ext uri="{FF2B5EF4-FFF2-40B4-BE49-F238E27FC236}">
                      <a16:creationId xmlns:a16="http://schemas.microsoft.com/office/drawing/2014/main" id="{14FF99C1-2DCB-9846-49A9-F5C25540F09B}"/>
                    </a:ext>
                  </a:extLst>
                </p:cNvPr>
                <p:cNvSpPr/>
                <p:nvPr/>
              </p:nvSpPr>
              <p:spPr>
                <a:xfrm>
                  <a:off x="8536813" y="3060192"/>
                  <a:ext cx="577342" cy="577342"/>
                </a:xfrm>
                <a:custGeom>
                  <a:avLst/>
                  <a:gdLst>
                    <a:gd name="connsiteX0" fmla="*/ 577342 w 577342"/>
                    <a:gd name="connsiteY0" fmla="*/ 333375 h 577342"/>
                    <a:gd name="connsiteX1" fmla="*/ 577342 w 577342"/>
                    <a:gd name="connsiteY1" fmla="*/ 243967 h 577342"/>
                    <a:gd name="connsiteX2" fmla="*/ 517525 w 577342"/>
                    <a:gd name="connsiteY2" fmla="*/ 243967 h 577342"/>
                    <a:gd name="connsiteX3" fmla="*/ 482092 w 577342"/>
                    <a:gd name="connsiteY3" fmla="*/ 158496 h 577342"/>
                    <a:gd name="connsiteX4" fmla="*/ 524383 w 577342"/>
                    <a:gd name="connsiteY4" fmla="*/ 116205 h 577342"/>
                    <a:gd name="connsiteX5" fmla="*/ 461137 w 577342"/>
                    <a:gd name="connsiteY5" fmla="*/ 52959 h 577342"/>
                    <a:gd name="connsiteX6" fmla="*/ 418846 w 577342"/>
                    <a:gd name="connsiteY6" fmla="*/ 95250 h 577342"/>
                    <a:gd name="connsiteX7" fmla="*/ 333375 w 577342"/>
                    <a:gd name="connsiteY7" fmla="*/ 59817 h 577342"/>
                    <a:gd name="connsiteX8" fmla="*/ 333375 w 577342"/>
                    <a:gd name="connsiteY8" fmla="*/ 0 h 577342"/>
                    <a:gd name="connsiteX9" fmla="*/ 243967 w 577342"/>
                    <a:gd name="connsiteY9" fmla="*/ 0 h 577342"/>
                    <a:gd name="connsiteX10" fmla="*/ 243967 w 577342"/>
                    <a:gd name="connsiteY10" fmla="*/ 59817 h 577342"/>
                    <a:gd name="connsiteX11" fmla="*/ 158496 w 577342"/>
                    <a:gd name="connsiteY11" fmla="*/ 95250 h 577342"/>
                    <a:gd name="connsiteX12" fmla="*/ 116205 w 577342"/>
                    <a:gd name="connsiteY12" fmla="*/ 52959 h 577342"/>
                    <a:gd name="connsiteX13" fmla="*/ 52959 w 577342"/>
                    <a:gd name="connsiteY13" fmla="*/ 116205 h 577342"/>
                    <a:gd name="connsiteX14" fmla="*/ 95250 w 577342"/>
                    <a:gd name="connsiteY14" fmla="*/ 158496 h 577342"/>
                    <a:gd name="connsiteX15" fmla="*/ 59817 w 577342"/>
                    <a:gd name="connsiteY15" fmla="*/ 243967 h 577342"/>
                    <a:gd name="connsiteX16" fmla="*/ 0 w 577342"/>
                    <a:gd name="connsiteY16" fmla="*/ 243967 h 577342"/>
                    <a:gd name="connsiteX17" fmla="*/ 0 w 577342"/>
                    <a:gd name="connsiteY17" fmla="*/ 333375 h 577342"/>
                    <a:gd name="connsiteX18" fmla="*/ 59817 w 577342"/>
                    <a:gd name="connsiteY18" fmla="*/ 333375 h 577342"/>
                    <a:gd name="connsiteX19" fmla="*/ 95250 w 577342"/>
                    <a:gd name="connsiteY19" fmla="*/ 418846 h 577342"/>
                    <a:gd name="connsiteX20" fmla="*/ 52959 w 577342"/>
                    <a:gd name="connsiteY20" fmla="*/ 461137 h 577342"/>
                    <a:gd name="connsiteX21" fmla="*/ 116205 w 577342"/>
                    <a:gd name="connsiteY21" fmla="*/ 524383 h 577342"/>
                    <a:gd name="connsiteX22" fmla="*/ 158496 w 577342"/>
                    <a:gd name="connsiteY22" fmla="*/ 482092 h 577342"/>
                    <a:gd name="connsiteX23" fmla="*/ 243967 w 577342"/>
                    <a:gd name="connsiteY23" fmla="*/ 517525 h 577342"/>
                    <a:gd name="connsiteX24" fmla="*/ 243967 w 577342"/>
                    <a:gd name="connsiteY24" fmla="*/ 577342 h 577342"/>
                    <a:gd name="connsiteX25" fmla="*/ 333375 w 577342"/>
                    <a:gd name="connsiteY25" fmla="*/ 577342 h 577342"/>
                    <a:gd name="connsiteX26" fmla="*/ 333375 w 577342"/>
                    <a:gd name="connsiteY26" fmla="*/ 517525 h 577342"/>
                    <a:gd name="connsiteX27" fmla="*/ 418846 w 577342"/>
                    <a:gd name="connsiteY27" fmla="*/ 482092 h 577342"/>
                    <a:gd name="connsiteX28" fmla="*/ 461137 w 577342"/>
                    <a:gd name="connsiteY28" fmla="*/ 524383 h 577342"/>
                    <a:gd name="connsiteX29" fmla="*/ 524383 w 577342"/>
                    <a:gd name="connsiteY29" fmla="*/ 461137 h 577342"/>
                    <a:gd name="connsiteX30" fmla="*/ 482092 w 577342"/>
                    <a:gd name="connsiteY30" fmla="*/ 418846 h 577342"/>
                    <a:gd name="connsiteX31" fmla="*/ 517525 w 577342"/>
                    <a:gd name="connsiteY31" fmla="*/ 333375 h 577342"/>
                    <a:gd name="connsiteX32" fmla="*/ 577342 w 577342"/>
                    <a:gd name="connsiteY32" fmla="*/ 333375 h 57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7342" h="577342">
                      <a:moveTo>
                        <a:pt x="577342" y="333375"/>
                      </a:moveTo>
                      <a:lnTo>
                        <a:pt x="577342" y="243967"/>
                      </a:lnTo>
                      <a:lnTo>
                        <a:pt x="517525" y="243967"/>
                      </a:lnTo>
                      <a:cubicBezTo>
                        <a:pt x="511429" y="212852"/>
                        <a:pt x="499237" y="183896"/>
                        <a:pt x="482092" y="158496"/>
                      </a:cubicBezTo>
                      <a:lnTo>
                        <a:pt x="524383" y="116205"/>
                      </a:lnTo>
                      <a:lnTo>
                        <a:pt x="461137" y="52959"/>
                      </a:lnTo>
                      <a:lnTo>
                        <a:pt x="418846" y="95250"/>
                      </a:lnTo>
                      <a:cubicBezTo>
                        <a:pt x="393446" y="78105"/>
                        <a:pt x="364490" y="65913"/>
                        <a:pt x="333375" y="59817"/>
                      </a:cubicBezTo>
                      <a:lnTo>
                        <a:pt x="333375" y="0"/>
                      </a:lnTo>
                      <a:lnTo>
                        <a:pt x="243967" y="0"/>
                      </a:lnTo>
                      <a:lnTo>
                        <a:pt x="243967" y="59817"/>
                      </a:lnTo>
                      <a:cubicBezTo>
                        <a:pt x="212852" y="65913"/>
                        <a:pt x="183896" y="78105"/>
                        <a:pt x="158496" y="95250"/>
                      </a:cubicBezTo>
                      <a:lnTo>
                        <a:pt x="116205" y="52959"/>
                      </a:lnTo>
                      <a:lnTo>
                        <a:pt x="52959" y="116205"/>
                      </a:lnTo>
                      <a:lnTo>
                        <a:pt x="95250" y="158496"/>
                      </a:lnTo>
                      <a:cubicBezTo>
                        <a:pt x="78105" y="183896"/>
                        <a:pt x="65913" y="212852"/>
                        <a:pt x="59817" y="243967"/>
                      </a:cubicBezTo>
                      <a:lnTo>
                        <a:pt x="0" y="243967"/>
                      </a:lnTo>
                      <a:lnTo>
                        <a:pt x="0" y="333375"/>
                      </a:lnTo>
                      <a:lnTo>
                        <a:pt x="59817" y="333375"/>
                      </a:lnTo>
                      <a:cubicBezTo>
                        <a:pt x="65913" y="364490"/>
                        <a:pt x="78105" y="393446"/>
                        <a:pt x="95250" y="418846"/>
                      </a:cubicBezTo>
                      <a:lnTo>
                        <a:pt x="52959" y="461137"/>
                      </a:lnTo>
                      <a:lnTo>
                        <a:pt x="116205" y="524383"/>
                      </a:lnTo>
                      <a:lnTo>
                        <a:pt x="158496" y="482092"/>
                      </a:lnTo>
                      <a:cubicBezTo>
                        <a:pt x="183896" y="499237"/>
                        <a:pt x="212852" y="511429"/>
                        <a:pt x="243967" y="517525"/>
                      </a:cubicBezTo>
                      <a:lnTo>
                        <a:pt x="243967" y="577342"/>
                      </a:lnTo>
                      <a:lnTo>
                        <a:pt x="333375" y="577342"/>
                      </a:lnTo>
                      <a:lnTo>
                        <a:pt x="333375" y="517525"/>
                      </a:lnTo>
                      <a:cubicBezTo>
                        <a:pt x="364490" y="511429"/>
                        <a:pt x="393446" y="499237"/>
                        <a:pt x="418846" y="482092"/>
                      </a:cubicBezTo>
                      <a:lnTo>
                        <a:pt x="461137" y="524383"/>
                      </a:lnTo>
                      <a:lnTo>
                        <a:pt x="524383" y="461137"/>
                      </a:lnTo>
                      <a:lnTo>
                        <a:pt x="482092" y="418846"/>
                      </a:lnTo>
                      <a:cubicBezTo>
                        <a:pt x="499237" y="393446"/>
                        <a:pt x="511429" y="364490"/>
                        <a:pt x="517525" y="333375"/>
                      </a:cubicBezTo>
                      <a:lnTo>
                        <a:pt x="577342" y="333375"/>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89" name="Graphic 3">
                <a:extLst>
                  <a:ext uri="{FF2B5EF4-FFF2-40B4-BE49-F238E27FC236}">
                    <a16:creationId xmlns:a16="http://schemas.microsoft.com/office/drawing/2014/main" id="{77040E49-F2D3-45A4-0B2D-A2BF466208B0}"/>
                  </a:ext>
                </a:extLst>
              </p:cNvPr>
              <p:cNvGrpSpPr/>
              <p:nvPr/>
            </p:nvGrpSpPr>
            <p:grpSpPr>
              <a:xfrm>
                <a:off x="6538976" y="5134124"/>
                <a:ext cx="295126" cy="372791"/>
                <a:chOff x="9702927" y="4184141"/>
                <a:chExt cx="482600" cy="609600"/>
              </a:xfrm>
              <a:noFill/>
            </p:grpSpPr>
            <p:sp>
              <p:nvSpPr>
                <p:cNvPr id="90" name="Freeform: Shape 89">
                  <a:extLst>
                    <a:ext uri="{FF2B5EF4-FFF2-40B4-BE49-F238E27FC236}">
                      <a16:creationId xmlns:a16="http://schemas.microsoft.com/office/drawing/2014/main" id="{4A937118-89D9-8BE2-A878-AA38CC855722}"/>
                    </a:ext>
                  </a:extLst>
                </p:cNvPr>
                <p:cNvSpPr/>
                <p:nvPr/>
              </p:nvSpPr>
              <p:spPr>
                <a:xfrm>
                  <a:off x="9702927" y="4247641"/>
                  <a:ext cx="419100" cy="546100"/>
                </a:xfrm>
                <a:custGeom>
                  <a:avLst/>
                  <a:gdLst>
                    <a:gd name="connsiteX0" fmla="*/ 419100 w 419100"/>
                    <a:gd name="connsiteY0" fmla="*/ 546100 h 546100"/>
                    <a:gd name="connsiteX1" fmla="*/ 0 w 419100"/>
                    <a:gd name="connsiteY1" fmla="*/ 546100 h 546100"/>
                    <a:gd name="connsiteX2" fmla="*/ 0 w 419100"/>
                    <a:gd name="connsiteY2" fmla="*/ 0 h 546100"/>
                  </a:gdLst>
                  <a:ahLst/>
                  <a:cxnLst>
                    <a:cxn ang="0">
                      <a:pos x="connsiteX0" y="connsiteY0"/>
                    </a:cxn>
                    <a:cxn ang="0">
                      <a:pos x="connsiteX1" y="connsiteY1"/>
                    </a:cxn>
                    <a:cxn ang="0">
                      <a:pos x="connsiteX2" y="connsiteY2"/>
                    </a:cxn>
                  </a:cxnLst>
                  <a:rect l="l" t="t" r="r" b="b"/>
                  <a:pathLst>
                    <a:path w="419100" h="546100">
                      <a:moveTo>
                        <a:pt x="419100" y="546100"/>
                      </a:moveTo>
                      <a:lnTo>
                        <a:pt x="0" y="54610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1" name="Freeform: Shape 90">
                  <a:extLst>
                    <a:ext uri="{FF2B5EF4-FFF2-40B4-BE49-F238E27FC236}">
                      <a16:creationId xmlns:a16="http://schemas.microsoft.com/office/drawing/2014/main" id="{ED1990A8-0B64-8C0B-10D0-45AF582548EB}"/>
                    </a:ext>
                  </a:extLst>
                </p:cNvPr>
                <p:cNvSpPr/>
                <p:nvPr/>
              </p:nvSpPr>
              <p:spPr>
                <a:xfrm>
                  <a:off x="9741027" y="4209541"/>
                  <a:ext cx="419100" cy="546100"/>
                </a:xfrm>
                <a:custGeom>
                  <a:avLst/>
                  <a:gdLst>
                    <a:gd name="connsiteX0" fmla="*/ 419100 w 419100"/>
                    <a:gd name="connsiteY0" fmla="*/ 546100 h 546100"/>
                    <a:gd name="connsiteX1" fmla="*/ 0 w 419100"/>
                    <a:gd name="connsiteY1" fmla="*/ 546100 h 546100"/>
                    <a:gd name="connsiteX2" fmla="*/ 0 w 419100"/>
                    <a:gd name="connsiteY2" fmla="*/ 0 h 546100"/>
                  </a:gdLst>
                  <a:ahLst/>
                  <a:cxnLst>
                    <a:cxn ang="0">
                      <a:pos x="connsiteX0" y="connsiteY0"/>
                    </a:cxn>
                    <a:cxn ang="0">
                      <a:pos x="connsiteX1" y="connsiteY1"/>
                    </a:cxn>
                    <a:cxn ang="0">
                      <a:pos x="connsiteX2" y="connsiteY2"/>
                    </a:cxn>
                  </a:cxnLst>
                  <a:rect l="l" t="t" r="r" b="b"/>
                  <a:pathLst>
                    <a:path w="419100" h="546100">
                      <a:moveTo>
                        <a:pt x="419100" y="546100"/>
                      </a:moveTo>
                      <a:lnTo>
                        <a:pt x="0" y="54610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2" name="Freeform: Shape 91">
                  <a:extLst>
                    <a:ext uri="{FF2B5EF4-FFF2-40B4-BE49-F238E27FC236}">
                      <a16:creationId xmlns:a16="http://schemas.microsoft.com/office/drawing/2014/main" id="{162AA401-7A28-3FA6-AE75-DBF7D99FD2A3}"/>
                    </a:ext>
                  </a:extLst>
                </p:cNvPr>
                <p:cNvSpPr/>
                <p:nvPr/>
              </p:nvSpPr>
              <p:spPr>
                <a:xfrm>
                  <a:off x="9779127" y="4184141"/>
                  <a:ext cx="406400" cy="533400"/>
                </a:xfrm>
                <a:custGeom>
                  <a:avLst/>
                  <a:gdLst>
                    <a:gd name="connsiteX0" fmla="*/ 0 w 406400"/>
                    <a:gd name="connsiteY0" fmla="*/ 0 h 533400"/>
                    <a:gd name="connsiteX1" fmla="*/ 305435 w 406400"/>
                    <a:gd name="connsiteY1" fmla="*/ 0 h 533400"/>
                    <a:gd name="connsiteX2" fmla="*/ 406400 w 406400"/>
                    <a:gd name="connsiteY2" fmla="*/ 101600 h 533400"/>
                    <a:gd name="connsiteX3" fmla="*/ 406400 w 406400"/>
                    <a:gd name="connsiteY3" fmla="*/ 533400 h 533400"/>
                    <a:gd name="connsiteX4" fmla="*/ 0 w 406400"/>
                    <a:gd name="connsiteY4" fmla="*/ 533400 h 533400"/>
                    <a:gd name="connsiteX5" fmla="*/ 0 w 40640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 h="533400">
                      <a:moveTo>
                        <a:pt x="0" y="0"/>
                      </a:moveTo>
                      <a:lnTo>
                        <a:pt x="305435" y="0"/>
                      </a:lnTo>
                      <a:lnTo>
                        <a:pt x="406400" y="101600"/>
                      </a:lnTo>
                      <a:lnTo>
                        <a:pt x="406400" y="533400"/>
                      </a:lnTo>
                      <a:lnTo>
                        <a:pt x="0" y="533400"/>
                      </a:lnTo>
                      <a:lnTo>
                        <a:pt x="0" y="0"/>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3" name="Freeform: Shape 92">
                  <a:extLst>
                    <a:ext uri="{FF2B5EF4-FFF2-40B4-BE49-F238E27FC236}">
                      <a16:creationId xmlns:a16="http://schemas.microsoft.com/office/drawing/2014/main" id="{7FE60F0C-14E8-26CC-31F5-B65842B99788}"/>
                    </a:ext>
                  </a:extLst>
                </p:cNvPr>
                <p:cNvSpPr/>
                <p:nvPr/>
              </p:nvSpPr>
              <p:spPr>
                <a:xfrm>
                  <a:off x="9842627" y="4349242"/>
                  <a:ext cx="279400" cy="12700"/>
                </a:xfrm>
                <a:custGeom>
                  <a:avLst/>
                  <a:gdLst>
                    <a:gd name="connsiteX0" fmla="*/ 0 w 279400"/>
                    <a:gd name="connsiteY0" fmla="*/ 0 h 12700"/>
                    <a:gd name="connsiteX1" fmla="*/ 279400 w 279400"/>
                    <a:gd name="connsiteY1" fmla="*/ 0 h 12700"/>
                  </a:gdLst>
                  <a:ahLst/>
                  <a:cxnLst>
                    <a:cxn ang="0">
                      <a:pos x="connsiteX0" y="connsiteY0"/>
                    </a:cxn>
                    <a:cxn ang="0">
                      <a:pos x="connsiteX1" y="connsiteY1"/>
                    </a:cxn>
                  </a:cxnLst>
                  <a:rect l="l" t="t" r="r" b="b"/>
                  <a:pathLst>
                    <a:path w="279400" h="12700">
                      <a:moveTo>
                        <a:pt x="0" y="0"/>
                      </a:moveTo>
                      <a:lnTo>
                        <a:pt x="2794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4" name="Freeform: Shape 93">
                  <a:extLst>
                    <a:ext uri="{FF2B5EF4-FFF2-40B4-BE49-F238E27FC236}">
                      <a16:creationId xmlns:a16="http://schemas.microsoft.com/office/drawing/2014/main" id="{B47B5CC6-F02D-747C-C45D-F4A47F6B4FE3}"/>
                    </a:ext>
                  </a:extLst>
                </p:cNvPr>
                <p:cNvSpPr/>
                <p:nvPr/>
              </p:nvSpPr>
              <p:spPr>
                <a:xfrm>
                  <a:off x="9842627" y="4412742"/>
                  <a:ext cx="279400" cy="12700"/>
                </a:xfrm>
                <a:custGeom>
                  <a:avLst/>
                  <a:gdLst>
                    <a:gd name="connsiteX0" fmla="*/ 0 w 279400"/>
                    <a:gd name="connsiteY0" fmla="*/ 0 h 12700"/>
                    <a:gd name="connsiteX1" fmla="*/ 279400 w 279400"/>
                    <a:gd name="connsiteY1" fmla="*/ 0 h 12700"/>
                  </a:gdLst>
                  <a:ahLst/>
                  <a:cxnLst>
                    <a:cxn ang="0">
                      <a:pos x="connsiteX0" y="connsiteY0"/>
                    </a:cxn>
                    <a:cxn ang="0">
                      <a:pos x="connsiteX1" y="connsiteY1"/>
                    </a:cxn>
                  </a:cxnLst>
                  <a:rect l="l" t="t" r="r" b="b"/>
                  <a:pathLst>
                    <a:path w="279400" h="12700">
                      <a:moveTo>
                        <a:pt x="0" y="0"/>
                      </a:moveTo>
                      <a:lnTo>
                        <a:pt x="2794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5" name="Freeform: Shape 94">
                  <a:extLst>
                    <a:ext uri="{FF2B5EF4-FFF2-40B4-BE49-F238E27FC236}">
                      <a16:creationId xmlns:a16="http://schemas.microsoft.com/office/drawing/2014/main" id="{B06EBC42-0023-70E7-C355-6D4678CC3157}"/>
                    </a:ext>
                  </a:extLst>
                </p:cNvPr>
                <p:cNvSpPr/>
                <p:nvPr/>
              </p:nvSpPr>
              <p:spPr>
                <a:xfrm>
                  <a:off x="9842627" y="4476242"/>
                  <a:ext cx="279400" cy="12700"/>
                </a:xfrm>
                <a:custGeom>
                  <a:avLst/>
                  <a:gdLst>
                    <a:gd name="connsiteX0" fmla="*/ 0 w 279400"/>
                    <a:gd name="connsiteY0" fmla="*/ 0 h 12700"/>
                    <a:gd name="connsiteX1" fmla="*/ 279400 w 279400"/>
                    <a:gd name="connsiteY1" fmla="*/ 0 h 12700"/>
                  </a:gdLst>
                  <a:ahLst/>
                  <a:cxnLst>
                    <a:cxn ang="0">
                      <a:pos x="connsiteX0" y="connsiteY0"/>
                    </a:cxn>
                    <a:cxn ang="0">
                      <a:pos x="connsiteX1" y="connsiteY1"/>
                    </a:cxn>
                  </a:cxnLst>
                  <a:rect l="l" t="t" r="r" b="b"/>
                  <a:pathLst>
                    <a:path w="279400" h="12700">
                      <a:moveTo>
                        <a:pt x="0" y="0"/>
                      </a:moveTo>
                      <a:lnTo>
                        <a:pt x="2794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6" name="Freeform: Shape 95">
                  <a:extLst>
                    <a:ext uri="{FF2B5EF4-FFF2-40B4-BE49-F238E27FC236}">
                      <a16:creationId xmlns:a16="http://schemas.microsoft.com/office/drawing/2014/main" id="{B167BEC7-0E8B-035C-3FBB-0C96FE0B7ED4}"/>
                    </a:ext>
                  </a:extLst>
                </p:cNvPr>
                <p:cNvSpPr/>
                <p:nvPr/>
              </p:nvSpPr>
              <p:spPr>
                <a:xfrm>
                  <a:off x="9842627" y="4539742"/>
                  <a:ext cx="279400" cy="12700"/>
                </a:xfrm>
                <a:custGeom>
                  <a:avLst/>
                  <a:gdLst>
                    <a:gd name="connsiteX0" fmla="*/ 0 w 279400"/>
                    <a:gd name="connsiteY0" fmla="*/ 0 h 12700"/>
                    <a:gd name="connsiteX1" fmla="*/ 279400 w 279400"/>
                    <a:gd name="connsiteY1" fmla="*/ 0 h 12700"/>
                  </a:gdLst>
                  <a:ahLst/>
                  <a:cxnLst>
                    <a:cxn ang="0">
                      <a:pos x="connsiteX0" y="connsiteY0"/>
                    </a:cxn>
                    <a:cxn ang="0">
                      <a:pos x="connsiteX1" y="connsiteY1"/>
                    </a:cxn>
                  </a:cxnLst>
                  <a:rect l="l" t="t" r="r" b="b"/>
                  <a:pathLst>
                    <a:path w="279400" h="12700">
                      <a:moveTo>
                        <a:pt x="0" y="0"/>
                      </a:moveTo>
                      <a:lnTo>
                        <a:pt x="2794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7" name="Freeform: Shape 96">
                  <a:extLst>
                    <a:ext uri="{FF2B5EF4-FFF2-40B4-BE49-F238E27FC236}">
                      <a16:creationId xmlns:a16="http://schemas.microsoft.com/office/drawing/2014/main" id="{93211CDE-4391-76F1-64CC-F2CBB7663378}"/>
                    </a:ext>
                  </a:extLst>
                </p:cNvPr>
                <p:cNvSpPr/>
                <p:nvPr/>
              </p:nvSpPr>
              <p:spPr>
                <a:xfrm>
                  <a:off x="10083927" y="4184141"/>
                  <a:ext cx="101600" cy="101600"/>
                </a:xfrm>
                <a:custGeom>
                  <a:avLst/>
                  <a:gdLst>
                    <a:gd name="connsiteX0" fmla="*/ 0 w 101600"/>
                    <a:gd name="connsiteY0" fmla="*/ 0 h 101600"/>
                    <a:gd name="connsiteX1" fmla="*/ 0 w 101600"/>
                    <a:gd name="connsiteY1" fmla="*/ 101600 h 101600"/>
                    <a:gd name="connsiteX2" fmla="*/ 101600 w 101600"/>
                    <a:gd name="connsiteY2" fmla="*/ 101600 h 101600"/>
                  </a:gdLst>
                  <a:ahLst/>
                  <a:cxnLst>
                    <a:cxn ang="0">
                      <a:pos x="connsiteX0" y="connsiteY0"/>
                    </a:cxn>
                    <a:cxn ang="0">
                      <a:pos x="connsiteX1" y="connsiteY1"/>
                    </a:cxn>
                    <a:cxn ang="0">
                      <a:pos x="connsiteX2" y="connsiteY2"/>
                    </a:cxn>
                  </a:cxnLst>
                  <a:rect l="l" t="t" r="r" b="b"/>
                  <a:pathLst>
                    <a:path w="101600" h="101600">
                      <a:moveTo>
                        <a:pt x="0" y="0"/>
                      </a:moveTo>
                      <a:lnTo>
                        <a:pt x="0" y="101600"/>
                      </a:lnTo>
                      <a:lnTo>
                        <a:pt x="101600" y="10160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sp>
          <p:nvSpPr>
            <p:cNvPr id="2" name="Isosceles Triangle 1">
              <a:extLst>
                <a:ext uri="{FF2B5EF4-FFF2-40B4-BE49-F238E27FC236}">
                  <a16:creationId xmlns:a16="http://schemas.microsoft.com/office/drawing/2014/main" id="{2B1CFACA-5C1A-BF15-FFF5-D7E143525BEE}"/>
                </a:ext>
              </a:extLst>
            </p:cNvPr>
            <p:cNvSpPr/>
            <p:nvPr/>
          </p:nvSpPr>
          <p:spPr bwMode="gray">
            <a:xfrm rot="5400000">
              <a:off x="5832060" y="3686424"/>
              <a:ext cx="436092" cy="182880"/>
            </a:xfrm>
            <a:prstGeom prst="triangle">
              <a:avLst/>
            </a:prstGeom>
            <a:solidFill>
              <a:srgbClr val="00206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grpSp>
      <p:grpSp>
        <p:nvGrpSpPr>
          <p:cNvPr id="103" name="Group 102">
            <a:extLst>
              <a:ext uri="{FF2B5EF4-FFF2-40B4-BE49-F238E27FC236}">
                <a16:creationId xmlns:a16="http://schemas.microsoft.com/office/drawing/2014/main" id="{82B427D9-5A55-526F-838B-959F0159229D}"/>
              </a:ext>
            </a:extLst>
          </p:cNvPr>
          <p:cNvGrpSpPr/>
          <p:nvPr/>
        </p:nvGrpSpPr>
        <p:grpSpPr>
          <a:xfrm>
            <a:off x="566928" y="5600562"/>
            <a:ext cx="11042239" cy="512064"/>
            <a:chOff x="566928" y="5600562"/>
            <a:chExt cx="11042239" cy="512064"/>
          </a:xfrm>
        </p:grpSpPr>
        <p:sp>
          <p:nvSpPr>
            <p:cNvPr id="13" name="Rectangle: Rounded Corners 12">
              <a:extLst>
                <a:ext uri="{FF2B5EF4-FFF2-40B4-BE49-F238E27FC236}">
                  <a16:creationId xmlns:a16="http://schemas.microsoft.com/office/drawing/2014/main" id="{12532D18-5CAB-B94B-F07A-91443F66F5E7}"/>
                </a:ext>
              </a:extLst>
            </p:cNvPr>
            <p:cNvSpPr/>
            <p:nvPr/>
          </p:nvSpPr>
          <p:spPr bwMode="gray">
            <a:xfrm>
              <a:off x="566928" y="5600562"/>
              <a:ext cx="11042239" cy="512064"/>
            </a:xfrm>
            <a:prstGeom prst="roundRect">
              <a:avLst>
                <a:gd name="adj" fmla="val 9227"/>
              </a:avLst>
            </a:prstGeom>
            <a:gradFill flip="none" rotWithShape="1">
              <a:gsLst>
                <a:gs pos="0">
                  <a:srgbClr val="0A4B8C">
                    <a:shade val="30000"/>
                    <a:satMod val="115000"/>
                  </a:srgbClr>
                </a:gs>
                <a:gs pos="50000">
                  <a:srgbClr val="0A4B8C">
                    <a:shade val="67500"/>
                    <a:satMod val="115000"/>
                  </a:srgbClr>
                </a:gs>
                <a:gs pos="100000">
                  <a:srgbClr val="0A4B8C">
                    <a:shade val="100000"/>
                    <a:satMod val="115000"/>
                  </a:srgbClr>
                </a:gs>
              </a:gsLst>
              <a:lin ang="189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1005840" tIns="45720" rIns="91440" bIns="45720" rtlCol="0" anchor="ctr"/>
            <a:lstStyle/>
            <a:p>
              <a:pPr>
                <a:defRPr/>
              </a:pPr>
              <a:r>
                <a:rPr kumimoji="0" lang="en-US" sz="1200" b="0" i="0" u="none" strike="noStrike" kern="1200" cap="none" spc="0" normalizeH="0" baseline="0" noProof="0">
                  <a:ln>
                    <a:noFill/>
                  </a:ln>
                  <a:solidFill>
                    <a:prstClr val="white"/>
                  </a:solidFill>
                  <a:effectLst/>
                  <a:uLnTx/>
                  <a:uFillTx/>
                  <a:latin typeface="CVS Health Sans"/>
                  <a:ea typeface="+mn-ea"/>
                  <a:cs typeface="+mn-cs"/>
                </a:rPr>
                <a:t>To address the security and operational issues of legacy connectivity models, </a:t>
              </a:r>
              <a:r>
                <a:rPr kumimoji="0" lang="en-US" sz="1200" b="1" i="0" u="none" strike="noStrike" kern="1200" cap="none" spc="0" normalizeH="0" baseline="0" noProof="0">
                  <a:ln>
                    <a:noFill/>
                  </a:ln>
                  <a:solidFill>
                    <a:prstClr val="white"/>
                  </a:solidFill>
                  <a:effectLst/>
                  <a:uLnTx/>
                  <a:uFillTx/>
                  <a:latin typeface="CVS Health Sans"/>
                  <a:ea typeface="+mn-ea"/>
                  <a:cs typeface="+mn-cs"/>
                </a:rPr>
                <a:t>we need to transition to a modern and automated solution </a:t>
              </a:r>
              <a:r>
                <a:rPr kumimoji="0" lang="en-US" sz="1200" b="0" i="0" u="none" strike="noStrike" kern="1200" cap="none" spc="0" normalizeH="0" baseline="0" noProof="0">
                  <a:ln>
                    <a:noFill/>
                  </a:ln>
                  <a:solidFill>
                    <a:prstClr val="white"/>
                  </a:solidFill>
                  <a:effectLst/>
                  <a:uLnTx/>
                  <a:uFillTx/>
                  <a:latin typeface="CVS Health Sans"/>
                  <a:ea typeface="+mn-ea"/>
                  <a:cs typeface="+mn-cs"/>
                </a:rPr>
                <a:t>that </a:t>
              </a:r>
              <a:r>
                <a:rPr kumimoji="0" lang="en-US" sz="1200" b="1" i="0" u="none" strike="noStrike" kern="1200" cap="none" spc="0" normalizeH="0" baseline="0" noProof="0">
                  <a:ln>
                    <a:noFill/>
                  </a:ln>
                  <a:solidFill>
                    <a:prstClr val="white"/>
                  </a:solidFill>
                  <a:effectLst/>
                  <a:uLnTx/>
                  <a:uFillTx/>
                  <a:latin typeface="CVS Health Sans"/>
                  <a:ea typeface="+mn-ea"/>
                  <a:cs typeface="+mn-cs"/>
                </a:rPr>
                <a:t>empowers teams with self-service capabilities </a:t>
              </a:r>
              <a:r>
                <a:rPr kumimoji="0" lang="en-US" sz="1200" b="0" i="0" u="none" strike="noStrike" kern="1200" cap="none" spc="0" normalizeH="0" baseline="0" noProof="0">
                  <a:ln>
                    <a:noFill/>
                  </a:ln>
                  <a:solidFill>
                    <a:prstClr val="white"/>
                  </a:solidFill>
                  <a:effectLst/>
                  <a:uLnTx/>
                  <a:uFillTx/>
                  <a:latin typeface="CVS Health Sans"/>
                  <a:ea typeface="+mn-ea"/>
                  <a:cs typeface="+mn-cs"/>
                </a:rPr>
                <a:t>while ensuring </a:t>
              </a:r>
              <a:r>
                <a:rPr lang="en-US" sz="1200" b="1">
                  <a:solidFill>
                    <a:prstClr val="white"/>
                  </a:solidFill>
                  <a:latin typeface="CVS Health Sans"/>
                </a:rPr>
                <a:t>standard,</a:t>
              </a:r>
              <a:r>
                <a:rPr kumimoji="0" lang="en-US" sz="1200" b="1" i="0" u="none" strike="noStrike" kern="1200" cap="none" spc="0" normalizeH="0" baseline="0" noProof="0">
                  <a:ln>
                    <a:noFill/>
                  </a:ln>
                  <a:solidFill>
                    <a:prstClr val="white"/>
                  </a:solidFill>
                  <a:effectLst/>
                  <a:uLnTx/>
                  <a:uFillTx/>
                  <a:latin typeface="CVS Health Sans"/>
                  <a:ea typeface="+mn-ea"/>
                  <a:cs typeface="+mn-cs"/>
                </a:rPr>
                <a:t> </a:t>
              </a:r>
              <a:r>
                <a:rPr lang="en-US" sz="1200" b="1">
                  <a:solidFill>
                    <a:prstClr val="white"/>
                  </a:solidFill>
                  <a:latin typeface="CVS Health Sans"/>
                </a:rPr>
                <a:t>secure deployments </a:t>
              </a:r>
              <a:r>
                <a:rPr kumimoji="0" lang="en-US" sz="1200" b="1" i="0" u="none" strike="noStrike" kern="1200" cap="none" spc="0" normalizeH="0" baseline="0" noProof="0">
                  <a:ln>
                    <a:noFill/>
                  </a:ln>
                  <a:solidFill>
                    <a:prstClr val="white"/>
                  </a:solidFill>
                  <a:effectLst/>
                  <a:uLnTx/>
                  <a:uFillTx/>
                  <a:latin typeface="CVS Health Sans"/>
                  <a:ea typeface="+mn-ea"/>
                  <a:cs typeface="+mn-cs"/>
                </a:rPr>
                <a:t>and scalability.</a:t>
              </a:r>
            </a:p>
          </p:txBody>
        </p:sp>
        <p:grpSp>
          <p:nvGrpSpPr>
            <p:cNvPr id="15" name="Group 14">
              <a:extLst>
                <a:ext uri="{FF2B5EF4-FFF2-40B4-BE49-F238E27FC236}">
                  <a16:creationId xmlns:a16="http://schemas.microsoft.com/office/drawing/2014/main" id="{2A3CEE75-C531-5C05-5747-3B96DC477459}"/>
                </a:ext>
              </a:extLst>
            </p:cNvPr>
            <p:cNvGrpSpPr/>
            <p:nvPr/>
          </p:nvGrpSpPr>
          <p:grpSpPr>
            <a:xfrm>
              <a:off x="566929" y="5645030"/>
              <a:ext cx="919808" cy="423129"/>
              <a:chOff x="576675" y="5203635"/>
              <a:chExt cx="1077500" cy="263525"/>
            </a:xfrm>
          </p:grpSpPr>
          <p:sp>
            <p:nvSpPr>
              <p:cNvPr id="29" name="Rectangle: Top Corners Rounded 28">
                <a:extLst>
                  <a:ext uri="{FF2B5EF4-FFF2-40B4-BE49-F238E27FC236}">
                    <a16:creationId xmlns:a16="http://schemas.microsoft.com/office/drawing/2014/main" id="{376B5446-F1A8-7048-7D16-2712BA644B2A}"/>
                  </a:ext>
                </a:extLst>
              </p:cNvPr>
              <p:cNvSpPr/>
              <p:nvPr/>
            </p:nvSpPr>
            <p:spPr bwMode="gray">
              <a:xfrm rot="5400000">
                <a:off x="983662" y="4796648"/>
                <a:ext cx="263525" cy="1077500"/>
              </a:xfrm>
              <a:prstGeom prst="round2Same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1" i="0" u="none" strike="noStrike" kern="1200" cap="none" spc="0" normalizeH="0" baseline="0" noProof="0">
                  <a:ln>
                    <a:noFill/>
                  </a:ln>
                  <a:solidFill>
                    <a:prstClr val="white"/>
                  </a:solidFill>
                  <a:effectLst/>
                  <a:uLnTx/>
                  <a:uFillTx/>
                  <a:latin typeface="CVS Health Sans"/>
                  <a:ea typeface="+mn-ea"/>
                  <a:cs typeface="+mn-cs"/>
                </a:endParaRPr>
              </a:p>
            </p:txBody>
          </p:sp>
          <p:sp>
            <p:nvSpPr>
              <p:cNvPr id="32" name="TextBox 31">
                <a:extLst>
                  <a:ext uri="{FF2B5EF4-FFF2-40B4-BE49-F238E27FC236}">
                    <a16:creationId xmlns:a16="http://schemas.microsoft.com/office/drawing/2014/main" id="{F18717DE-768F-29F4-50BF-13E44154F6C0}"/>
                  </a:ext>
                </a:extLst>
              </p:cNvPr>
              <p:cNvSpPr txBox="1"/>
              <p:nvPr/>
            </p:nvSpPr>
            <p:spPr>
              <a:xfrm>
                <a:off x="684213" y="5227085"/>
                <a:ext cx="851473" cy="216626"/>
              </a:xfrm>
              <a:prstGeom prst="rect">
                <a:avLst/>
              </a:prstGeom>
              <a:noFill/>
              <a:effectLst/>
            </p:spPr>
            <p:txBody>
              <a:bodyPr wrap="square" lIns="0" tIns="0" rIns="0" bIns="0" rtlCol="0" anchor="ctr">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VS Health Sans"/>
                    <a:ea typeface="Calibri" panose="020F0502020204030204" pitchFamily="34" charset="0"/>
                    <a:cs typeface="Calibri" panose="020F0502020204030204" pitchFamily="34" charset="0"/>
                  </a:rPr>
                  <a:t>Case for Change</a:t>
                </a:r>
              </a:p>
            </p:txBody>
          </p:sp>
        </p:grpSp>
      </p:grpSp>
      <p:grpSp>
        <p:nvGrpSpPr>
          <p:cNvPr id="102" name="Group 101">
            <a:extLst>
              <a:ext uri="{FF2B5EF4-FFF2-40B4-BE49-F238E27FC236}">
                <a16:creationId xmlns:a16="http://schemas.microsoft.com/office/drawing/2014/main" id="{31B316FB-A844-F949-4337-D9E72B482292}"/>
              </a:ext>
            </a:extLst>
          </p:cNvPr>
          <p:cNvGrpSpPr/>
          <p:nvPr/>
        </p:nvGrpSpPr>
        <p:grpSpPr>
          <a:xfrm>
            <a:off x="566928" y="1333615"/>
            <a:ext cx="11042239" cy="510705"/>
            <a:chOff x="566928" y="1333615"/>
            <a:chExt cx="11042239" cy="510705"/>
          </a:xfrm>
        </p:grpSpPr>
        <p:sp>
          <p:nvSpPr>
            <p:cNvPr id="33" name="Rectangle: Rounded Corners 32">
              <a:extLst>
                <a:ext uri="{FF2B5EF4-FFF2-40B4-BE49-F238E27FC236}">
                  <a16:creationId xmlns:a16="http://schemas.microsoft.com/office/drawing/2014/main" id="{B68101D7-4E0F-14B1-5C29-CAD46898FE56}"/>
                </a:ext>
              </a:extLst>
            </p:cNvPr>
            <p:cNvSpPr/>
            <p:nvPr/>
          </p:nvSpPr>
          <p:spPr bwMode="gray">
            <a:xfrm>
              <a:off x="566928" y="1333615"/>
              <a:ext cx="11042239" cy="510705"/>
            </a:xfrm>
            <a:prstGeom prst="roundRect">
              <a:avLst>
                <a:gd name="adj" fmla="val 9227"/>
              </a:avLst>
            </a:prstGeom>
            <a:gradFill flip="none" rotWithShape="1">
              <a:gsLst>
                <a:gs pos="0">
                  <a:srgbClr val="0A4B8C">
                    <a:shade val="30000"/>
                    <a:satMod val="115000"/>
                  </a:srgbClr>
                </a:gs>
                <a:gs pos="50000">
                  <a:srgbClr val="0A4B8C">
                    <a:shade val="67500"/>
                    <a:satMod val="115000"/>
                  </a:srgbClr>
                </a:gs>
                <a:gs pos="100000">
                  <a:srgbClr val="0A4B8C">
                    <a:shade val="100000"/>
                    <a:satMod val="115000"/>
                  </a:srgbClr>
                </a:gs>
              </a:gsLst>
              <a:lin ang="189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100584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a:ln>
                    <a:noFill/>
                  </a:ln>
                  <a:solidFill>
                    <a:prstClr val="white"/>
                  </a:solidFill>
                  <a:effectLst/>
                  <a:uLnTx/>
                  <a:uFillTx/>
                  <a:latin typeface="CVS Health Sans"/>
                  <a:ea typeface="+mn-ea"/>
                  <a:cs typeface="+mn-cs"/>
                </a:rPr>
                <a:t>This RFP outlines a transformative connectivity solution designed to replace legacy models with secure, scalable, and self-service capabilities for streamlined third-party interactions.</a:t>
              </a: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grpSp>
          <p:nvGrpSpPr>
            <p:cNvPr id="98" name="Group 97">
              <a:extLst>
                <a:ext uri="{FF2B5EF4-FFF2-40B4-BE49-F238E27FC236}">
                  <a16:creationId xmlns:a16="http://schemas.microsoft.com/office/drawing/2014/main" id="{05288E2A-71DE-D873-28B0-CC86FCE730CF}"/>
                </a:ext>
              </a:extLst>
            </p:cNvPr>
            <p:cNvGrpSpPr/>
            <p:nvPr/>
          </p:nvGrpSpPr>
          <p:grpSpPr>
            <a:xfrm>
              <a:off x="566929" y="1398411"/>
              <a:ext cx="919808" cy="381112"/>
              <a:chOff x="576675" y="5203635"/>
              <a:chExt cx="1077500" cy="263525"/>
            </a:xfrm>
          </p:grpSpPr>
          <p:sp>
            <p:nvSpPr>
              <p:cNvPr id="100" name="Rectangle: Top Corners Rounded 99">
                <a:extLst>
                  <a:ext uri="{FF2B5EF4-FFF2-40B4-BE49-F238E27FC236}">
                    <a16:creationId xmlns:a16="http://schemas.microsoft.com/office/drawing/2014/main" id="{5DFEA173-4E19-C45A-0219-6DD39B398E3D}"/>
                  </a:ext>
                </a:extLst>
              </p:cNvPr>
              <p:cNvSpPr/>
              <p:nvPr/>
            </p:nvSpPr>
            <p:spPr bwMode="gray">
              <a:xfrm rot="5400000">
                <a:off x="983662" y="4796648"/>
                <a:ext cx="263525" cy="1077500"/>
              </a:xfrm>
              <a:prstGeom prst="round2Same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01" name="TextBox 100">
                <a:extLst>
                  <a:ext uri="{FF2B5EF4-FFF2-40B4-BE49-F238E27FC236}">
                    <a16:creationId xmlns:a16="http://schemas.microsoft.com/office/drawing/2014/main" id="{183C8BEE-42B7-3369-0376-CC9314501106}"/>
                  </a:ext>
                </a:extLst>
              </p:cNvPr>
              <p:cNvSpPr txBox="1"/>
              <p:nvPr/>
            </p:nvSpPr>
            <p:spPr>
              <a:xfrm>
                <a:off x="684213" y="5288881"/>
                <a:ext cx="851473" cy="93033"/>
              </a:xfrm>
              <a:prstGeom prst="rect">
                <a:avLst/>
              </a:prstGeom>
              <a:noFill/>
              <a:effectLst/>
            </p:spPr>
            <p:txBody>
              <a:bodyPr wrap="square" lIns="0" tIns="0" rIns="0" bIns="0" rtlCol="0" anchor="ctr">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VS Health Sans"/>
                    <a:ea typeface="Calibri" panose="020F0502020204030204" pitchFamily="34" charset="0"/>
                    <a:cs typeface="Calibri" panose="020F0502020204030204" pitchFamily="34" charset="0"/>
                  </a:rPr>
                  <a:t>Summary</a:t>
                </a:r>
              </a:p>
            </p:txBody>
          </p:sp>
        </p:grpSp>
      </p:grpSp>
    </p:spTree>
    <p:extLst>
      <p:ext uri="{BB962C8B-B14F-4D97-AF65-F5344CB8AC3E}">
        <p14:creationId xmlns:p14="http://schemas.microsoft.com/office/powerpoint/2010/main" val="353090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AAD338AA-FAC0-876A-6CDA-2FF0AFC05E12}"/>
              </a:ext>
            </a:extLst>
          </p:cNvPr>
          <p:cNvSpPr>
            <a:spLocks/>
          </p:cNvSpPr>
          <p:nvPr/>
        </p:nvSpPr>
        <p:spPr>
          <a:xfrm>
            <a:off x="2800892" y="2218047"/>
            <a:ext cx="2145366" cy="724622"/>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algn="ctr"/>
            <a:r>
              <a:rPr lang="en-US" sz="1100" b="1">
                <a:solidFill>
                  <a:prstClr val="white"/>
                </a:solidFill>
                <a:latin typeface="CVS Health Sans"/>
              </a:rPr>
              <a:t>Risk Reduction through External Policy Enforcement</a:t>
            </a:r>
          </a:p>
        </p:txBody>
      </p:sp>
      <p:sp>
        <p:nvSpPr>
          <p:cNvPr id="29" name="Rectangle: Rounded Corners 28">
            <a:extLst>
              <a:ext uri="{FF2B5EF4-FFF2-40B4-BE49-F238E27FC236}">
                <a16:creationId xmlns:a16="http://schemas.microsoft.com/office/drawing/2014/main" id="{025F4052-1F1E-F082-E1EC-2254FB39BB30}"/>
              </a:ext>
            </a:extLst>
          </p:cNvPr>
          <p:cNvSpPr>
            <a:spLocks/>
          </p:cNvSpPr>
          <p:nvPr/>
        </p:nvSpPr>
        <p:spPr>
          <a:xfrm>
            <a:off x="5025110" y="2218047"/>
            <a:ext cx="2145366" cy="724622"/>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a:ln>
                  <a:noFill/>
                </a:ln>
                <a:solidFill>
                  <a:prstClr val="white"/>
                </a:solidFill>
                <a:effectLst/>
                <a:uLnTx/>
                <a:uFillTx/>
                <a:latin typeface="CVS Health Sans"/>
                <a:ea typeface="+mn-ea"/>
                <a:cs typeface="+mn-cs"/>
              </a:rPr>
              <a:t>Automation and </a:t>
            </a:r>
            <a:br>
              <a:rPr kumimoji="0" lang="en-US" sz="1100" b="1" i="0" u="none" strike="noStrike" kern="1200" cap="none" spc="0" normalizeH="0" baseline="0" noProof="0">
                <a:ln>
                  <a:noFill/>
                </a:ln>
                <a:solidFill>
                  <a:prstClr val="white"/>
                </a:solidFill>
                <a:effectLst/>
                <a:uLnTx/>
                <a:uFillTx/>
                <a:latin typeface="CVS Health Sans"/>
                <a:ea typeface="+mn-ea"/>
                <a:cs typeface="+mn-cs"/>
              </a:rPr>
            </a:br>
            <a:r>
              <a:rPr kumimoji="0" lang="en-US" sz="1100" b="1" i="0" u="none" strike="noStrike" kern="1200" cap="none" spc="0" normalizeH="0" baseline="0" noProof="0">
                <a:ln>
                  <a:noFill/>
                </a:ln>
                <a:solidFill>
                  <a:prstClr val="white"/>
                </a:solidFill>
                <a:effectLst/>
                <a:uLnTx/>
                <a:uFillTx/>
                <a:latin typeface="CVS Health Sans"/>
                <a:ea typeface="+mn-ea"/>
                <a:cs typeface="+mn-cs"/>
              </a:rPr>
              <a:t>Scalability</a:t>
            </a:r>
          </a:p>
        </p:txBody>
      </p:sp>
      <p:sp>
        <p:nvSpPr>
          <p:cNvPr id="32" name="Rectangle: Rounded Corners 31">
            <a:extLst>
              <a:ext uri="{FF2B5EF4-FFF2-40B4-BE49-F238E27FC236}">
                <a16:creationId xmlns:a16="http://schemas.microsoft.com/office/drawing/2014/main" id="{72909C27-3C82-7920-DEA2-33C5170738D9}"/>
              </a:ext>
            </a:extLst>
          </p:cNvPr>
          <p:cNvSpPr>
            <a:spLocks/>
          </p:cNvSpPr>
          <p:nvPr/>
        </p:nvSpPr>
        <p:spPr>
          <a:xfrm>
            <a:off x="7249328" y="2218047"/>
            <a:ext cx="2145366" cy="724622"/>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a:ln>
                  <a:noFill/>
                </a:ln>
                <a:solidFill>
                  <a:prstClr val="white"/>
                </a:solidFill>
                <a:effectLst/>
                <a:uLnTx/>
                <a:uFillTx/>
                <a:latin typeface="CVS Health Sans"/>
                <a:ea typeface="+mn-ea"/>
                <a:cs typeface="+mn-cs"/>
              </a:rPr>
              <a:t>Operational Efficiency </a:t>
            </a:r>
            <a:br>
              <a:rPr kumimoji="0" lang="en-US" sz="1100" b="1" i="0" u="none" strike="noStrike" kern="1200" cap="none" spc="0" normalizeH="0" baseline="0" noProof="0">
                <a:ln>
                  <a:noFill/>
                </a:ln>
                <a:solidFill>
                  <a:prstClr val="white"/>
                </a:solidFill>
                <a:effectLst/>
                <a:uLnTx/>
                <a:uFillTx/>
                <a:latin typeface="CVS Health Sans"/>
                <a:ea typeface="+mn-ea"/>
                <a:cs typeface="+mn-cs"/>
              </a:rPr>
            </a:br>
            <a:r>
              <a:rPr kumimoji="0" lang="en-US" sz="1100" b="1" i="0" u="none" strike="noStrike" kern="1200" cap="none" spc="0" normalizeH="0" baseline="0" noProof="0">
                <a:ln>
                  <a:noFill/>
                </a:ln>
                <a:solidFill>
                  <a:prstClr val="white"/>
                </a:solidFill>
                <a:effectLst/>
                <a:uLnTx/>
                <a:uFillTx/>
                <a:latin typeface="CVS Health Sans"/>
                <a:ea typeface="+mn-ea"/>
                <a:cs typeface="+mn-cs"/>
              </a:rPr>
              <a:t>and Ownership</a:t>
            </a:r>
          </a:p>
        </p:txBody>
      </p:sp>
      <p:grpSp>
        <p:nvGrpSpPr>
          <p:cNvPr id="83" name="Group 82">
            <a:extLst>
              <a:ext uri="{FF2B5EF4-FFF2-40B4-BE49-F238E27FC236}">
                <a16:creationId xmlns:a16="http://schemas.microsoft.com/office/drawing/2014/main" id="{72D6FD54-B183-F64C-B993-40B6520349CF}"/>
              </a:ext>
            </a:extLst>
          </p:cNvPr>
          <p:cNvGrpSpPr/>
          <p:nvPr/>
        </p:nvGrpSpPr>
        <p:grpSpPr>
          <a:xfrm>
            <a:off x="5753390" y="1566409"/>
            <a:ext cx="731520" cy="731520"/>
            <a:chOff x="-877145" y="2196042"/>
            <a:chExt cx="731520" cy="735600"/>
          </a:xfrm>
        </p:grpSpPr>
        <p:sp>
          <p:nvSpPr>
            <p:cNvPr id="84" name="Google Shape;18625;p1449">
              <a:extLst>
                <a:ext uri="{FF2B5EF4-FFF2-40B4-BE49-F238E27FC236}">
                  <a16:creationId xmlns:a16="http://schemas.microsoft.com/office/drawing/2014/main" id="{8B6B3BB8-4F83-8C35-1CF6-9EF23DC47B46}"/>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5" name="Google Shape;18628;p1449">
              <a:extLst>
                <a:ext uri="{FF2B5EF4-FFF2-40B4-BE49-F238E27FC236}">
                  <a16:creationId xmlns:a16="http://schemas.microsoft.com/office/drawing/2014/main" id="{4B44E64F-CC58-B4AD-2202-503936B4FC71}"/>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6" name="Google Shape;18629;p1449">
              <a:extLst>
                <a:ext uri="{FF2B5EF4-FFF2-40B4-BE49-F238E27FC236}">
                  <a16:creationId xmlns:a16="http://schemas.microsoft.com/office/drawing/2014/main" id="{E77CA1F7-7CB5-32F1-02DD-AE93FD076418}"/>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87" name="Group 86">
            <a:extLst>
              <a:ext uri="{FF2B5EF4-FFF2-40B4-BE49-F238E27FC236}">
                <a16:creationId xmlns:a16="http://schemas.microsoft.com/office/drawing/2014/main" id="{543BF31F-0A3C-BBE3-0CEA-36875871D164}"/>
              </a:ext>
            </a:extLst>
          </p:cNvPr>
          <p:cNvGrpSpPr/>
          <p:nvPr/>
        </p:nvGrpSpPr>
        <p:grpSpPr>
          <a:xfrm>
            <a:off x="8001521" y="1566409"/>
            <a:ext cx="731520" cy="731520"/>
            <a:chOff x="-877145" y="2196042"/>
            <a:chExt cx="731520" cy="735600"/>
          </a:xfrm>
        </p:grpSpPr>
        <p:sp>
          <p:nvSpPr>
            <p:cNvPr id="88" name="Google Shape;18625;p1449">
              <a:extLst>
                <a:ext uri="{FF2B5EF4-FFF2-40B4-BE49-F238E27FC236}">
                  <a16:creationId xmlns:a16="http://schemas.microsoft.com/office/drawing/2014/main" id="{022A5496-909E-F67C-E5DF-6CE23AC9AF36}"/>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9" name="Google Shape;18628;p1449">
              <a:extLst>
                <a:ext uri="{FF2B5EF4-FFF2-40B4-BE49-F238E27FC236}">
                  <a16:creationId xmlns:a16="http://schemas.microsoft.com/office/drawing/2014/main" id="{A1836382-BA3C-0169-7EA7-FAAC36246C1B}"/>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90" name="Google Shape;18629;p1449">
              <a:extLst>
                <a:ext uri="{FF2B5EF4-FFF2-40B4-BE49-F238E27FC236}">
                  <a16:creationId xmlns:a16="http://schemas.microsoft.com/office/drawing/2014/main" id="{F4C2E048-2194-9D26-E310-EA91B72BD767}"/>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79" name="Group 78">
            <a:extLst>
              <a:ext uri="{FF2B5EF4-FFF2-40B4-BE49-F238E27FC236}">
                <a16:creationId xmlns:a16="http://schemas.microsoft.com/office/drawing/2014/main" id="{6229DC0F-390C-D101-EB68-A2C5C848390D}"/>
              </a:ext>
            </a:extLst>
          </p:cNvPr>
          <p:cNvGrpSpPr/>
          <p:nvPr/>
        </p:nvGrpSpPr>
        <p:grpSpPr>
          <a:xfrm>
            <a:off x="3495102" y="1566409"/>
            <a:ext cx="731520" cy="731520"/>
            <a:chOff x="-877145" y="2196041"/>
            <a:chExt cx="731520" cy="735600"/>
          </a:xfrm>
        </p:grpSpPr>
        <p:sp>
          <p:nvSpPr>
            <p:cNvPr id="80" name="Google Shape;18625;p1449">
              <a:extLst>
                <a:ext uri="{FF2B5EF4-FFF2-40B4-BE49-F238E27FC236}">
                  <a16:creationId xmlns:a16="http://schemas.microsoft.com/office/drawing/2014/main" id="{095EF6C5-BFE2-448A-0A14-C285C160CE58}"/>
                </a:ext>
              </a:extLst>
            </p:cNvPr>
            <p:cNvSpPr/>
            <p:nvPr/>
          </p:nvSpPr>
          <p:spPr>
            <a:xfrm>
              <a:off x="-877145" y="2196041"/>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1" name="Google Shape;18628;p1449">
              <a:extLst>
                <a:ext uri="{FF2B5EF4-FFF2-40B4-BE49-F238E27FC236}">
                  <a16:creationId xmlns:a16="http://schemas.microsoft.com/office/drawing/2014/main" id="{254AAB8B-B867-DA35-2D91-3AFCDE72F411}"/>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2" name="Google Shape;18629;p1449">
              <a:extLst>
                <a:ext uri="{FF2B5EF4-FFF2-40B4-BE49-F238E27FC236}">
                  <a16:creationId xmlns:a16="http://schemas.microsoft.com/office/drawing/2014/main" id="{F8490866-05FF-F65D-CFE0-6D8F3E5EF5BF}"/>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sp>
        <p:nvSpPr>
          <p:cNvPr id="5" name="Title 4">
            <a:extLst>
              <a:ext uri="{FF2B5EF4-FFF2-40B4-BE49-F238E27FC236}">
                <a16:creationId xmlns:a16="http://schemas.microsoft.com/office/drawing/2014/main" id="{89D3BEC0-A337-4AA4-5145-EC2C4CA2149E}"/>
              </a:ext>
            </a:extLst>
          </p:cNvPr>
          <p:cNvSpPr>
            <a:spLocks noGrp="1"/>
          </p:cNvSpPr>
          <p:nvPr>
            <p:ph type="title"/>
          </p:nvPr>
        </p:nvSpPr>
        <p:spPr>
          <a:xfrm>
            <a:off x="566927" y="686514"/>
            <a:ext cx="11311037" cy="360099"/>
          </a:xfrm>
        </p:spPr>
        <p:txBody>
          <a:bodyPr vert="horz" wrap="square" lIns="0" tIns="0" rIns="0" bIns="0" rtlCol="0" anchor="t" anchorCtr="0">
            <a:spAutoFit/>
          </a:bodyPr>
          <a:lstStyle/>
          <a:p>
            <a:r>
              <a:rPr lang="en-GB" b="1">
                <a:latin typeface="+mj-lt"/>
              </a:rPr>
              <a:t>Benefits from the Strategic Shift</a:t>
            </a:r>
            <a:endParaRPr lang="en-GB" sz="1200">
              <a:latin typeface="+mj-lt"/>
            </a:endParaRPr>
          </a:p>
        </p:txBody>
      </p:sp>
      <p:sp>
        <p:nvSpPr>
          <p:cNvPr id="77" name="Rectangle 76">
            <a:extLst>
              <a:ext uri="{FF2B5EF4-FFF2-40B4-BE49-F238E27FC236}">
                <a16:creationId xmlns:a16="http://schemas.microsoft.com/office/drawing/2014/main" id="{5AB130E3-F787-494C-AD97-6D313FA923A1}"/>
              </a:ext>
            </a:extLst>
          </p:cNvPr>
          <p:cNvSpPr/>
          <p:nvPr/>
        </p:nvSpPr>
        <p:spPr bwMode="gray">
          <a:xfrm>
            <a:off x="557929" y="947003"/>
            <a:ext cx="11250314" cy="38779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6923" marR="6769" lvl="0" indent="0" algn="l" defTabSz="913852" rtl="0" eaLnBrk="1" fontAlgn="auto" latinLnBrk="0" hangingPunct="1">
              <a:lnSpc>
                <a:spcPct val="100000"/>
              </a:lnSpc>
              <a:spcBef>
                <a:spcPts val="133"/>
              </a:spcBef>
              <a:spcAft>
                <a:spcPts val="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panose="020B0504020202020204" pitchFamily="34" charset="0"/>
                <a:ea typeface="+mn-ea"/>
                <a:cs typeface="Calibri" panose="020F0502020204030204" pitchFamily="34" charset="0"/>
              </a:rPr>
              <a:t>The implementation of 3PLZ represents a strategic shift from viewing third-party connectivity and provides tangible business benefits. </a:t>
            </a:r>
          </a:p>
        </p:txBody>
      </p:sp>
      <p:sp>
        <p:nvSpPr>
          <p:cNvPr id="33" name="Rectangle: Rounded Corners 32">
            <a:extLst>
              <a:ext uri="{FF2B5EF4-FFF2-40B4-BE49-F238E27FC236}">
                <a16:creationId xmlns:a16="http://schemas.microsoft.com/office/drawing/2014/main" id="{5C3F13CC-89B8-6F8D-1EB6-F7FC11E27708}"/>
              </a:ext>
            </a:extLst>
          </p:cNvPr>
          <p:cNvSpPr/>
          <p:nvPr/>
        </p:nvSpPr>
        <p:spPr bwMode="gray">
          <a:xfrm>
            <a:off x="576676" y="5137571"/>
            <a:ext cx="11042238" cy="882229"/>
          </a:xfrm>
          <a:prstGeom prst="roundRect">
            <a:avLst>
              <a:gd name="adj" fmla="val 7740"/>
            </a:avLst>
          </a:prstGeom>
          <a:solidFill>
            <a:schemeClr val="bg1">
              <a:lumMod val="95000"/>
            </a:schemeClr>
          </a:solidFill>
          <a:ln w="635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45708" rIns="731520"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36" name="TextBox 35">
            <a:extLst>
              <a:ext uri="{FF2B5EF4-FFF2-40B4-BE49-F238E27FC236}">
                <a16:creationId xmlns:a16="http://schemas.microsoft.com/office/drawing/2014/main" id="{2FACC22D-30F5-8395-F659-6C096B928640}"/>
              </a:ext>
            </a:extLst>
          </p:cNvPr>
          <p:cNvSpPr txBox="1"/>
          <p:nvPr/>
        </p:nvSpPr>
        <p:spPr>
          <a:xfrm>
            <a:off x="684213" y="5497873"/>
            <a:ext cx="10851051" cy="461665"/>
          </a:xfrm>
          <a:prstGeom prst="rect">
            <a:avLst/>
          </a:prstGeom>
          <a:noFill/>
        </p:spPr>
        <p:txBody>
          <a:bodyPr wrap="square" lIns="0" anchor="ctr">
            <a:spAutoFit/>
          </a:bodyPr>
          <a:lstStyle/>
          <a:p>
            <a:pPr marL="0" marR="0" lvl="0" indent="0" algn="l" defTabSz="913852" rtl="0" eaLnBrk="1" fontAlgn="ctr"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To enable seamless, secure, and scalable connectivity across the by empowering teams through self-service, reducing risk with external policy enforcement, automating processes, enhancing operational efficiency, and ensuring centralized visibility.</a:t>
            </a:r>
          </a:p>
        </p:txBody>
      </p:sp>
      <p:grpSp>
        <p:nvGrpSpPr>
          <p:cNvPr id="63" name="Group 62">
            <a:extLst>
              <a:ext uri="{FF2B5EF4-FFF2-40B4-BE49-F238E27FC236}">
                <a16:creationId xmlns:a16="http://schemas.microsoft.com/office/drawing/2014/main" id="{AF4A7766-E5F5-91CF-DABA-A82A65FE9635}"/>
              </a:ext>
            </a:extLst>
          </p:cNvPr>
          <p:cNvGrpSpPr/>
          <p:nvPr/>
        </p:nvGrpSpPr>
        <p:grpSpPr>
          <a:xfrm>
            <a:off x="576675" y="5203635"/>
            <a:ext cx="1077500" cy="263525"/>
            <a:chOff x="576675" y="5203635"/>
            <a:chExt cx="1077500" cy="263525"/>
          </a:xfrm>
        </p:grpSpPr>
        <p:sp>
          <p:nvSpPr>
            <p:cNvPr id="64" name="Rectangle: Top Corners Rounded 63">
              <a:extLst>
                <a:ext uri="{FF2B5EF4-FFF2-40B4-BE49-F238E27FC236}">
                  <a16:creationId xmlns:a16="http://schemas.microsoft.com/office/drawing/2014/main" id="{A8C0073C-BE28-A65F-60B2-3BA44D1D5BE6}"/>
                </a:ext>
              </a:extLst>
            </p:cNvPr>
            <p:cNvSpPr/>
            <p:nvPr/>
          </p:nvSpPr>
          <p:spPr bwMode="gray">
            <a:xfrm rot="5400000">
              <a:off x="983662" y="4796648"/>
              <a:ext cx="263525" cy="1077500"/>
            </a:xfrm>
            <a:prstGeom prst="round2Same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1" i="0" u="none" strike="noStrike" kern="1200" cap="none" spc="0" normalizeH="0" baseline="0" noProof="0">
                <a:ln>
                  <a:noFill/>
                </a:ln>
                <a:solidFill>
                  <a:prstClr val="white"/>
                </a:solidFill>
                <a:effectLst/>
                <a:uLnTx/>
                <a:uFillTx/>
                <a:latin typeface="CVS Health Sans"/>
                <a:ea typeface="+mn-ea"/>
                <a:cs typeface="+mn-cs"/>
              </a:endParaRPr>
            </a:p>
          </p:txBody>
        </p:sp>
        <p:sp>
          <p:nvSpPr>
            <p:cNvPr id="65" name="TextBox 64">
              <a:extLst>
                <a:ext uri="{FF2B5EF4-FFF2-40B4-BE49-F238E27FC236}">
                  <a16:creationId xmlns:a16="http://schemas.microsoft.com/office/drawing/2014/main" id="{8833AABC-2702-F2AE-9A65-B25D36886A49}"/>
                </a:ext>
              </a:extLst>
            </p:cNvPr>
            <p:cNvSpPr txBox="1"/>
            <p:nvPr/>
          </p:nvSpPr>
          <p:spPr>
            <a:xfrm>
              <a:off x="684213" y="5243065"/>
              <a:ext cx="851473" cy="184666"/>
            </a:xfrm>
            <a:prstGeom prst="rect">
              <a:avLst/>
            </a:prstGeom>
            <a:noFill/>
            <a:effectLst/>
          </p:spPr>
          <p:txBody>
            <a:bodyPr wrap="square" lIns="0" tIns="0" rIns="0" bIns="0" rtlCol="0" anchor="ctr">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VS Health Sans"/>
                  <a:ea typeface="Calibri" panose="020F0502020204030204" pitchFamily="34" charset="0"/>
                  <a:cs typeface="Calibri" panose="020F0502020204030204" pitchFamily="34" charset="0"/>
                </a:rPr>
                <a:t>North Star</a:t>
              </a:r>
            </a:p>
          </p:txBody>
        </p:sp>
      </p:grpSp>
      <p:sp>
        <p:nvSpPr>
          <p:cNvPr id="75" name="Rectangle: Rounded Corners 74">
            <a:extLst>
              <a:ext uri="{FF2B5EF4-FFF2-40B4-BE49-F238E27FC236}">
                <a16:creationId xmlns:a16="http://schemas.microsoft.com/office/drawing/2014/main" id="{EDA9ED10-BAE5-6EB9-8049-85A835413C92}"/>
              </a:ext>
            </a:extLst>
          </p:cNvPr>
          <p:cNvSpPr>
            <a:spLocks/>
          </p:cNvSpPr>
          <p:nvPr/>
        </p:nvSpPr>
        <p:spPr>
          <a:xfrm>
            <a:off x="909886" y="3591108"/>
            <a:ext cx="1478944"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76" name="Rectangle: Rounded Corners 75">
            <a:extLst>
              <a:ext uri="{FF2B5EF4-FFF2-40B4-BE49-F238E27FC236}">
                <a16:creationId xmlns:a16="http://schemas.microsoft.com/office/drawing/2014/main" id="{C34A86F3-60CD-AE23-58B8-1DD5F01140CB}"/>
              </a:ext>
            </a:extLst>
          </p:cNvPr>
          <p:cNvSpPr>
            <a:spLocks/>
          </p:cNvSpPr>
          <p:nvPr/>
        </p:nvSpPr>
        <p:spPr>
          <a:xfrm>
            <a:off x="576675" y="3130734"/>
            <a:ext cx="2145366" cy="1858749"/>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91440" rIns="91416" bIns="1828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Empowers both technical and non-technical application users to independently manage connectivity through intuitive self-service tools, reducing reliance on manual processes.</a:t>
            </a:r>
          </a:p>
        </p:txBody>
      </p:sp>
      <p:cxnSp>
        <p:nvCxnSpPr>
          <p:cNvPr id="78" name="Straight Connector 77">
            <a:extLst>
              <a:ext uri="{FF2B5EF4-FFF2-40B4-BE49-F238E27FC236}">
                <a16:creationId xmlns:a16="http://schemas.microsoft.com/office/drawing/2014/main" id="{7C9AC067-8E50-55DA-31DA-D4581D0FA50F}"/>
              </a:ext>
            </a:extLst>
          </p:cNvPr>
          <p:cNvCxnSpPr>
            <a:cxnSpLocks/>
            <a:stCxn id="76" idx="0"/>
            <a:endCxn id="26" idx="2"/>
          </p:cNvCxnSpPr>
          <p:nvPr/>
        </p:nvCxnSpPr>
        <p:spPr>
          <a:xfrm flipV="1">
            <a:off x="1649358" y="2942669"/>
            <a:ext cx="0" cy="188065"/>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C97B9D37-4D7E-0D98-8564-900BC7D8B0F5}"/>
              </a:ext>
            </a:extLst>
          </p:cNvPr>
          <p:cNvSpPr>
            <a:spLocks/>
          </p:cNvSpPr>
          <p:nvPr/>
        </p:nvSpPr>
        <p:spPr>
          <a:xfrm>
            <a:off x="3134103" y="3591108"/>
            <a:ext cx="1478944"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73" name="Rectangle: Rounded Corners 72">
            <a:extLst>
              <a:ext uri="{FF2B5EF4-FFF2-40B4-BE49-F238E27FC236}">
                <a16:creationId xmlns:a16="http://schemas.microsoft.com/office/drawing/2014/main" id="{E66519DB-CC6C-697D-C00E-B9847732469F}"/>
              </a:ext>
            </a:extLst>
          </p:cNvPr>
          <p:cNvSpPr>
            <a:spLocks/>
          </p:cNvSpPr>
          <p:nvPr/>
        </p:nvSpPr>
        <p:spPr>
          <a:xfrm>
            <a:off x="2800892" y="3130734"/>
            <a:ext cx="2145366" cy="1858749"/>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91440" rIns="91416" bIns="182832" rtlCol="0" anchor="t"/>
          <a:lstStyle/>
          <a:p>
            <a:pPr marL="0" marR="0" lvl="0" indent="0" algn="ctr" defTabSz="457200" rtl="0" eaLnBrk="1" fontAlgn="auto" latinLnBrk="0" hangingPunct="1">
              <a:lnSpc>
                <a:spcPct val="100000"/>
              </a:lnSpc>
              <a:spcBef>
                <a:spcPts val="0"/>
              </a:spcBef>
              <a:spcAft>
                <a:spcPts val="600"/>
              </a:spcAft>
              <a:buClrTx/>
              <a:buSzTx/>
              <a:buFont typeface="Arial"/>
              <a:buNone/>
              <a:tabLst/>
              <a:defRPr/>
            </a:pPr>
            <a:r>
              <a:rPr lang="en-US" sz="1200">
                <a:solidFill>
                  <a:srgbClr val="3F3F3F"/>
                </a:solidFill>
                <a:latin typeface="CVS Health Sans"/>
              </a:rPr>
              <a:t>Shifting third-party policy enforcement outside the CVS core network reduces risk exposure and enhances security while maintaining seamless connectivity for application teams.</a:t>
            </a:r>
            <a:endParaRPr kumimoji="0" lang="en-US" sz="1200" b="0" i="0" u="none" strike="noStrike" kern="1200" cap="none" spc="0" normalizeH="0" baseline="0" noProof="0">
              <a:ln>
                <a:noFill/>
              </a:ln>
              <a:solidFill>
                <a:srgbClr val="3F3F3F"/>
              </a:solidFill>
              <a:effectLst/>
              <a:uLnTx/>
              <a:uFillTx/>
              <a:latin typeface="CVS Health Sans"/>
              <a:ea typeface="+mn-ea"/>
              <a:cs typeface="+mn-cs"/>
            </a:endParaRPr>
          </a:p>
        </p:txBody>
      </p:sp>
      <p:cxnSp>
        <p:nvCxnSpPr>
          <p:cNvPr id="74" name="Straight Connector 73">
            <a:extLst>
              <a:ext uri="{FF2B5EF4-FFF2-40B4-BE49-F238E27FC236}">
                <a16:creationId xmlns:a16="http://schemas.microsoft.com/office/drawing/2014/main" id="{DEC29EF7-BC41-A674-A770-0B3184CC8C8A}"/>
              </a:ext>
            </a:extLst>
          </p:cNvPr>
          <p:cNvCxnSpPr>
            <a:cxnSpLocks/>
            <a:stCxn id="73" idx="0"/>
          </p:cNvCxnSpPr>
          <p:nvPr/>
        </p:nvCxnSpPr>
        <p:spPr>
          <a:xfrm flipV="1">
            <a:off x="3873575" y="2942669"/>
            <a:ext cx="0" cy="188065"/>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5BB2CD05-B848-A680-25C1-A648AD8FD528}"/>
              </a:ext>
            </a:extLst>
          </p:cNvPr>
          <p:cNvSpPr>
            <a:spLocks/>
          </p:cNvSpPr>
          <p:nvPr/>
        </p:nvSpPr>
        <p:spPr>
          <a:xfrm>
            <a:off x="5358321" y="3591108"/>
            <a:ext cx="1478944"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70" name="Rectangle: Rounded Corners 69">
            <a:extLst>
              <a:ext uri="{FF2B5EF4-FFF2-40B4-BE49-F238E27FC236}">
                <a16:creationId xmlns:a16="http://schemas.microsoft.com/office/drawing/2014/main" id="{85709B27-43C5-2B9A-BF7A-4F9E6356A5FB}"/>
              </a:ext>
            </a:extLst>
          </p:cNvPr>
          <p:cNvSpPr>
            <a:spLocks/>
          </p:cNvSpPr>
          <p:nvPr/>
        </p:nvSpPr>
        <p:spPr>
          <a:xfrm>
            <a:off x="5025110" y="3130734"/>
            <a:ext cx="2145366" cy="1858749"/>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91440" rIns="91416" bIns="182832" rtlCol="0" anchor="t"/>
          <a:lstStyle/>
          <a:p>
            <a:pPr marL="0" marR="0" lvl="0" indent="0" algn="ctr" defTabSz="457200" rtl="0" eaLnBrk="1" fontAlgn="auto" latinLnBrk="0" hangingPunct="1">
              <a:lnSpc>
                <a:spcPct val="100000"/>
              </a:lnSpc>
              <a:spcBef>
                <a:spcPts val="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Automated delivery frameworks ensure consistent, repeatable, and scalable connectivity, while embedding compliance and governance controls into every step.</a:t>
            </a:r>
          </a:p>
        </p:txBody>
      </p:sp>
      <p:cxnSp>
        <p:nvCxnSpPr>
          <p:cNvPr id="71" name="Straight Connector 70">
            <a:extLst>
              <a:ext uri="{FF2B5EF4-FFF2-40B4-BE49-F238E27FC236}">
                <a16:creationId xmlns:a16="http://schemas.microsoft.com/office/drawing/2014/main" id="{8C66A0B8-6632-A8DC-89F9-E1D0E45EC235}"/>
              </a:ext>
            </a:extLst>
          </p:cNvPr>
          <p:cNvCxnSpPr>
            <a:cxnSpLocks/>
            <a:stCxn id="70" idx="0"/>
          </p:cNvCxnSpPr>
          <p:nvPr/>
        </p:nvCxnSpPr>
        <p:spPr>
          <a:xfrm flipV="1">
            <a:off x="6097793" y="2942669"/>
            <a:ext cx="0" cy="188065"/>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A79EB7BE-E397-9052-AE82-C38910F516DE}"/>
              </a:ext>
            </a:extLst>
          </p:cNvPr>
          <p:cNvSpPr>
            <a:spLocks/>
          </p:cNvSpPr>
          <p:nvPr/>
        </p:nvSpPr>
        <p:spPr>
          <a:xfrm>
            <a:off x="7582539" y="3591108"/>
            <a:ext cx="1478944"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67" name="Rectangle: Rounded Corners 66">
            <a:extLst>
              <a:ext uri="{FF2B5EF4-FFF2-40B4-BE49-F238E27FC236}">
                <a16:creationId xmlns:a16="http://schemas.microsoft.com/office/drawing/2014/main" id="{7E5A62EE-8EB5-F757-A5D2-6D10C9BD1B86}"/>
              </a:ext>
            </a:extLst>
          </p:cNvPr>
          <p:cNvSpPr>
            <a:spLocks/>
          </p:cNvSpPr>
          <p:nvPr/>
        </p:nvSpPr>
        <p:spPr>
          <a:xfrm>
            <a:off x="7249328" y="3130734"/>
            <a:ext cx="2145366" cy="1858749"/>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91440" rIns="91416" bIns="182832" rtlCol="0" anchor="t"/>
          <a:lstStyle/>
          <a:p>
            <a:pPr marL="0" marR="0" lvl="0" indent="0" algn="ctr" defTabSz="457200" rtl="0" eaLnBrk="1" fontAlgn="auto" latinLnBrk="0" hangingPunct="1">
              <a:lnSpc>
                <a:spcPct val="100000"/>
              </a:lnSpc>
              <a:spcBef>
                <a:spcPts val="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The strategic shift fosters enterprise-wide efficiency, reducing manual effort and reinforcing a culture of ownership and accountability for secure connectivity.</a:t>
            </a:r>
          </a:p>
        </p:txBody>
      </p:sp>
      <p:cxnSp>
        <p:nvCxnSpPr>
          <p:cNvPr id="68" name="Straight Connector 67">
            <a:extLst>
              <a:ext uri="{FF2B5EF4-FFF2-40B4-BE49-F238E27FC236}">
                <a16:creationId xmlns:a16="http://schemas.microsoft.com/office/drawing/2014/main" id="{51582B6F-3DD3-0E6C-73AC-AB49AA4A364E}"/>
              </a:ext>
            </a:extLst>
          </p:cNvPr>
          <p:cNvCxnSpPr>
            <a:cxnSpLocks/>
            <a:stCxn id="67" idx="0"/>
          </p:cNvCxnSpPr>
          <p:nvPr/>
        </p:nvCxnSpPr>
        <p:spPr>
          <a:xfrm flipV="1">
            <a:off x="8322011" y="2942669"/>
            <a:ext cx="0" cy="188065"/>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8B516CEA-56AF-B1BF-E4BF-ECEA920686E8}"/>
              </a:ext>
            </a:extLst>
          </p:cNvPr>
          <p:cNvSpPr>
            <a:spLocks/>
          </p:cNvSpPr>
          <p:nvPr/>
        </p:nvSpPr>
        <p:spPr>
          <a:xfrm>
            <a:off x="576675" y="2218047"/>
            <a:ext cx="2145366" cy="724622"/>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algn="ctr"/>
            <a:r>
              <a:rPr lang="en-US" sz="1100" b="1">
                <a:solidFill>
                  <a:prstClr val="white"/>
                </a:solidFill>
                <a:latin typeface="CVS Health Sans"/>
              </a:rPr>
              <a:t>Self-Service Support for </a:t>
            </a:r>
          </a:p>
          <a:p>
            <a:pPr algn="ctr"/>
            <a:r>
              <a:rPr lang="en-US" sz="1100" b="1">
                <a:solidFill>
                  <a:prstClr val="white"/>
                </a:solidFill>
                <a:latin typeface="CVS Health Sans"/>
              </a:rPr>
              <a:t>All User Skill Levels</a:t>
            </a:r>
          </a:p>
        </p:txBody>
      </p:sp>
      <p:grpSp>
        <p:nvGrpSpPr>
          <p:cNvPr id="43" name="Group 42">
            <a:extLst>
              <a:ext uri="{FF2B5EF4-FFF2-40B4-BE49-F238E27FC236}">
                <a16:creationId xmlns:a16="http://schemas.microsoft.com/office/drawing/2014/main" id="{00CB759B-B8BB-C71E-0168-9F1DEAADDFDC}"/>
              </a:ext>
            </a:extLst>
          </p:cNvPr>
          <p:cNvGrpSpPr/>
          <p:nvPr/>
        </p:nvGrpSpPr>
        <p:grpSpPr>
          <a:xfrm>
            <a:off x="1288415" y="1566409"/>
            <a:ext cx="731520" cy="731520"/>
            <a:chOff x="-877145" y="2196042"/>
            <a:chExt cx="731520" cy="735600"/>
          </a:xfrm>
        </p:grpSpPr>
        <p:sp>
          <p:nvSpPr>
            <p:cNvPr id="44" name="Google Shape;18625;p1449">
              <a:extLst>
                <a:ext uri="{FF2B5EF4-FFF2-40B4-BE49-F238E27FC236}">
                  <a16:creationId xmlns:a16="http://schemas.microsoft.com/office/drawing/2014/main" id="{ADA24B20-E592-6DB6-5E67-AA9D291AB9EE}"/>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5" name="Google Shape;18628;p1449">
              <a:extLst>
                <a:ext uri="{FF2B5EF4-FFF2-40B4-BE49-F238E27FC236}">
                  <a16:creationId xmlns:a16="http://schemas.microsoft.com/office/drawing/2014/main" id="{CFE70085-DA37-7066-8711-29B118B1811C}"/>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6" name="Google Shape;18629;p1449">
              <a:extLst>
                <a:ext uri="{FF2B5EF4-FFF2-40B4-BE49-F238E27FC236}">
                  <a16:creationId xmlns:a16="http://schemas.microsoft.com/office/drawing/2014/main" id="{D9BBF860-6405-4622-46BC-5BB5F9D94597}"/>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pic>
        <p:nvPicPr>
          <p:cNvPr id="59" name="Graphic 58">
            <a:extLst>
              <a:ext uri="{FF2B5EF4-FFF2-40B4-BE49-F238E27FC236}">
                <a16:creationId xmlns:a16="http://schemas.microsoft.com/office/drawing/2014/main" id="{35B4D3BA-DDE2-6AD7-5D37-2B647B0291B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10393" y="1774068"/>
            <a:ext cx="287564" cy="360098"/>
          </a:xfrm>
          <a:prstGeom prst="rect">
            <a:avLst/>
          </a:prstGeom>
          <a:effectLst/>
        </p:spPr>
      </p:pic>
      <p:pic>
        <p:nvPicPr>
          <p:cNvPr id="60" name="Graphic 59">
            <a:extLst>
              <a:ext uri="{FF2B5EF4-FFF2-40B4-BE49-F238E27FC236}">
                <a16:creationId xmlns:a16="http://schemas.microsoft.com/office/drawing/2014/main" id="{F7AAAA44-8EF8-45E9-FF08-D1C9D4F40682}"/>
              </a:ext>
            </a:extLst>
          </p:cNvPr>
          <p:cNvPicPr preferRelativeResize="0">
            <a:picLocks/>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02701" y="1768443"/>
            <a:ext cx="316322" cy="371348"/>
          </a:xfrm>
          <a:prstGeom prst="rect">
            <a:avLst/>
          </a:prstGeom>
          <a:effectLst/>
        </p:spPr>
      </p:pic>
      <p:pic>
        <p:nvPicPr>
          <p:cNvPr id="61" name="Graphic 60">
            <a:extLst>
              <a:ext uri="{FF2B5EF4-FFF2-40B4-BE49-F238E27FC236}">
                <a16:creationId xmlns:a16="http://schemas.microsoft.com/office/drawing/2014/main" id="{7D367AE6-A65E-A227-E627-B6517E0491A2}"/>
              </a:ext>
            </a:extLst>
          </p:cNvPr>
          <p:cNvPicPr preferRelativeResize="0">
            <a:picLocks/>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0989" y="1814835"/>
            <a:ext cx="316322" cy="278564"/>
          </a:xfrm>
          <a:prstGeom prst="rect">
            <a:avLst/>
          </a:prstGeom>
          <a:effectLst/>
        </p:spPr>
      </p:pic>
      <p:pic>
        <p:nvPicPr>
          <p:cNvPr id="62" name="Graphic 61">
            <a:extLst>
              <a:ext uri="{FF2B5EF4-FFF2-40B4-BE49-F238E27FC236}">
                <a16:creationId xmlns:a16="http://schemas.microsoft.com/office/drawing/2014/main" id="{6A59497C-FD37-F91C-68B3-775837B7CE21}"/>
              </a:ext>
            </a:extLst>
          </p:cNvPr>
          <p:cNvPicPr preferRelativeResize="0">
            <a:picLocks/>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9120" y="1785595"/>
            <a:ext cx="316322" cy="337044"/>
          </a:xfrm>
          <a:prstGeom prst="rect">
            <a:avLst/>
          </a:prstGeom>
          <a:effectLst/>
        </p:spPr>
      </p:pic>
      <p:sp>
        <p:nvSpPr>
          <p:cNvPr id="40" name="Rectangle: Rounded Corners 39">
            <a:extLst>
              <a:ext uri="{FF2B5EF4-FFF2-40B4-BE49-F238E27FC236}">
                <a16:creationId xmlns:a16="http://schemas.microsoft.com/office/drawing/2014/main" id="{457BDE47-741A-D4BF-6554-C23197472C60}"/>
              </a:ext>
            </a:extLst>
          </p:cNvPr>
          <p:cNvSpPr>
            <a:spLocks/>
          </p:cNvSpPr>
          <p:nvPr/>
        </p:nvSpPr>
        <p:spPr>
          <a:xfrm>
            <a:off x="9806758" y="3591108"/>
            <a:ext cx="1478944"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41" name="Rectangle: Rounded Corners 40">
            <a:extLst>
              <a:ext uri="{FF2B5EF4-FFF2-40B4-BE49-F238E27FC236}">
                <a16:creationId xmlns:a16="http://schemas.microsoft.com/office/drawing/2014/main" id="{E5D6BA49-F3DA-7650-67F5-16C76FAB2285}"/>
              </a:ext>
            </a:extLst>
          </p:cNvPr>
          <p:cNvSpPr>
            <a:spLocks/>
          </p:cNvSpPr>
          <p:nvPr/>
        </p:nvSpPr>
        <p:spPr>
          <a:xfrm>
            <a:off x="9473547" y="3130734"/>
            <a:ext cx="2145366" cy="1858749"/>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91440" rIns="91416" bIns="182832" rtlCol="0" anchor="t"/>
          <a:lstStyle/>
          <a:p>
            <a:pPr marL="0" marR="0" lvl="0" indent="0" algn="ctr" defTabSz="914126" rtl="0" eaLnBrk="1" fontAlgn="auto" latinLnBrk="0" hangingPunct="1">
              <a:lnSpc>
                <a:spcPct val="100000"/>
              </a:lnSpc>
              <a:spcBef>
                <a:spcPts val="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Provides a comprehensive view and control of third-party connections, enabling rapid identification and isolation during cyber events to protect CVS from potential threats.</a:t>
            </a:r>
            <a:r>
              <a:rPr kumimoji="0" lang="en-US" sz="1400" b="1" i="0" u="none" strike="noStrike" kern="1200" cap="none" spc="0" normalizeH="0" baseline="0" noProof="0">
                <a:ln>
                  <a:noFill/>
                </a:ln>
                <a:solidFill>
                  <a:srgbClr val="0A4B8C"/>
                </a:solidFill>
                <a:effectLst/>
                <a:uLnTx/>
                <a:uFillTx/>
                <a:latin typeface="CVS Health Sans"/>
                <a:ea typeface="+mn-ea"/>
                <a:cs typeface="+mn-cs"/>
              </a:rPr>
              <a:t> </a:t>
            </a:r>
            <a:endParaRPr kumimoji="0" lang="en-US" sz="1200" b="0" i="0" u="none" strike="noStrike" kern="1200" cap="none" spc="0" normalizeH="0" baseline="0" noProof="0">
              <a:ln>
                <a:noFill/>
              </a:ln>
              <a:solidFill>
                <a:srgbClr val="3F3F3F"/>
              </a:solidFill>
              <a:effectLst/>
              <a:uLnTx/>
              <a:uFillTx/>
              <a:latin typeface="CVS Health Sans"/>
              <a:ea typeface="+mn-ea"/>
              <a:cs typeface="+mn-cs"/>
            </a:endParaRPr>
          </a:p>
        </p:txBody>
      </p:sp>
      <p:cxnSp>
        <p:nvCxnSpPr>
          <p:cNvPr id="42" name="Straight Connector 41">
            <a:extLst>
              <a:ext uri="{FF2B5EF4-FFF2-40B4-BE49-F238E27FC236}">
                <a16:creationId xmlns:a16="http://schemas.microsoft.com/office/drawing/2014/main" id="{E5FD0969-0898-C71B-C47D-CA35021C8FE4}"/>
              </a:ext>
            </a:extLst>
          </p:cNvPr>
          <p:cNvCxnSpPr>
            <a:cxnSpLocks/>
            <a:stCxn id="41" idx="0"/>
          </p:cNvCxnSpPr>
          <p:nvPr/>
        </p:nvCxnSpPr>
        <p:spPr>
          <a:xfrm flipV="1">
            <a:off x="10546230" y="2942669"/>
            <a:ext cx="0" cy="188065"/>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2A77B5A7-869F-76EB-F780-4C36CC308120}"/>
              </a:ext>
            </a:extLst>
          </p:cNvPr>
          <p:cNvSpPr>
            <a:spLocks/>
          </p:cNvSpPr>
          <p:nvPr/>
        </p:nvSpPr>
        <p:spPr>
          <a:xfrm>
            <a:off x="9473547" y="2218047"/>
            <a:ext cx="2145366" cy="724622"/>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a:ln>
                  <a:noFill/>
                </a:ln>
                <a:solidFill>
                  <a:prstClr val="white"/>
                </a:solidFill>
                <a:effectLst/>
                <a:uLnTx/>
                <a:uFillTx/>
                <a:latin typeface="CVS Health Sans"/>
                <a:ea typeface="+mn-ea"/>
                <a:cs typeface="+mn-cs"/>
              </a:rPr>
              <a:t>Centralized Visibility and Management</a:t>
            </a:r>
          </a:p>
        </p:txBody>
      </p:sp>
      <p:grpSp>
        <p:nvGrpSpPr>
          <p:cNvPr id="91" name="Group 90">
            <a:extLst>
              <a:ext uri="{FF2B5EF4-FFF2-40B4-BE49-F238E27FC236}">
                <a16:creationId xmlns:a16="http://schemas.microsoft.com/office/drawing/2014/main" id="{536781B8-916C-E6B6-9628-6DC901687536}"/>
              </a:ext>
            </a:extLst>
          </p:cNvPr>
          <p:cNvGrpSpPr/>
          <p:nvPr/>
        </p:nvGrpSpPr>
        <p:grpSpPr>
          <a:xfrm>
            <a:off x="10200527" y="1578819"/>
            <a:ext cx="731520" cy="731520"/>
            <a:chOff x="-877145" y="2196042"/>
            <a:chExt cx="731520" cy="735600"/>
          </a:xfrm>
        </p:grpSpPr>
        <p:sp>
          <p:nvSpPr>
            <p:cNvPr id="92" name="Google Shape;18625;p1449">
              <a:extLst>
                <a:ext uri="{FF2B5EF4-FFF2-40B4-BE49-F238E27FC236}">
                  <a16:creationId xmlns:a16="http://schemas.microsoft.com/office/drawing/2014/main" id="{42864D0C-70FA-A77A-137F-0161C670F0DC}"/>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93" name="Google Shape;18628;p1449">
              <a:extLst>
                <a:ext uri="{FF2B5EF4-FFF2-40B4-BE49-F238E27FC236}">
                  <a16:creationId xmlns:a16="http://schemas.microsoft.com/office/drawing/2014/main" id="{9C558168-2840-5563-FF14-14B044A19142}"/>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94" name="Google Shape;18629;p1449">
              <a:extLst>
                <a:ext uri="{FF2B5EF4-FFF2-40B4-BE49-F238E27FC236}">
                  <a16:creationId xmlns:a16="http://schemas.microsoft.com/office/drawing/2014/main" id="{5AB23B86-5703-43A6-0724-179F224FB99D}"/>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pic>
        <p:nvPicPr>
          <p:cNvPr id="97" name="Graphic 96" descr="Shield Tick outline">
            <a:extLst>
              <a:ext uri="{FF2B5EF4-FFF2-40B4-BE49-F238E27FC236}">
                <a16:creationId xmlns:a16="http://schemas.microsoft.com/office/drawing/2014/main" id="{CCAB9805-6125-FC91-9ECE-28982F05BC6A}"/>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10382858" y="1762213"/>
            <a:ext cx="385837" cy="385837"/>
          </a:xfrm>
          <a:prstGeom prst="rect">
            <a:avLst/>
          </a:prstGeom>
        </p:spPr>
      </p:pic>
    </p:spTree>
    <p:extLst>
      <p:ext uri="{BB962C8B-B14F-4D97-AF65-F5344CB8AC3E}">
        <p14:creationId xmlns:p14="http://schemas.microsoft.com/office/powerpoint/2010/main" val="821753464"/>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le 4">
            <a:extLst>
              <a:ext uri="{FF2B5EF4-FFF2-40B4-BE49-F238E27FC236}">
                <a16:creationId xmlns:a16="http://schemas.microsoft.com/office/drawing/2014/main" id="{B224E77D-56B9-71AF-10A4-9CAE0EFFACD8}"/>
              </a:ext>
            </a:extLst>
          </p:cNvPr>
          <p:cNvSpPr>
            <a:spLocks noGrp="1"/>
          </p:cNvSpPr>
          <p:nvPr>
            <p:ph type="title"/>
          </p:nvPr>
        </p:nvSpPr>
        <p:spPr>
          <a:xfrm>
            <a:off x="566927" y="686514"/>
            <a:ext cx="11311037" cy="360099"/>
          </a:xfrm>
        </p:spPr>
        <p:txBody>
          <a:bodyPr vert="horz" wrap="square" lIns="0" tIns="0" rIns="0" bIns="0" rtlCol="0" anchor="t" anchorCtr="0">
            <a:spAutoFit/>
          </a:bodyPr>
          <a:lstStyle/>
          <a:p>
            <a:r>
              <a:rPr lang="en-GB" b="1">
                <a:latin typeface="+mj-lt"/>
              </a:rPr>
              <a:t>Expected Outcomes</a:t>
            </a:r>
            <a:endParaRPr lang="en-GB" sz="1200">
              <a:latin typeface="+mj-lt"/>
            </a:endParaRPr>
          </a:p>
        </p:txBody>
      </p:sp>
      <p:sp>
        <p:nvSpPr>
          <p:cNvPr id="3" name="Rectangle 2">
            <a:extLst>
              <a:ext uri="{FF2B5EF4-FFF2-40B4-BE49-F238E27FC236}">
                <a16:creationId xmlns:a16="http://schemas.microsoft.com/office/drawing/2014/main" id="{17201C70-939A-BFCE-6251-EE364828C831}"/>
              </a:ext>
            </a:extLst>
          </p:cNvPr>
          <p:cNvSpPr/>
          <p:nvPr/>
        </p:nvSpPr>
        <p:spPr bwMode="gray">
          <a:xfrm>
            <a:off x="557929" y="947003"/>
            <a:ext cx="11250314" cy="38779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6923" marR="6769" lvl="0" indent="0" algn="l" defTabSz="913852" rtl="0" eaLnBrk="1" fontAlgn="auto" latinLnBrk="0" hangingPunct="1">
              <a:lnSpc>
                <a:spcPct val="100000"/>
              </a:lnSpc>
              <a:spcBef>
                <a:spcPts val="133"/>
              </a:spcBef>
              <a:spcAft>
                <a:spcPts val="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Detailing the high-level overview of the vision for driving the transition of 3PLZ. </a:t>
            </a:r>
          </a:p>
        </p:txBody>
      </p:sp>
      <p:sp>
        <p:nvSpPr>
          <p:cNvPr id="4" name="Rectangle: Rounded Corners 3">
            <a:extLst>
              <a:ext uri="{FF2B5EF4-FFF2-40B4-BE49-F238E27FC236}">
                <a16:creationId xmlns:a16="http://schemas.microsoft.com/office/drawing/2014/main" id="{643B2DAA-9BEF-2DFD-8EAC-FE047B9BD665}"/>
              </a:ext>
            </a:extLst>
          </p:cNvPr>
          <p:cNvSpPr>
            <a:spLocks/>
          </p:cNvSpPr>
          <p:nvPr/>
        </p:nvSpPr>
        <p:spPr>
          <a:xfrm>
            <a:off x="1164493" y="2665588"/>
            <a:ext cx="2564684" cy="1068897"/>
          </a:xfrm>
          <a:prstGeom prst="roundRect">
            <a:avLst>
              <a:gd name="adj" fmla="val 10132"/>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4249" tIns="45708" rIns="91416" bIns="45708"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Virtual and Secure Tenant Architecture</a:t>
            </a:r>
          </a:p>
        </p:txBody>
      </p:sp>
      <p:grpSp>
        <p:nvGrpSpPr>
          <p:cNvPr id="5" name="Group 4">
            <a:extLst>
              <a:ext uri="{FF2B5EF4-FFF2-40B4-BE49-F238E27FC236}">
                <a16:creationId xmlns:a16="http://schemas.microsoft.com/office/drawing/2014/main" id="{CE0B09CA-A063-147E-71A6-05275771666C}"/>
              </a:ext>
            </a:extLst>
          </p:cNvPr>
          <p:cNvGrpSpPr/>
          <p:nvPr/>
        </p:nvGrpSpPr>
        <p:grpSpPr>
          <a:xfrm>
            <a:off x="3968083" y="2666301"/>
            <a:ext cx="7653389" cy="1068897"/>
            <a:chOff x="3968083" y="2666301"/>
            <a:chExt cx="7653389" cy="1068897"/>
          </a:xfrm>
        </p:grpSpPr>
        <p:sp>
          <p:nvSpPr>
            <p:cNvPr id="6" name="Rectangle: Rounded Corners 5">
              <a:extLst>
                <a:ext uri="{FF2B5EF4-FFF2-40B4-BE49-F238E27FC236}">
                  <a16:creationId xmlns:a16="http://schemas.microsoft.com/office/drawing/2014/main" id="{E4EA01AD-7515-3932-974F-04D36F3B0693}"/>
                </a:ext>
              </a:extLst>
            </p:cNvPr>
            <p:cNvSpPr>
              <a:spLocks/>
            </p:cNvSpPr>
            <p:nvPr/>
          </p:nvSpPr>
          <p:spPr>
            <a:xfrm>
              <a:off x="10515889" y="2823696"/>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7" name="Rectangle: Rounded Corners 6">
              <a:extLst>
                <a:ext uri="{FF2B5EF4-FFF2-40B4-BE49-F238E27FC236}">
                  <a16:creationId xmlns:a16="http://schemas.microsoft.com/office/drawing/2014/main" id="{304F6A73-CE5A-4C26-7363-7F10215FFC33}"/>
                </a:ext>
              </a:extLst>
            </p:cNvPr>
            <p:cNvSpPr>
              <a:spLocks/>
            </p:cNvSpPr>
            <p:nvPr/>
          </p:nvSpPr>
          <p:spPr>
            <a:xfrm>
              <a:off x="3968083" y="26663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Operates with split-brain proxy model for separate routing domains. </a:t>
              </a:r>
            </a:p>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Aligns with SOC 2, ISO 27001, and NIST standards for compliance.</a:t>
              </a:r>
            </a:p>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Protects enterprise applications from external access.</a:t>
              </a:r>
            </a:p>
          </p:txBody>
        </p:sp>
      </p:grpSp>
      <p:cxnSp>
        <p:nvCxnSpPr>
          <p:cNvPr id="8" name="Straight Connector 7">
            <a:extLst>
              <a:ext uri="{FF2B5EF4-FFF2-40B4-BE49-F238E27FC236}">
                <a16:creationId xmlns:a16="http://schemas.microsoft.com/office/drawing/2014/main" id="{7771E66E-8338-6FD5-CD7A-5288542BCA16}"/>
              </a:ext>
            </a:extLst>
          </p:cNvPr>
          <p:cNvCxnSpPr>
            <a:cxnSpLocks/>
          </p:cNvCxnSpPr>
          <p:nvPr/>
        </p:nvCxnSpPr>
        <p:spPr>
          <a:xfrm flipH="1">
            <a:off x="3730559" y="3200036"/>
            <a:ext cx="23796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99801081-3759-E5D6-6324-B0CF415397E3}"/>
              </a:ext>
            </a:extLst>
          </p:cNvPr>
          <p:cNvSpPr>
            <a:spLocks/>
          </p:cNvSpPr>
          <p:nvPr/>
        </p:nvSpPr>
        <p:spPr>
          <a:xfrm>
            <a:off x="1164493" y="3807175"/>
            <a:ext cx="2577567" cy="1068897"/>
          </a:xfrm>
          <a:prstGeom prst="roundRect">
            <a:avLst>
              <a:gd name="adj" fmla="val 10132"/>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4249" tIns="45708" rIns="91416" bIns="45708"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Granular Access Control</a:t>
            </a:r>
          </a:p>
        </p:txBody>
      </p:sp>
      <p:grpSp>
        <p:nvGrpSpPr>
          <p:cNvPr id="10" name="Group 9">
            <a:extLst>
              <a:ext uri="{FF2B5EF4-FFF2-40B4-BE49-F238E27FC236}">
                <a16:creationId xmlns:a16="http://schemas.microsoft.com/office/drawing/2014/main" id="{42F12CB1-F115-C138-B6BE-6D20CEC491C9}"/>
              </a:ext>
            </a:extLst>
          </p:cNvPr>
          <p:cNvGrpSpPr/>
          <p:nvPr/>
        </p:nvGrpSpPr>
        <p:grpSpPr>
          <a:xfrm>
            <a:off x="3968082" y="3808601"/>
            <a:ext cx="7653389" cy="1068897"/>
            <a:chOff x="3968082" y="3808601"/>
            <a:chExt cx="7653389" cy="1068897"/>
          </a:xfrm>
        </p:grpSpPr>
        <p:sp>
          <p:nvSpPr>
            <p:cNvPr id="11" name="Rectangle: Rounded Corners 10">
              <a:extLst>
                <a:ext uri="{FF2B5EF4-FFF2-40B4-BE49-F238E27FC236}">
                  <a16:creationId xmlns:a16="http://schemas.microsoft.com/office/drawing/2014/main" id="{67799847-B3D3-EBFB-6EFE-0B087C1FE234}"/>
                </a:ext>
              </a:extLst>
            </p:cNvPr>
            <p:cNvSpPr>
              <a:spLocks/>
            </p:cNvSpPr>
            <p:nvPr/>
          </p:nvSpPr>
          <p:spPr>
            <a:xfrm>
              <a:off x="10515888" y="3965281"/>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2" name="Rectangle: Rounded Corners 11">
              <a:extLst>
                <a:ext uri="{FF2B5EF4-FFF2-40B4-BE49-F238E27FC236}">
                  <a16:creationId xmlns:a16="http://schemas.microsoft.com/office/drawing/2014/main" id="{378BF2D0-93DD-BDBA-6BDD-3195BBE59E8B}"/>
                </a:ext>
              </a:extLst>
            </p:cNvPr>
            <p:cNvSpPr>
              <a:spLocks/>
            </p:cNvSpPr>
            <p:nvPr/>
          </p:nvSpPr>
          <p:spPr>
            <a:xfrm>
              <a:off x="3968082" y="38086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ctr"/>
            <a:lstStyle/>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Service-specific proxies enforce least privilege and segmentation.</a:t>
              </a:r>
            </a:p>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Identity-aware controls ensure context-driven access decisions.</a:t>
              </a:r>
            </a:p>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Delivers auditable, fine-grained access per-partner.</a:t>
              </a:r>
            </a:p>
          </p:txBody>
        </p:sp>
      </p:grpSp>
      <p:cxnSp>
        <p:nvCxnSpPr>
          <p:cNvPr id="13" name="Straight Connector 12">
            <a:extLst>
              <a:ext uri="{FF2B5EF4-FFF2-40B4-BE49-F238E27FC236}">
                <a16:creationId xmlns:a16="http://schemas.microsoft.com/office/drawing/2014/main" id="{4E1DF46C-D98C-3E09-7D01-34FF779CC861}"/>
              </a:ext>
            </a:extLst>
          </p:cNvPr>
          <p:cNvCxnSpPr>
            <a:cxnSpLocks/>
          </p:cNvCxnSpPr>
          <p:nvPr/>
        </p:nvCxnSpPr>
        <p:spPr>
          <a:xfrm flipH="1">
            <a:off x="3730559" y="4341623"/>
            <a:ext cx="23796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DF2E4FE-98D3-E114-BE00-3F7BC19E9D99}"/>
              </a:ext>
            </a:extLst>
          </p:cNvPr>
          <p:cNvSpPr>
            <a:spLocks/>
          </p:cNvSpPr>
          <p:nvPr/>
        </p:nvSpPr>
        <p:spPr>
          <a:xfrm>
            <a:off x="1160464" y="4948507"/>
            <a:ext cx="2575083" cy="1068899"/>
          </a:xfrm>
          <a:prstGeom prst="roundRect">
            <a:avLst>
              <a:gd name="adj" fmla="val 12508"/>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4249" tIns="45708" rIns="91416" bIns="45708"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Repeatable, Compliant Connectivity</a:t>
            </a:r>
          </a:p>
        </p:txBody>
      </p:sp>
      <p:grpSp>
        <p:nvGrpSpPr>
          <p:cNvPr id="15" name="Group 14">
            <a:extLst>
              <a:ext uri="{FF2B5EF4-FFF2-40B4-BE49-F238E27FC236}">
                <a16:creationId xmlns:a16="http://schemas.microsoft.com/office/drawing/2014/main" id="{2CE0E292-72F8-88ED-F7DF-19BBBFB62996}"/>
              </a:ext>
            </a:extLst>
          </p:cNvPr>
          <p:cNvGrpSpPr/>
          <p:nvPr/>
        </p:nvGrpSpPr>
        <p:grpSpPr>
          <a:xfrm>
            <a:off x="3974454" y="4950901"/>
            <a:ext cx="7639201" cy="1069200"/>
            <a:chOff x="3974453" y="4950902"/>
            <a:chExt cx="7640648" cy="1068899"/>
          </a:xfrm>
        </p:grpSpPr>
        <p:sp>
          <p:nvSpPr>
            <p:cNvPr id="16" name="Rectangle: Rounded Corners 15">
              <a:extLst>
                <a:ext uri="{FF2B5EF4-FFF2-40B4-BE49-F238E27FC236}">
                  <a16:creationId xmlns:a16="http://schemas.microsoft.com/office/drawing/2014/main" id="{53BCC2A2-52E6-F011-158B-A024205FCE11}"/>
                </a:ext>
              </a:extLst>
            </p:cNvPr>
            <p:cNvSpPr>
              <a:spLocks/>
            </p:cNvSpPr>
            <p:nvPr/>
          </p:nvSpPr>
          <p:spPr>
            <a:xfrm>
              <a:off x="10509518" y="5106614"/>
              <a:ext cx="1105583" cy="752685"/>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7" name="Rectangle: Rounded Corners 16">
              <a:extLst>
                <a:ext uri="{FF2B5EF4-FFF2-40B4-BE49-F238E27FC236}">
                  <a16:creationId xmlns:a16="http://schemas.microsoft.com/office/drawing/2014/main" id="{CAA2A0BE-D006-5333-086E-EB8B56117A6A}"/>
                </a:ext>
              </a:extLst>
            </p:cNvPr>
            <p:cNvSpPr>
              <a:spLocks/>
            </p:cNvSpPr>
            <p:nvPr/>
          </p:nvSpPr>
          <p:spPr>
            <a:xfrm>
              <a:off x="3974453" y="4950902"/>
              <a:ext cx="7588270" cy="1068899"/>
            </a:xfrm>
            <a:prstGeom prst="roundRect">
              <a:avLst>
                <a:gd name="adj" fmla="val 17791"/>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182832" rIns="90000" bIns="182832" rtlCol="0" anchor="ctr"/>
            <a:lstStyle/>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Streamlines onboarding with intuitive self-service portal.</a:t>
              </a:r>
            </a:p>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Reduces manual effort while accelerating time-to-market.</a:t>
              </a:r>
            </a:p>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Maintains strict compliance with industry security standards through automation.</a:t>
              </a:r>
            </a:p>
          </p:txBody>
        </p:sp>
      </p:grpSp>
      <p:cxnSp>
        <p:nvCxnSpPr>
          <p:cNvPr id="18" name="Straight Connector 17">
            <a:extLst>
              <a:ext uri="{FF2B5EF4-FFF2-40B4-BE49-F238E27FC236}">
                <a16:creationId xmlns:a16="http://schemas.microsoft.com/office/drawing/2014/main" id="{92C84E1D-7BB5-5DEE-223E-9D16755B763C}"/>
              </a:ext>
            </a:extLst>
          </p:cNvPr>
          <p:cNvCxnSpPr>
            <a:cxnSpLocks/>
          </p:cNvCxnSpPr>
          <p:nvPr/>
        </p:nvCxnSpPr>
        <p:spPr>
          <a:xfrm flipH="1">
            <a:off x="3726530" y="5482956"/>
            <a:ext cx="23796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1CA7B38-3B06-5B7B-09A6-F370A083D5DB}"/>
              </a:ext>
            </a:extLst>
          </p:cNvPr>
          <p:cNvGrpSpPr/>
          <p:nvPr/>
        </p:nvGrpSpPr>
        <p:grpSpPr>
          <a:xfrm>
            <a:off x="3968247" y="1524001"/>
            <a:ext cx="7653392" cy="1068897"/>
            <a:chOff x="3968247" y="1524001"/>
            <a:chExt cx="7653392" cy="1068897"/>
          </a:xfrm>
        </p:grpSpPr>
        <p:sp>
          <p:nvSpPr>
            <p:cNvPr id="20" name="Rectangle: Rounded Corners 19">
              <a:extLst>
                <a:ext uri="{FF2B5EF4-FFF2-40B4-BE49-F238E27FC236}">
                  <a16:creationId xmlns:a16="http://schemas.microsoft.com/office/drawing/2014/main" id="{133A0019-D090-7D54-2C89-CE306E1CB700}"/>
                </a:ext>
              </a:extLst>
            </p:cNvPr>
            <p:cNvSpPr>
              <a:spLocks/>
            </p:cNvSpPr>
            <p:nvPr/>
          </p:nvSpPr>
          <p:spPr>
            <a:xfrm>
              <a:off x="10516056" y="1682109"/>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1" name="Rectangle: Rounded Corners 20">
              <a:extLst>
                <a:ext uri="{FF2B5EF4-FFF2-40B4-BE49-F238E27FC236}">
                  <a16:creationId xmlns:a16="http://schemas.microsoft.com/office/drawing/2014/main" id="{4E27505E-91CE-BACA-5815-5B4E36D50E56}"/>
                </a:ext>
              </a:extLst>
            </p:cNvPr>
            <p:cNvSpPr>
              <a:spLocks/>
            </p:cNvSpPr>
            <p:nvPr/>
          </p:nvSpPr>
          <p:spPr>
            <a:xfrm>
              <a:off x="3968247" y="1524001"/>
              <a:ext cx="7588274"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Delivers secure VPN connectivity supporting platforms like Cisco and Palo Alto.</a:t>
              </a:r>
            </a:p>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Validated configurations ensure quick deployment with minimal data requirements.</a:t>
              </a:r>
            </a:p>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Supports peer-to-peer routing for isolated communication.</a:t>
              </a:r>
            </a:p>
          </p:txBody>
        </p:sp>
      </p:grpSp>
      <p:sp>
        <p:nvSpPr>
          <p:cNvPr id="22" name="Rectangle: Rounded Corners 21">
            <a:extLst>
              <a:ext uri="{FF2B5EF4-FFF2-40B4-BE49-F238E27FC236}">
                <a16:creationId xmlns:a16="http://schemas.microsoft.com/office/drawing/2014/main" id="{366A724B-1C08-73CE-B719-D12BAFCC3F59}"/>
              </a:ext>
            </a:extLst>
          </p:cNvPr>
          <p:cNvSpPr>
            <a:spLocks/>
          </p:cNvSpPr>
          <p:nvPr/>
        </p:nvSpPr>
        <p:spPr>
          <a:xfrm>
            <a:off x="1164324" y="1524000"/>
            <a:ext cx="2577600" cy="1069200"/>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3600" tIns="45708" rIns="91416" bIns="45708"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Standardized IPSec Connectivity</a:t>
            </a:r>
          </a:p>
        </p:txBody>
      </p:sp>
      <p:cxnSp>
        <p:nvCxnSpPr>
          <p:cNvPr id="23" name="Straight Connector 22">
            <a:extLst>
              <a:ext uri="{FF2B5EF4-FFF2-40B4-BE49-F238E27FC236}">
                <a16:creationId xmlns:a16="http://schemas.microsoft.com/office/drawing/2014/main" id="{441F066B-2762-FA5E-84C6-61D299EC8F1C}"/>
              </a:ext>
            </a:extLst>
          </p:cNvPr>
          <p:cNvCxnSpPr>
            <a:cxnSpLocks/>
          </p:cNvCxnSpPr>
          <p:nvPr/>
        </p:nvCxnSpPr>
        <p:spPr>
          <a:xfrm flipH="1">
            <a:off x="3730391" y="2058449"/>
            <a:ext cx="23796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F54F9E9-DD45-FCDD-D8C1-0E67D7BA3378}"/>
              </a:ext>
            </a:extLst>
          </p:cNvPr>
          <p:cNvCxnSpPr>
            <a:cxnSpLocks/>
          </p:cNvCxnSpPr>
          <p:nvPr/>
        </p:nvCxnSpPr>
        <p:spPr>
          <a:xfrm flipH="1">
            <a:off x="3730391" y="2058449"/>
            <a:ext cx="23796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7DF56BC-FB4C-7960-E167-8846CE94FF8B}"/>
              </a:ext>
            </a:extLst>
          </p:cNvPr>
          <p:cNvGrpSpPr/>
          <p:nvPr/>
        </p:nvGrpSpPr>
        <p:grpSpPr>
          <a:xfrm>
            <a:off x="516848" y="1651482"/>
            <a:ext cx="809420" cy="813934"/>
            <a:chOff x="-877145" y="2196042"/>
            <a:chExt cx="731520" cy="735600"/>
          </a:xfrm>
        </p:grpSpPr>
        <p:sp>
          <p:nvSpPr>
            <p:cNvPr id="26" name="Google Shape;18625;p1449">
              <a:extLst>
                <a:ext uri="{FF2B5EF4-FFF2-40B4-BE49-F238E27FC236}">
                  <a16:creationId xmlns:a16="http://schemas.microsoft.com/office/drawing/2014/main" id="{1A1C93D4-6B07-D7E7-E8EA-DAF2C5C5D165}"/>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7" name="Google Shape;18628;p1449">
              <a:extLst>
                <a:ext uri="{FF2B5EF4-FFF2-40B4-BE49-F238E27FC236}">
                  <a16:creationId xmlns:a16="http://schemas.microsoft.com/office/drawing/2014/main" id="{D10321C1-5B55-5FF6-17FD-08138084F48A}"/>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8" name="Google Shape;18629;p1449">
              <a:extLst>
                <a:ext uri="{FF2B5EF4-FFF2-40B4-BE49-F238E27FC236}">
                  <a16:creationId xmlns:a16="http://schemas.microsoft.com/office/drawing/2014/main" id="{AAD76F00-0C32-8D1E-B21E-52B0D2B419A1}"/>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29" name="Graphic 3">
            <a:extLst>
              <a:ext uri="{FF2B5EF4-FFF2-40B4-BE49-F238E27FC236}">
                <a16:creationId xmlns:a16="http://schemas.microsoft.com/office/drawing/2014/main" id="{B49B22E4-5932-6BD9-3B3F-E79685DF44C6}"/>
              </a:ext>
            </a:extLst>
          </p:cNvPr>
          <p:cNvGrpSpPr/>
          <p:nvPr/>
        </p:nvGrpSpPr>
        <p:grpSpPr>
          <a:xfrm>
            <a:off x="729586" y="1859792"/>
            <a:ext cx="383944" cy="397314"/>
            <a:chOff x="1823847" y="4189008"/>
            <a:chExt cx="579120" cy="599862"/>
          </a:xfrm>
          <a:noFill/>
        </p:grpSpPr>
        <p:grpSp>
          <p:nvGrpSpPr>
            <p:cNvPr id="30" name="Graphic 3">
              <a:extLst>
                <a:ext uri="{FF2B5EF4-FFF2-40B4-BE49-F238E27FC236}">
                  <a16:creationId xmlns:a16="http://schemas.microsoft.com/office/drawing/2014/main" id="{9FE249A2-24F9-BA5F-94D5-531686071231}"/>
                </a:ext>
              </a:extLst>
            </p:cNvPr>
            <p:cNvGrpSpPr/>
            <p:nvPr/>
          </p:nvGrpSpPr>
          <p:grpSpPr>
            <a:xfrm>
              <a:off x="2162810" y="4431276"/>
              <a:ext cx="240157" cy="357594"/>
              <a:chOff x="2162810" y="4431276"/>
              <a:chExt cx="240157" cy="357594"/>
            </a:xfrm>
            <a:noFill/>
          </p:grpSpPr>
          <p:sp>
            <p:nvSpPr>
              <p:cNvPr id="48" name="Freeform: Shape 47">
                <a:extLst>
                  <a:ext uri="{FF2B5EF4-FFF2-40B4-BE49-F238E27FC236}">
                    <a16:creationId xmlns:a16="http://schemas.microsoft.com/office/drawing/2014/main" id="{DB06BF38-8430-7EC7-E50D-6E5778B72278}"/>
                  </a:ext>
                </a:extLst>
              </p:cNvPr>
              <p:cNvSpPr/>
              <p:nvPr/>
            </p:nvSpPr>
            <p:spPr>
              <a:xfrm>
                <a:off x="2162810" y="4693561"/>
                <a:ext cx="158495" cy="95309"/>
              </a:xfrm>
              <a:custGeom>
                <a:avLst/>
                <a:gdLst>
                  <a:gd name="connsiteX0" fmla="*/ 137033 w 158495"/>
                  <a:gd name="connsiteY0" fmla="*/ 95228 h 95309"/>
                  <a:gd name="connsiteX1" fmla="*/ 0 w 158495"/>
                  <a:gd name="connsiteY1" fmla="*/ 78845 h 95309"/>
                  <a:gd name="connsiteX2" fmla="*/ 7620 w 158495"/>
                  <a:gd name="connsiteY2" fmla="*/ 14837 h 95309"/>
                  <a:gd name="connsiteX3" fmla="*/ 26289 w 158495"/>
                  <a:gd name="connsiteY3" fmla="*/ 105 h 95309"/>
                  <a:gd name="connsiteX4" fmla="*/ 158496 w 158495"/>
                  <a:gd name="connsiteY4" fmla="*/ 15980 h 95309"/>
                  <a:gd name="connsiteX5" fmla="*/ 150241 w 158495"/>
                  <a:gd name="connsiteY5" fmla="*/ 84814 h 95309"/>
                  <a:gd name="connsiteX6" fmla="*/ 137033 w 158495"/>
                  <a:gd name="connsiteY6" fmla="*/ 95228 h 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495" h="95309">
                    <a:moveTo>
                      <a:pt x="137033" y="95228"/>
                    </a:moveTo>
                    <a:lnTo>
                      <a:pt x="0" y="78845"/>
                    </a:lnTo>
                    <a:lnTo>
                      <a:pt x="7620" y="14837"/>
                    </a:lnTo>
                    <a:cubicBezTo>
                      <a:pt x="8763" y="5566"/>
                      <a:pt x="17145" y="-911"/>
                      <a:pt x="26289" y="105"/>
                    </a:cubicBezTo>
                    <a:lnTo>
                      <a:pt x="158496" y="15980"/>
                    </a:lnTo>
                    <a:lnTo>
                      <a:pt x="150241" y="84814"/>
                    </a:lnTo>
                    <a:cubicBezTo>
                      <a:pt x="149479" y="91291"/>
                      <a:pt x="143510" y="95990"/>
                      <a:pt x="137033" y="95228"/>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9" name="Freeform: Shape 48">
                <a:extLst>
                  <a:ext uri="{FF2B5EF4-FFF2-40B4-BE49-F238E27FC236}">
                    <a16:creationId xmlns:a16="http://schemas.microsoft.com/office/drawing/2014/main" id="{72276AD9-4CCD-D2F9-ABF3-4E567D86AAE7}"/>
                  </a:ext>
                </a:extLst>
              </p:cNvPr>
              <p:cNvSpPr/>
              <p:nvPr/>
            </p:nvSpPr>
            <p:spPr>
              <a:xfrm>
                <a:off x="2309241" y="4431276"/>
                <a:ext cx="93726" cy="274582"/>
              </a:xfrm>
              <a:custGeom>
                <a:avLst/>
                <a:gdLst>
                  <a:gd name="connsiteX0" fmla="*/ 0 w 93726"/>
                  <a:gd name="connsiteY0" fmla="*/ 274582 h 274582"/>
                  <a:gd name="connsiteX1" fmla="*/ 81407 w 93726"/>
                  <a:gd name="connsiteY1" fmla="*/ 178824 h 274582"/>
                  <a:gd name="connsiteX2" fmla="*/ 93726 w 93726"/>
                  <a:gd name="connsiteY2" fmla="*/ 143391 h 274582"/>
                  <a:gd name="connsiteX3" fmla="*/ 89154 w 93726"/>
                  <a:gd name="connsiteY3" fmla="*/ 12708 h 274582"/>
                  <a:gd name="connsiteX4" fmla="*/ 75565 w 93726"/>
                  <a:gd name="connsiteY4" fmla="*/ 8 h 274582"/>
                  <a:gd name="connsiteX5" fmla="*/ 75565 w 93726"/>
                  <a:gd name="connsiteY5" fmla="*/ 8 h 274582"/>
                  <a:gd name="connsiteX6" fmla="*/ 44323 w 93726"/>
                  <a:gd name="connsiteY6" fmla="*/ 30869 h 274582"/>
                  <a:gd name="connsiteX7" fmla="*/ 41783 w 93726"/>
                  <a:gd name="connsiteY7" fmla="*/ 84336 h 27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726" h="274582">
                    <a:moveTo>
                      <a:pt x="0" y="274582"/>
                    </a:moveTo>
                    <a:lnTo>
                      <a:pt x="81407" y="178824"/>
                    </a:lnTo>
                    <a:cubicBezTo>
                      <a:pt x="92710" y="164600"/>
                      <a:pt x="93472" y="160282"/>
                      <a:pt x="93726" y="143391"/>
                    </a:cubicBezTo>
                    <a:lnTo>
                      <a:pt x="89154" y="12708"/>
                    </a:lnTo>
                    <a:cubicBezTo>
                      <a:pt x="88900" y="5469"/>
                      <a:pt x="82804" y="-246"/>
                      <a:pt x="75565" y="8"/>
                    </a:cubicBezTo>
                    <a:lnTo>
                      <a:pt x="75565" y="8"/>
                    </a:lnTo>
                    <a:cubicBezTo>
                      <a:pt x="58674" y="643"/>
                      <a:pt x="45212" y="13978"/>
                      <a:pt x="44323" y="30869"/>
                    </a:cubicBezTo>
                    <a:lnTo>
                      <a:pt x="41783" y="84336"/>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50" name="Freeform: Shape 49">
                <a:extLst>
                  <a:ext uri="{FF2B5EF4-FFF2-40B4-BE49-F238E27FC236}">
                    <a16:creationId xmlns:a16="http://schemas.microsoft.com/office/drawing/2014/main" id="{1BE4B6F0-9DFC-D1FC-BBB4-51D342748C08}"/>
                  </a:ext>
                </a:extLst>
              </p:cNvPr>
              <p:cNvSpPr/>
              <p:nvPr/>
            </p:nvSpPr>
            <p:spPr>
              <a:xfrm>
                <a:off x="2186018" y="4539159"/>
                <a:ext cx="170299" cy="152474"/>
              </a:xfrm>
              <a:custGeom>
                <a:avLst/>
                <a:gdLst>
                  <a:gd name="connsiteX0" fmla="*/ 110142 w 170299"/>
                  <a:gd name="connsiteY0" fmla="*/ 95832 h 152474"/>
                  <a:gd name="connsiteX1" fmla="*/ 166149 w 170299"/>
                  <a:gd name="connsiteY1" fmla="*/ 30808 h 152474"/>
                  <a:gd name="connsiteX2" fmla="*/ 164879 w 170299"/>
                  <a:gd name="connsiteY2" fmla="*/ 6932 h 152474"/>
                  <a:gd name="connsiteX3" fmla="*/ 164879 w 170299"/>
                  <a:gd name="connsiteY3" fmla="*/ 6932 h 152474"/>
                  <a:gd name="connsiteX4" fmla="*/ 128684 w 170299"/>
                  <a:gd name="connsiteY4" fmla="*/ 7949 h 152474"/>
                  <a:gd name="connsiteX5" fmla="*/ 85250 w 170299"/>
                  <a:gd name="connsiteY5" fmla="*/ 53033 h 152474"/>
                  <a:gd name="connsiteX6" fmla="*/ 20861 w 170299"/>
                  <a:gd name="connsiteY6" fmla="*/ 84783 h 152474"/>
                  <a:gd name="connsiteX7" fmla="*/ 160 w 170299"/>
                  <a:gd name="connsiteY7" fmla="*/ 152475 h 1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99" h="152474">
                    <a:moveTo>
                      <a:pt x="110142" y="95832"/>
                    </a:moveTo>
                    <a:lnTo>
                      <a:pt x="166149" y="30808"/>
                    </a:lnTo>
                    <a:cubicBezTo>
                      <a:pt x="172118" y="23824"/>
                      <a:pt x="171610" y="13282"/>
                      <a:pt x="164879" y="6932"/>
                    </a:cubicBezTo>
                    <a:lnTo>
                      <a:pt x="164879" y="6932"/>
                    </a:lnTo>
                    <a:cubicBezTo>
                      <a:pt x="154592" y="-2719"/>
                      <a:pt x="138463" y="-2212"/>
                      <a:pt x="128684" y="7949"/>
                    </a:cubicBezTo>
                    <a:lnTo>
                      <a:pt x="85250" y="53033"/>
                    </a:lnTo>
                    <a:cubicBezTo>
                      <a:pt x="85250" y="53033"/>
                      <a:pt x="50706" y="49986"/>
                      <a:pt x="20861" y="84783"/>
                    </a:cubicBezTo>
                    <a:cubicBezTo>
                      <a:pt x="1557" y="107517"/>
                      <a:pt x="-729" y="126948"/>
                      <a:pt x="160" y="152475"/>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51" name="Freeform: Shape 50">
                <a:extLst>
                  <a:ext uri="{FF2B5EF4-FFF2-40B4-BE49-F238E27FC236}">
                    <a16:creationId xmlns:a16="http://schemas.microsoft.com/office/drawing/2014/main" id="{E1AEE252-B8F0-ED34-67C3-40D7EDABC377}"/>
                  </a:ext>
                </a:extLst>
              </p:cNvPr>
              <p:cNvSpPr/>
              <p:nvPr/>
            </p:nvSpPr>
            <p:spPr>
              <a:xfrm>
                <a:off x="2277872" y="4743958"/>
                <a:ext cx="5079" cy="5079"/>
              </a:xfrm>
              <a:custGeom>
                <a:avLst/>
                <a:gdLst>
                  <a:gd name="connsiteX0" fmla="*/ 5080 w 5079"/>
                  <a:gd name="connsiteY0" fmla="*/ 2540 h 5079"/>
                  <a:gd name="connsiteX1" fmla="*/ 2540 w 5079"/>
                  <a:gd name="connsiteY1" fmla="*/ 5080 h 5079"/>
                  <a:gd name="connsiteX2" fmla="*/ 0 w 5079"/>
                  <a:gd name="connsiteY2" fmla="*/ 2540 h 5079"/>
                  <a:gd name="connsiteX3" fmla="*/ 2540 w 5079"/>
                  <a:gd name="connsiteY3" fmla="*/ 0 h 5079"/>
                  <a:gd name="connsiteX4" fmla="*/ 5080 w 5079"/>
                  <a:gd name="connsiteY4" fmla="*/ 2540 h 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 h="5079">
                    <a:moveTo>
                      <a:pt x="5080" y="2540"/>
                    </a:moveTo>
                    <a:cubicBezTo>
                      <a:pt x="5080" y="3943"/>
                      <a:pt x="3943" y="5080"/>
                      <a:pt x="2540" y="5080"/>
                    </a:cubicBezTo>
                    <a:cubicBezTo>
                      <a:pt x="1137" y="5080"/>
                      <a:pt x="0" y="3943"/>
                      <a:pt x="0" y="2540"/>
                    </a:cubicBezTo>
                    <a:cubicBezTo>
                      <a:pt x="0" y="1137"/>
                      <a:pt x="1137" y="0"/>
                      <a:pt x="2540" y="0"/>
                    </a:cubicBezTo>
                    <a:cubicBezTo>
                      <a:pt x="3943" y="0"/>
                      <a:pt x="5080" y="1137"/>
                      <a:pt x="5080" y="2540"/>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31" name="Graphic 3">
              <a:extLst>
                <a:ext uri="{FF2B5EF4-FFF2-40B4-BE49-F238E27FC236}">
                  <a16:creationId xmlns:a16="http://schemas.microsoft.com/office/drawing/2014/main" id="{CA9EE007-0B81-4683-199B-69767C8AC7BD}"/>
                </a:ext>
              </a:extLst>
            </p:cNvPr>
            <p:cNvGrpSpPr/>
            <p:nvPr/>
          </p:nvGrpSpPr>
          <p:grpSpPr>
            <a:xfrm>
              <a:off x="1823847" y="4431276"/>
              <a:ext cx="240283" cy="357594"/>
              <a:chOff x="1823847" y="4431276"/>
              <a:chExt cx="240283" cy="357594"/>
            </a:xfrm>
            <a:noFill/>
          </p:grpSpPr>
          <p:sp>
            <p:nvSpPr>
              <p:cNvPr id="44" name="Freeform: Shape 43">
                <a:extLst>
                  <a:ext uri="{FF2B5EF4-FFF2-40B4-BE49-F238E27FC236}">
                    <a16:creationId xmlns:a16="http://schemas.microsoft.com/office/drawing/2014/main" id="{C6EF61C7-EC77-67B9-D6BC-CA0CB10F29A9}"/>
                  </a:ext>
                </a:extLst>
              </p:cNvPr>
              <p:cNvSpPr/>
              <p:nvPr/>
            </p:nvSpPr>
            <p:spPr>
              <a:xfrm>
                <a:off x="1905635" y="4693561"/>
                <a:ext cx="158495" cy="95309"/>
              </a:xfrm>
              <a:custGeom>
                <a:avLst/>
                <a:gdLst>
                  <a:gd name="connsiteX0" fmla="*/ 21463 w 158495"/>
                  <a:gd name="connsiteY0" fmla="*/ 95228 h 95309"/>
                  <a:gd name="connsiteX1" fmla="*/ 158496 w 158495"/>
                  <a:gd name="connsiteY1" fmla="*/ 78845 h 95309"/>
                  <a:gd name="connsiteX2" fmla="*/ 150876 w 158495"/>
                  <a:gd name="connsiteY2" fmla="*/ 14837 h 95309"/>
                  <a:gd name="connsiteX3" fmla="*/ 132207 w 158495"/>
                  <a:gd name="connsiteY3" fmla="*/ 105 h 95309"/>
                  <a:gd name="connsiteX4" fmla="*/ 0 w 158495"/>
                  <a:gd name="connsiteY4" fmla="*/ 15980 h 95309"/>
                  <a:gd name="connsiteX5" fmla="*/ 8255 w 158495"/>
                  <a:gd name="connsiteY5" fmla="*/ 84814 h 95309"/>
                  <a:gd name="connsiteX6" fmla="*/ 21463 w 158495"/>
                  <a:gd name="connsiteY6" fmla="*/ 95228 h 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495" h="95309">
                    <a:moveTo>
                      <a:pt x="21463" y="95228"/>
                    </a:moveTo>
                    <a:lnTo>
                      <a:pt x="158496" y="78845"/>
                    </a:lnTo>
                    <a:lnTo>
                      <a:pt x="150876" y="14837"/>
                    </a:lnTo>
                    <a:cubicBezTo>
                      <a:pt x="149733" y="5566"/>
                      <a:pt x="141351" y="-911"/>
                      <a:pt x="132207" y="105"/>
                    </a:cubicBezTo>
                    <a:lnTo>
                      <a:pt x="0" y="15980"/>
                    </a:lnTo>
                    <a:lnTo>
                      <a:pt x="8255" y="84814"/>
                    </a:lnTo>
                    <a:cubicBezTo>
                      <a:pt x="9017" y="91291"/>
                      <a:pt x="14986" y="95990"/>
                      <a:pt x="21463" y="95228"/>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5" name="Freeform: Shape 44">
                <a:extLst>
                  <a:ext uri="{FF2B5EF4-FFF2-40B4-BE49-F238E27FC236}">
                    <a16:creationId xmlns:a16="http://schemas.microsoft.com/office/drawing/2014/main" id="{52054C29-7064-2DBB-2E3B-5D21D22353DC}"/>
                  </a:ext>
                </a:extLst>
              </p:cNvPr>
              <p:cNvSpPr/>
              <p:nvPr/>
            </p:nvSpPr>
            <p:spPr>
              <a:xfrm>
                <a:off x="1823847" y="4431276"/>
                <a:ext cx="93726" cy="274582"/>
              </a:xfrm>
              <a:custGeom>
                <a:avLst/>
                <a:gdLst>
                  <a:gd name="connsiteX0" fmla="*/ 93726 w 93726"/>
                  <a:gd name="connsiteY0" fmla="*/ 274582 h 274582"/>
                  <a:gd name="connsiteX1" fmla="*/ 12319 w 93726"/>
                  <a:gd name="connsiteY1" fmla="*/ 178824 h 274582"/>
                  <a:gd name="connsiteX2" fmla="*/ 0 w 93726"/>
                  <a:gd name="connsiteY2" fmla="*/ 143391 h 274582"/>
                  <a:gd name="connsiteX3" fmla="*/ 4572 w 93726"/>
                  <a:gd name="connsiteY3" fmla="*/ 12708 h 274582"/>
                  <a:gd name="connsiteX4" fmla="*/ 18161 w 93726"/>
                  <a:gd name="connsiteY4" fmla="*/ 8 h 274582"/>
                  <a:gd name="connsiteX5" fmla="*/ 18161 w 93726"/>
                  <a:gd name="connsiteY5" fmla="*/ 8 h 274582"/>
                  <a:gd name="connsiteX6" fmla="*/ 49403 w 93726"/>
                  <a:gd name="connsiteY6" fmla="*/ 30869 h 274582"/>
                  <a:gd name="connsiteX7" fmla="*/ 51943 w 93726"/>
                  <a:gd name="connsiteY7" fmla="*/ 84336 h 27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726" h="274582">
                    <a:moveTo>
                      <a:pt x="93726" y="274582"/>
                    </a:moveTo>
                    <a:lnTo>
                      <a:pt x="12319" y="178824"/>
                    </a:lnTo>
                    <a:cubicBezTo>
                      <a:pt x="1016" y="164600"/>
                      <a:pt x="254" y="160282"/>
                      <a:pt x="0" y="143391"/>
                    </a:cubicBezTo>
                    <a:lnTo>
                      <a:pt x="4572" y="12708"/>
                    </a:lnTo>
                    <a:cubicBezTo>
                      <a:pt x="4826" y="5469"/>
                      <a:pt x="10922" y="-246"/>
                      <a:pt x="18161" y="8"/>
                    </a:cubicBezTo>
                    <a:lnTo>
                      <a:pt x="18161" y="8"/>
                    </a:lnTo>
                    <a:cubicBezTo>
                      <a:pt x="35052" y="643"/>
                      <a:pt x="48514" y="13978"/>
                      <a:pt x="49403" y="30869"/>
                    </a:cubicBezTo>
                    <a:lnTo>
                      <a:pt x="51943" y="84336"/>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6" name="Freeform: Shape 45">
                <a:extLst>
                  <a:ext uri="{FF2B5EF4-FFF2-40B4-BE49-F238E27FC236}">
                    <a16:creationId xmlns:a16="http://schemas.microsoft.com/office/drawing/2014/main" id="{BC31981B-E514-9B2E-13ED-A4F3FFA1FF60}"/>
                  </a:ext>
                </a:extLst>
              </p:cNvPr>
              <p:cNvSpPr/>
              <p:nvPr/>
            </p:nvSpPr>
            <p:spPr>
              <a:xfrm>
                <a:off x="1870496" y="4539159"/>
                <a:ext cx="170299" cy="152474"/>
              </a:xfrm>
              <a:custGeom>
                <a:avLst/>
                <a:gdLst>
                  <a:gd name="connsiteX0" fmla="*/ 60158 w 170299"/>
                  <a:gd name="connsiteY0" fmla="*/ 95832 h 152474"/>
                  <a:gd name="connsiteX1" fmla="*/ 4151 w 170299"/>
                  <a:gd name="connsiteY1" fmla="*/ 30808 h 152474"/>
                  <a:gd name="connsiteX2" fmla="*/ 5421 w 170299"/>
                  <a:gd name="connsiteY2" fmla="*/ 6932 h 152474"/>
                  <a:gd name="connsiteX3" fmla="*/ 5421 w 170299"/>
                  <a:gd name="connsiteY3" fmla="*/ 6932 h 152474"/>
                  <a:gd name="connsiteX4" fmla="*/ 41616 w 170299"/>
                  <a:gd name="connsiteY4" fmla="*/ 7949 h 152474"/>
                  <a:gd name="connsiteX5" fmla="*/ 85050 w 170299"/>
                  <a:gd name="connsiteY5" fmla="*/ 53033 h 152474"/>
                  <a:gd name="connsiteX6" fmla="*/ 149439 w 170299"/>
                  <a:gd name="connsiteY6" fmla="*/ 84783 h 152474"/>
                  <a:gd name="connsiteX7" fmla="*/ 170140 w 170299"/>
                  <a:gd name="connsiteY7" fmla="*/ 152475 h 1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99" h="152474">
                    <a:moveTo>
                      <a:pt x="60158" y="95832"/>
                    </a:moveTo>
                    <a:lnTo>
                      <a:pt x="4151" y="30808"/>
                    </a:lnTo>
                    <a:cubicBezTo>
                      <a:pt x="-1818" y="23824"/>
                      <a:pt x="-1310" y="13282"/>
                      <a:pt x="5421" y="6932"/>
                    </a:cubicBezTo>
                    <a:lnTo>
                      <a:pt x="5421" y="6932"/>
                    </a:lnTo>
                    <a:cubicBezTo>
                      <a:pt x="15708" y="-2719"/>
                      <a:pt x="31837" y="-2212"/>
                      <a:pt x="41616" y="7949"/>
                    </a:cubicBezTo>
                    <a:lnTo>
                      <a:pt x="85050" y="53033"/>
                    </a:lnTo>
                    <a:cubicBezTo>
                      <a:pt x="85050" y="53033"/>
                      <a:pt x="119594" y="49986"/>
                      <a:pt x="149439" y="84783"/>
                    </a:cubicBezTo>
                    <a:cubicBezTo>
                      <a:pt x="168743" y="107517"/>
                      <a:pt x="171029" y="126948"/>
                      <a:pt x="170140" y="152475"/>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7" name="Freeform: Shape 46">
                <a:extLst>
                  <a:ext uri="{FF2B5EF4-FFF2-40B4-BE49-F238E27FC236}">
                    <a16:creationId xmlns:a16="http://schemas.microsoft.com/office/drawing/2014/main" id="{D91656B1-C5F1-83F7-B54D-E207E5837D0D}"/>
                  </a:ext>
                </a:extLst>
              </p:cNvPr>
              <p:cNvSpPr/>
              <p:nvPr/>
            </p:nvSpPr>
            <p:spPr>
              <a:xfrm>
                <a:off x="1943989" y="4743957"/>
                <a:ext cx="5206" cy="5207"/>
              </a:xfrm>
              <a:custGeom>
                <a:avLst/>
                <a:gdLst>
                  <a:gd name="connsiteX0" fmla="*/ 762 w 5206"/>
                  <a:gd name="connsiteY0" fmla="*/ 762 h 5207"/>
                  <a:gd name="connsiteX1" fmla="*/ 762 w 5206"/>
                  <a:gd name="connsiteY1" fmla="*/ 4445 h 5207"/>
                  <a:gd name="connsiteX2" fmla="*/ 4445 w 5206"/>
                  <a:gd name="connsiteY2" fmla="*/ 4445 h 5207"/>
                  <a:gd name="connsiteX3" fmla="*/ 4445 w 5206"/>
                  <a:gd name="connsiteY3" fmla="*/ 762 h 5207"/>
                  <a:gd name="connsiteX4" fmla="*/ 762 w 5206"/>
                  <a:gd name="connsiteY4" fmla="*/ 762 h 5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 h="5207">
                    <a:moveTo>
                      <a:pt x="762" y="762"/>
                    </a:moveTo>
                    <a:cubicBezTo>
                      <a:pt x="-254" y="1778"/>
                      <a:pt x="-254" y="3429"/>
                      <a:pt x="762" y="4445"/>
                    </a:cubicBezTo>
                    <a:cubicBezTo>
                      <a:pt x="1778" y="5461"/>
                      <a:pt x="3429" y="5461"/>
                      <a:pt x="4445" y="4445"/>
                    </a:cubicBezTo>
                    <a:cubicBezTo>
                      <a:pt x="5461" y="3429"/>
                      <a:pt x="5461" y="1778"/>
                      <a:pt x="4445" y="762"/>
                    </a:cubicBezTo>
                    <a:cubicBezTo>
                      <a:pt x="3429" y="-254"/>
                      <a:pt x="1778" y="-254"/>
                      <a:pt x="762" y="762"/>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sp>
          <p:nvSpPr>
            <p:cNvPr id="32" name="Freeform: Shape 31">
              <a:extLst>
                <a:ext uri="{FF2B5EF4-FFF2-40B4-BE49-F238E27FC236}">
                  <a16:creationId xmlns:a16="http://schemas.microsoft.com/office/drawing/2014/main" id="{BFDEDF31-58C2-6619-0F29-0CCD22DA5F54}"/>
                </a:ext>
              </a:extLst>
            </p:cNvPr>
            <p:cNvSpPr/>
            <p:nvPr/>
          </p:nvSpPr>
          <p:spPr>
            <a:xfrm>
              <a:off x="2081021" y="4199382"/>
              <a:ext cx="66294" cy="66294"/>
            </a:xfrm>
            <a:custGeom>
              <a:avLst/>
              <a:gdLst>
                <a:gd name="connsiteX0" fmla="*/ 66294 w 66294"/>
                <a:gd name="connsiteY0" fmla="*/ 33147 h 66294"/>
                <a:gd name="connsiteX1" fmla="*/ 33147 w 66294"/>
                <a:gd name="connsiteY1" fmla="*/ 66294 h 66294"/>
                <a:gd name="connsiteX2" fmla="*/ 0 w 66294"/>
                <a:gd name="connsiteY2" fmla="*/ 33147 h 66294"/>
                <a:gd name="connsiteX3" fmla="*/ 33147 w 66294"/>
                <a:gd name="connsiteY3" fmla="*/ 0 h 66294"/>
                <a:gd name="connsiteX4" fmla="*/ 66294 w 66294"/>
                <a:gd name="connsiteY4" fmla="*/ 33147 h 66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94" h="66294">
                  <a:moveTo>
                    <a:pt x="66294" y="33147"/>
                  </a:moveTo>
                  <a:cubicBezTo>
                    <a:pt x="66294" y="51453"/>
                    <a:pt x="51454" y="66294"/>
                    <a:pt x="33147" y="66294"/>
                  </a:cubicBezTo>
                  <a:cubicBezTo>
                    <a:pt x="14840" y="66294"/>
                    <a:pt x="0" y="51453"/>
                    <a:pt x="0" y="33147"/>
                  </a:cubicBezTo>
                  <a:cubicBezTo>
                    <a:pt x="0" y="14840"/>
                    <a:pt x="14840" y="0"/>
                    <a:pt x="33147" y="0"/>
                  </a:cubicBezTo>
                  <a:cubicBezTo>
                    <a:pt x="51454" y="0"/>
                    <a:pt x="66294" y="14841"/>
                    <a:pt x="66294" y="33147"/>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3" name="Freeform: Shape 32">
              <a:extLst>
                <a:ext uri="{FF2B5EF4-FFF2-40B4-BE49-F238E27FC236}">
                  <a16:creationId xmlns:a16="http://schemas.microsoft.com/office/drawing/2014/main" id="{B745F7FC-D594-F006-C618-D0CD91DEAA08}"/>
                </a:ext>
              </a:extLst>
            </p:cNvPr>
            <p:cNvSpPr/>
            <p:nvPr/>
          </p:nvSpPr>
          <p:spPr>
            <a:xfrm>
              <a:off x="2113914" y="4309236"/>
              <a:ext cx="77724" cy="130683"/>
            </a:xfrm>
            <a:custGeom>
              <a:avLst/>
              <a:gdLst>
                <a:gd name="connsiteX0" fmla="*/ 0 w 77724"/>
                <a:gd name="connsiteY0" fmla="*/ 0 h 130683"/>
                <a:gd name="connsiteX1" fmla="*/ 50927 w 77724"/>
                <a:gd name="connsiteY1" fmla="*/ 5842 h 130683"/>
                <a:gd name="connsiteX2" fmla="*/ 77724 w 77724"/>
                <a:gd name="connsiteY2" fmla="*/ 42799 h 130683"/>
                <a:gd name="connsiteX3" fmla="*/ 75311 w 77724"/>
                <a:gd name="connsiteY3" fmla="*/ 105791 h 130683"/>
                <a:gd name="connsiteX4" fmla="*/ 63373 w 77724"/>
                <a:gd name="connsiteY4" fmla="*/ 130683 h 13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 h="130683">
                  <a:moveTo>
                    <a:pt x="0" y="0"/>
                  </a:moveTo>
                  <a:cubicBezTo>
                    <a:pt x="20828" y="0"/>
                    <a:pt x="39497" y="2540"/>
                    <a:pt x="50927" y="5842"/>
                  </a:cubicBezTo>
                  <a:cubicBezTo>
                    <a:pt x="68707" y="11049"/>
                    <a:pt x="77724" y="25273"/>
                    <a:pt x="77724" y="42799"/>
                  </a:cubicBezTo>
                  <a:cubicBezTo>
                    <a:pt x="77724" y="60325"/>
                    <a:pt x="75311" y="105791"/>
                    <a:pt x="75311" y="105791"/>
                  </a:cubicBezTo>
                  <a:cubicBezTo>
                    <a:pt x="75057" y="112014"/>
                    <a:pt x="74041" y="122809"/>
                    <a:pt x="63373" y="130683"/>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4" name="Freeform: Shape 33">
              <a:extLst>
                <a:ext uri="{FF2B5EF4-FFF2-40B4-BE49-F238E27FC236}">
                  <a16:creationId xmlns:a16="http://schemas.microsoft.com/office/drawing/2014/main" id="{8A80010E-3137-5A12-5779-827F57B93D4D}"/>
                </a:ext>
              </a:extLst>
            </p:cNvPr>
            <p:cNvSpPr/>
            <p:nvPr/>
          </p:nvSpPr>
          <p:spPr>
            <a:xfrm>
              <a:off x="2036191" y="4309236"/>
              <a:ext cx="77723" cy="130683"/>
            </a:xfrm>
            <a:custGeom>
              <a:avLst/>
              <a:gdLst>
                <a:gd name="connsiteX0" fmla="*/ 77724 w 77723"/>
                <a:gd name="connsiteY0" fmla="*/ 0 h 130683"/>
                <a:gd name="connsiteX1" fmla="*/ 26797 w 77723"/>
                <a:gd name="connsiteY1" fmla="*/ 5842 h 130683"/>
                <a:gd name="connsiteX2" fmla="*/ 0 w 77723"/>
                <a:gd name="connsiteY2" fmla="*/ 42799 h 130683"/>
                <a:gd name="connsiteX3" fmla="*/ 2413 w 77723"/>
                <a:gd name="connsiteY3" fmla="*/ 105791 h 130683"/>
                <a:gd name="connsiteX4" fmla="*/ 13589 w 77723"/>
                <a:gd name="connsiteY4" fmla="*/ 130683 h 13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3" h="130683">
                  <a:moveTo>
                    <a:pt x="77724" y="0"/>
                  </a:moveTo>
                  <a:cubicBezTo>
                    <a:pt x="56896" y="0"/>
                    <a:pt x="38227" y="2540"/>
                    <a:pt x="26797" y="5842"/>
                  </a:cubicBezTo>
                  <a:cubicBezTo>
                    <a:pt x="9017" y="11049"/>
                    <a:pt x="0" y="25273"/>
                    <a:pt x="0" y="42799"/>
                  </a:cubicBezTo>
                  <a:cubicBezTo>
                    <a:pt x="0" y="60325"/>
                    <a:pt x="2413" y="105791"/>
                    <a:pt x="2413" y="105791"/>
                  </a:cubicBezTo>
                  <a:cubicBezTo>
                    <a:pt x="2667" y="112014"/>
                    <a:pt x="2413" y="122174"/>
                    <a:pt x="13589" y="130683"/>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5" name="Freeform: Shape 34">
              <a:extLst>
                <a:ext uri="{FF2B5EF4-FFF2-40B4-BE49-F238E27FC236}">
                  <a16:creationId xmlns:a16="http://schemas.microsoft.com/office/drawing/2014/main" id="{6914096C-BB14-5A09-9A16-7C054AC154CB}"/>
                </a:ext>
              </a:extLst>
            </p:cNvPr>
            <p:cNvSpPr/>
            <p:nvPr/>
          </p:nvSpPr>
          <p:spPr>
            <a:xfrm>
              <a:off x="2079370" y="4367529"/>
              <a:ext cx="69977" cy="211454"/>
            </a:xfrm>
            <a:custGeom>
              <a:avLst/>
              <a:gdLst>
                <a:gd name="connsiteX0" fmla="*/ 69977 w 69977"/>
                <a:gd name="connsiteY0" fmla="*/ 127 h 211454"/>
                <a:gd name="connsiteX1" fmla="*/ 65278 w 69977"/>
                <a:gd name="connsiteY1" fmla="*/ 194437 h 211454"/>
                <a:gd name="connsiteX2" fmla="*/ 65278 w 69977"/>
                <a:gd name="connsiteY2" fmla="*/ 198374 h 211454"/>
                <a:gd name="connsiteX3" fmla="*/ 52197 w 69977"/>
                <a:gd name="connsiteY3" fmla="*/ 211455 h 211454"/>
                <a:gd name="connsiteX4" fmla="*/ 15748 w 69977"/>
                <a:gd name="connsiteY4" fmla="*/ 211455 h 211454"/>
                <a:gd name="connsiteX5" fmla="*/ 2667 w 69977"/>
                <a:gd name="connsiteY5" fmla="*/ 198374 h 211454"/>
                <a:gd name="connsiteX6" fmla="*/ 2667 w 69977"/>
                <a:gd name="connsiteY6" fmla="*/ 194183 h 211454"/>
                <a:gd name="connsiteX7" fmla="*/ 0 w 69977"/>
                <a:gd name="connsiteY7" fmla="*/ 0 h 21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77" h="211454">
                  <a:moveTo>
                    <a:pt x="69977" y="127"/>
                  </a:moveTo>
                  <a:lnTo>
                    <a:pt x="65278" y="194437"/>
                  </a:lnTo>
                  <a:lnTo>
                    <a:pt x="65278" y="198374"/>
                  </a:lnTo>
                  <a:cubicBezTo>
                    <a:pt x="65278" y="205613"/>
                    <a:pt x="59436" y="211455"/>
                    <a:pt x="52197" y="211455"/>
                  </a:cubicBezTo>
                  <a:lnTo>
                    <a:pt x="15748" y="211455"/>
                  </a:lnTo>
                  <a:cubicBezTo>
                    <a:pt x="8509" y="211455"/>
                    <a:pt x="2667" y="205613"/>
                    <a:pt x="2667" y="198374"/>
                  </a:cubicBezTo>
                  <a:lnTo>
                    <a:pt x="2667" y="194183"/>
                  </a:lnTo>
                  <a:lnTo>
                    <a:pt x="0" y="0"/>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6" name="Freeform: Shape 35">
              <a:extLst>
                <a:ext uri="{FF2B5EF4-FFF2-40B4-BE49-F238E27FC236}">
                  <a16:creationId xmlns:a16="http://schemas.microsoft.com/office/drawing/2014/main" id="{A90805D3-2A9E-9824-55F0-FEAFC91C29E6}"/>
                </a:ext>
              </a:extLst>
            </p:cNvPr>
            <p:cNvSpPr/>
            <p:nvPr/>
          </p:nvSpPr>
          <p:spPr>
            <a:xfrm rot="-1288200">
              <a:off x="2200087" y="4189166"/>
              <a:ext cx="59181" cy="59181"/>
            </a:xfrm>
            <a:custGeom>
              <a:avLst/>
              <a:gdLst>
                <a:gd name="connsiteX0" fmla="*/ 59182 w 59181"/>
                <a:gd name="connsiteY0" fmla="*/ 29591 h 59181"/>
                <a:gd name="connsiteX1" fmla="*/ 29591 w 59181"/>
                <a:gd name="connsiteY1" fmla="*/ 59182 h 59181"/>
                <a:gd name="connsiteX2" fmla="*/ 0 w 59181"/>
                <a:gd name="connsiteY2" fmla="*/ 29591 h 59181"/>
                <a:gd name="connsiteX3" fmla="*/ 29591 w 59181"/>
                <a:gd name="connsiteY3" fmla="*/ 0 h 59181"/>
                <a:gd name="connsiteX4" fmla="*/ 59182 w 59181"/>
                <a:gd name="connsiteY4" fmla="*/ 29591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81" h="59181">
                  <a:moveTo>
                    <a:pt x="59182" y="29591"/>
                  </a:moveTo>
                  <a:cubicBezTo>
                    <a:pt x="59182" y="45934"/>
                    <a:pt x="45934" y="59182"/>
                    <a:pt x="29591" y="59182"/>
                  </a:cubicBezTo>
                  <a:cubicBezTo>
                    <a:pt x="13248" y="59182"/>
                    <a:pt x="0" y="45934"/>
                    <a:pt x="0" y="29591"/>
                  </a:cubicBezTo>
                  <a:cubicBezTo>
                    <a:pt x="0" y="13248"/>
                    <a:pt x="13248" y="0"/>
                    <a:pt x="29591" y="0"/>
                  </a:cubicBezTo>
                  <a:cubicBezTo>
                    <a:pt x="45934" y="0"/>
                    <a:pt x="59182" y="13249"/>
                    <a:pt x="59182" y="29591"/>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7" name="Freeform: Shape 36">
              <a:extLst>
                <a:ext uri="{FF2B5EF4-FFF2-40B4-BE49-F238E27FC236}">
                  <a16:creationId xmlns:a16="http://schemas.microsoft.com/office/drawing/2014/main" id="{F123772B-4E82-76C5-89E1-CBAA9B951360}"/>
                </a:ext>
              </a:extLst>
            </p:cNvPr>
            <p:cNvSpPr/>
            <p:nvPr/>
          </p:nvSpPr>
          <p:spPr>
            <a:xfrm>
              <a:off x="2229739" y="4288154"/>
              <a:ext cx="69850" cy="116585"/>
            </a:xfrm>
            <a:custGeom>
              <a:avLst/>
              <a:gdLst>
                <a:gd name="connsiteX0" fmla="*/ 0 w 69850"/>
                <a:gd name="connsiteY0" fmla="*/ 0 h 116585"/>
                <a:gd name="connsiteX1" fmla="*/ 45847 w 69850"/>
                <a:gd name="connsiteY1" fmla="*/ 5334 h 116585"/>
                <a:gd name="connsiteX2" fmla="*/ 69850 w 69850"/>
                <a:gd name="connsiteY2" fmla="*/ 38354 h 116585"/>
                <a:gd name="connsiteX3" fmla="*/ 67437 w 69850"/>
                <a:gd name="connsiteY3" fmla="*/ 94742 h 116585"/>
                <a:gd name="connsiteX4" fmla="*/ 58420 w 69850"/>
                <a:gd name="connsiteY4" fmla="*/ 116586 h 1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50" h="116585">
                  <a:moveTo>
                    <a:pt x="0" y="0"/>
                  </a:moveTo>
                  <a:cubicBezTo>
                    <a:pt x="18669" y="0"/>
                    <a:pt x="35560" y="2286"/>
                    <a:pt x="45847" y="5334"/>
                  </a:cubicBezTo>
                  <a:cubicBezTo>
                    <a:pt x="61722" y="9906"/>
                    <a:pt x="69850" y="22733"/>
                    <a:pt x="69850" y="38354"/>
                  </a:cubicBezTo>
                  <a:cubicBezTo>
                    <a:pt x="69850" y="53975"/>
                    <a:pt x="67437" y="94742"/>
                    <a:pt x="67437" y="94742"/>
                  </a:cubicBezTo>
                  <a:cubicBezTo>
                    <a:pt x="67183" y="99822"/>
                    <a:pt x="66040" y="110363"/>
                    <a:pt x="58420" y="116586"/>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8" name="Freeform: Shape 37">
              <a:extLst>
                <a:ext uri="{FF2B5EF4-FFF2-40B4-BE49-F238E27FC236}">
                  <a16:creationId xmlns:a16="http://schemas.microsoft.com/office/drawing/2014/main" id="{2552D394-EC93-D6A1-6882-3D4D4A4DE1A1}"/>
                </a:ext>
              </a:extLst>
            </p:cNvPr>
            <p:cNvSpPr/>
            <p:nvPr/>
          </p:nvSpPr>
          <p:spPr>
            <a:xfrm>
              <a:off x="2198623" y="4288154"/>
              <a:ext cx="31115" cy="2540"/>
            </a:xfrm>
            <a:custGeom>
              <a:avLst/>
              <a:gdLst>
                <a:gd name="connsiteX0" fmla="*/ 31115 w 31115"/>
                <a:gd name="connsiteY0" fmla="*/ 0 h 2540"/>
                <a:gd name="connsiteX1" fmla="*/ 12573 w 31115"/>
                <a:gd name="connsiteY1" fmla="*/ 889 h 2540"/>
                <a:gd name="connsiteX2" fmla="*/ 0 w 31115"/>
                <a:gd name="connsiteY2" fmla="*/ 2540 h 2540"/>
              </a:gdLst>
              <a:ahLst/>
              <a:cxnLst>
                <a:cxn ang="0">
                  <a:pos x="connsiteX0" y="connsiteY0"/>
                </a:cxn>
                <a:cxn ang="0">
                  <a:pos x="connsiteX1" y="connsiteY1"/>
                </a:cxn>
                <a:cxn ang="0">
                  <a:pos x="connsiteX2" y="connsiteY2"/>
                </a:cxn>
              </a:cxnLst>
              <a:rect l="l" t="t" r="r" b="b"/>
              <a:pathLst>
                <a:path w="31115" h="2540">
                  <a:moveTo>
                    <a:pt x="31115" y="0"/>
                  </a:moveTo>
                  <a:cubicBezTo>
                    <a:pt x="24384" y="0"/>
                    <a:pt x="18288" y="381"/>
                    <a:pt x="12573" y="889"/>
                  </a:cubicBezTo>
                  <a:cubicBezTo>
                    <a:pt x="8001" y="1270"/>
                    <a:pt x="3937" y="1905"/>
                    <a:pt x="0" y="2540"/>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9" name="Freeform: Shape 38">
              <a:extLst>
                <a:ext uri="{FF2B5EF4-FFF2-40B4-BE49-F238E27FC236}">
                  <a16:creationId xmlns:a16="http://schemas.microsoft.com/office/drawing/2014/main" id="{D8E68AA7-A104-0CD0-B09B-69A94B3F503B}"/>
                </a:ext>
              </a:extLst>
            </p:cNvPr>
            <p:cNvSpPr/>
            <p:nvPr/>
          </p:nvSpPr>
          <p:spPr>
            <a:xfrm>
              <a:off x="2200401" y="4340478"/>
              <a:ext cx="61087" cy="189230"/>
            </a:xfrm>
            <a:custGeom>
              <a:avLst/>
              <a:gdLst>
                <a:gd name="connsiteX0" fmla="*/ 61087 w 61087"/>
                <a:gd name="connsiteY0" fmla="*/ 0 h 189230"/>
                <a:gd name="connsiteX1" fmla="*/ 56896 w 61087"/>
                <a:gd name="connsiteY1" fmla="*/ 173990 h 189230"/>
                <a:gd name="connsiteX2" fmla="*/ 56896 w 61087"/>
                <a:gd name="connsiteY2" fmla="*/ 177546 h 189230"/>
                <a:gd name="connsiteX3" fmla="*/ 45212 w 61087"/>
                <a:gd name="connsiteY3" fmla="*/ 189230 h 189230"/>
                <a:gd name="connsiteX4" fmla="*/ 12573 w 61087"/>
                <a:gd name="connsiteY4" fmla="*/ 189230 h 189230"/>
                <a:gd name="connsiteX5" fmla="*/ 889 w 61087"/>
                <a:gd name="connsiteY5" fmla="*/ 177546 h 189230"/>
                <a:gd name="connsiteX6" fmla="*/ 889 w 61087"/>
                <a:gd name="connsiteY6" fmla="*/ 173863 h 189230"/>
                <a:gd name="connsiteX7" fmla="*/ 0 w 61087"/>
                <a:gd name="connsiteY7" fmla="*/ 130556 h 18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7" h="189230">
                  <a:moveTo>
                    <a:pt x="61087" y="0"/>
                  </a:moveTo>
                  <a:lnTo>
                    <a:pt x="56896" y="173990"/>
                  </a:lnTo>
                  <a:lnTo>
                    <a:pt x="56896" y="177546"/>
                  </a:lnTo>
                  <a:cubicBezTo>
                    <a:pt x="56896" y="184023"/>
                    <a:pt x="51689" y="189230"/>
                    <a:pt x="45212" y="189230"/>
                  </a:cubicBezTo>
                  <a:lnTo>
                    <a:pt x="12573" y="189230"/>
                  </a:lnTo>
                  <a:cubicBezTo>
                    <a:pt x="6096" y="189230"/>
                    <a:pt x="889" y="184023"/>
                    <a:pt x="889" y="177546"/>
                  </a:cubicBezTo>
                  <a:lnTo>
                    <a:pt x="889" y="173863"/>
                  </a:lnTo>
                  <a:lnTo>
                    <a:pt x="0" y="130556"/>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0" name="Freeform: Shape 39">
              <a:extLst>
                <a:ext uri="{FF2B5EF4-FFF2-40B4-BE49-F238E27FC236}">
                  <a16:creationId xmlns:a16="http://schemas.microsoft.com/office/drawing/2014/main" id="{CAF9138A-E9A8-6C60-9674-E30C9C9DB40E}"/>
                </a:ext>
              </a:extLst>
            </p:cNvPr>
            <p:cNvSpPr/>
            <p:nvPr/>
          </p:nvSpPr>
          <p:spPr>
            <a:xfrm rot="-452399">
              <a:off x="1968325" y="4189008"/>
              <a:ext cx="59181" cy="59181"/>
            </a:xfrm>
            <a:custGeom>
              <a:avLst/>
              <a:gdLst>
                <a:gd name="connsiteX0" fmla="*/ 59182 w 59181"/>
                <a:gd name="connsiteY0" fmla="*/ 29591 h 59181"/>
                <a:gd name="connsiteX1" fmla="*/ 29591 w 59181"/>
                <a:gd name="connsiteY1" fmla="*/ 59182 h 59181"/>
                <a:gd name="connsiteX2" fmla="*/ 0 w 59181"/>
                <a:gd name="connsiteY2" fmla="*/ 29591 h 59181"/>
                <a:gd name="connsiteX3" fmla="*/ 29591 w 59181"/>
                <a:gd name="connsiteY3" fmla="*/ 0 h 59181"/>
                <a:gd name="connsiteX4" fmla="*/ 59182 w 59181"/>
                <a:gd name="connsiteY4" fmla="*/ 29591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81" h="59181">
                  <a:moveTo>
                    <a:pt x="59182" y="29591"/>
                  </a:moveTo>
                  <a:cubicBezTo>
                    <a:pt x="59182" y="45934"/>
                    <a:pt x="45934" y="59182"/>
                    <a:pt x="29591" y="59182"/>
                  </a:cubicBezTo>
                  <a:cubicBezTo>
                    <a:pt x="13248" y="59182"/>
                    <a:pt x="0" y="45934"/>
                    <a:pt x="0" y="29591"/>
                  </a:cubicBezTo>
                  <a:cubicBezTo>
                    <a:pt x="0" y="13248"/>
                    <a:pt x="13248" y="0"/>
                    <a:pt x="29591" y="0"/>
                  </a:cubicBezTo>
                  <a:cubicBezTo>
                    <a:pt x="45934" y="0"/>
                    <a:pt x="59182" y="13249"/>
                    <a:pt x="59182" y="29591"/>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1" name="Freeform: Shape 40">
              <a:extLst>
                <a:ext uri="{FF2B5EF4-FFF2-40B4-BE49-F238E27FC236}">
                  <a16:creationId xmlns:a16="http://schemas.microsoft.com/office/drawing/2014/main" id="{DA1ED972-EEEB-A465-3C87-1FC384E1C763}"/>
                </a:ext>
              </a:extLst>
            </p:cNvPr>
            <p:cNvSpPr/>
            <p:nvPr/>
          </p:nvSpPr>
          <p:spPr>
            <a:xfrm>
              <a:off x="1928367" y="4288154"/>
              <a:ext cx="69850" cy="116585"/>
            </a:xfrm>
            <a:custGeom>
              <a:avLst/>
              <a:gdLst>
                <a:gd name="connsiteX0" fmla="*/ 69850 w 69850"/>
                <a:gd name="connsiteY0" fmla="*/ 0 h 116585"/>
                <a:gd name="connsiteX1" fmla="*/ 24003 w 69850"/>
                <a:gd name="connsiteY1" fmla="*/ 5334 h 116585"/>
                <a:gd name="connsiteX2" fmla="*/ 0 w 69850"/>
                <a:gd name="connsiteY2" fmla="*/ 38354 h 116585"/>
                <a:gd name="connsiteX3" fmla="*/ 2413 w 69850"/>
                <a:gd name="connsiteY3" fmla="*/ 94742 h 116585"/>
                <a:gd name="connsiteX4" fmla="*/ 12573 w 69850"/>
                <a:gd name="connsiteY4" fmla="*/ 116586 h 1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50" h="116585">
                  <a:moveTo>
                    <a:pt x="69850" y="0"/>
                  </a:moveTo>
                  <a:cubicBezTo>
                    <a:pt x="51181" y="0"/>
                    <a:pt x="34290" y="2286"/>
                    <a:pt x="24003" y="5334"/>
                  </a:cubicBezTo>
                  <a:cubicBezTo>
                    <a:pt x="8128" y="9906"/>
                    <a:pt x="0" y="22733"/>
                    <a:pt x="0" y="38354"/>
                  </a:cubicBezTo>
                  <a:cubicBezTo>
                    <a:pt x="0" y="53975"/>
                    <a:pt x="2413" y="94742"/>
                    <a:pt x="2413" y="94742"/>
                  </a:cubicBezTo>
                  <a:cubicBezTo>
                    <a:pt x="2667" y="100203"/>
                    <a:pt x="3556" y="109474"/>
                    <a:pt x="12573" y="116586"/>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2" name="Freeform: Shape 41">
              <a:extLst>
                <a:ext uri="{FF2B5EF4-FFF2-40B4-BE49-F238E27FC236}">
                  <a16:creationId xmlns:a16="http://schemas.microsoft.com/office/drawing/2014/main" id="{703804B8-B680-883F-E326-B72780A3EBCA}"/>
                </a:ext>
              </a:extLst>
            </p:cNvPr>
            <p:cNvSpPr/>
            <p:nvPr/>
          </p:nvSpPr>
          <p:spPr>
            <a:xfrm>
              <a:off x="1999360" y="4288154"/>
              <a:ext cx="31115" cy="2540"/>
            </a:xfrm>
            <a:custGeom>
              <a:avLst/>
              <a:gdLst>
                <a:gd name="connsiteX0" fmla="*/ 0 w 31115"/>
                <a:gd name="connsiteY0" fmla="*/ 0 h 2540"/>
                <a:gd name="connsiteX1" fmla="*/ 18542 w 31115"/>
                <a:gd name="connsiteY1" fmla="*/ 889 h 2540"/>
                <a:gd name="connsiteX2" fmla="*/ 31115 w 31115"/>
                <a:gd name="connsiteY2" fmla="*/ 2540 h 2540"/>
              </a:gdLst>
              <a:ahLst/>
              <a:cxnLst>
                <a:cxn ang="0">
                  <a:pos x="connsiteX0" y="connsiteY0"/>
                </a:cxn>
                <a:cxn ang="0">
                  <a:pos x="connsiteX1" y="connsiteY1"/>
                </a:cxn>
                <a:cxn ang="0">
                  <a:pos x="connsiteX2" y="connsiteY2"/>
                </a:cxn>
              </a:cxnLst>
              <a:rect l="l" t="t" r="r" b="b"/>
              <a:pathLst>
                <a:path w="31115" h="2540">
                  <a:moveTo>
                    <a:pt x="0" y="0"/>
                  </a:moveTo>
                  <a:cubicBezTo>
                    <a:pt x="6731" y="0"/>
                    <a:pt x="12827" y="381"/>
                    <a:pt x="18542" y="889"/>
                  </a:cubicBezTo>
                  <a:cubicBezTo>
                    <a:pt x="23114" y="1270"/>
                    <a:pt x="27178" y="1905"/>
                    <a:pt x="31115" y="2540"/>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3" name="Freeform: Shape 42">
              <a:extLst>
                <a:ext uri="{FF2B5EF4-FFF2-40B4-BE49-F238E27FC236}">
                  <a16:creationId xmlns:a16="http://schemas.microsoft.com/office/drawing/2014/main" id="{7844544F-E80F-1270-6F47-F022A0D1F53B}"/>
                </a:ext>
              </a:extLst>
            </p:cNvPr>
            <p:cNvSpPr/>
            <p:nvPr/>
          </p:nvSpPr>
          <p:spPr>
            <a:xfrm>
              <a:off x="1966467" y="4340478"/>
              <a:ext cx="61086" cy="189230"/>
            </a:xfrm>
            <a:custGeom>
              <a:avLst/>
              <a:gdLst>
                <a:gd name="connsiteX0" fmla="*/ 0 w 61086"/>
                <a:gd name="connsiteY0" fmla="*/ 0 h 189230"/>
                <a:gd name="connsiteX1" fmla="*/ 4191 w 61086"/>
                <a:gd name="connsiteY1" fmla="*/ 173990 h 189230"/>
                <a:gd name="connsiteX2" fmla="*/ 4191 w 61086"/>
                <a:gd name="connsiteY2" fmla="*/ 177546 h 189230"/>
                <a:gd name="connsiteX3" fmla="*/ 15875 w 61086"/>
                <a:gd name="connsiteY3" fmla="*/ 189230 h 189230"/>
                <a:gd name="connsiteX4" fmla="*/ 48514 w 61086"/>
                <a:gd name="connsiteY4" fmla="*/ 189230 h 189230"/>
                <a:gd name="connsiteX5" fmla="*/ 60198 w 61086"/>
                <a:gd name="connsiteY5" fmla="*/ 177546 h 189230"/>
                <a:gd name="connsiteX6" fmla="*/ 60198 w 61086"/>
                <a:gd name="connsiteY6" fmla="*/ 173863 h 189230"/>
                <a:gd name="connsiteX7" fmla="*/ 61087 w 61086"/>
                <a:gd name="connsiteY7" fmla="*/ 130556 h 18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6" h="189230">
                  <a:moveTo>
                    <a:pt x="0" y="0"/>
                  </a:moveTo>
                  <a:lnTo>
                    <a:pt x="4191" y="173990"/>
                  </a:lnTo>
                  <a:lnTo>
                    <a:pt x="4191" y="177546"/>
                  </a:lnTo>
                  <a:cubicBezTo>
                    <a:pt x="4191" y="184023"/>
                    <a:pt x="9398" y="189230"/>
                    <a:pt x="15875" y="189230"/>
                  </a:cubicBezTo>
                  <a:lnTo>
                    <a:pt x="48514" y="189230"/>
                  </a:lnTo>
                  <a:cubicBezTo>
                    <a:pt x="54991" y="189230"/>
                    <a:pt x="60198" y="184023"/>
                    <a:pt x="60198" y="177546"/>
                  </a:cubicBezTo>
                  <a:lnTo>
                    <a:pt x="60198" y="173863"/>
                  </a:lnTo>
                  <a:lnTo>
                    <a:pt x="61087" y="130556"/>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52" name="Group 51">
            <a:extLst>
              <a:ext uri="{FF2B5EF4-FFF2-40B4-BE49-F238E27FC236}">
                <a16:creationId xmlns:a16="http://schemas.microsoft.com/office/drawing/2014/main" id="{06AE38FF-E841-B9B9-D375-E50EEA55E649}"/>
              </a:ext>
            </a:extLst>
          </p:cNvPr>
          <p:cNvGrpSpPr/>
          <p:nvPr/>
        </p:nvGrpSpPr>
        <p:grpSpPr>
          <a:xfrm>
            <a:off x="517016" y="2793069"/>
            <a:ext cx="809420" cy="813934"/>
            <a:chOff x="-877145" y="2196042"/>
            <a:chExt cx="731520" cy="735600"/>
          </a:xfrm>
        </p:grpSpPr>
        <p:sp>
          <p:nvSpPr>
            <p:cNvPr id="53" name="Google Shape;18625;p1449">
              <a:extLst>
                <a:ext uri="{FF2B5EF4-FFF2-40B4-BE49-F238E27FC236}">
                  <a16:creationId xmlns:a16="http://schemas.microsoft.com/office/drawing/2014/main" id="{AE7A92B0-709E-AB74-2310-61395E15840E}"/>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54" name="Google Shape;18628;p1449">
              <a:extLst>
                <a:ext uri="{FF2B5EF4-FFF2-40B4-BE49-F238E27FC236}">
                  <a16:creationId xmlns:a16="http://schemas.microsoft.com/office/drawing/2014/main" id="{13D9E3B8-A50B-4AFE-4105-C90CDD64060D}"/>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5" name="Google Shape;18629;p1449">
              <a:extLst>
                <a:ext uri="{FF2B5EF4-FFF2-40B4-BE49-F238E27FC236}">
                  <a16:creationId xmlns:a16="http://schemas.microsoft.com/office/drawing/2014/main" id="{4151E423-817E-AD18-BBFF-466E5D29535B}"/>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56" name="Group 55">
            <a:extLst>
              <a:ext uri="{FF2B5EF4-FFF2-40B4-BE49-F238E27FC236}">
                <a16:creationId xmlns:a16="http://schemas.microsoft.com/office/drawing/2014/main" id="{90E4B86F-1CF7-4D44-36F5-212FC432AB8F}"/>
              </a:ext>
            </a:extLst>
          </p:cNvPr>
          <p:cNvGrpSpPr/>
          <p:nvPr/>
        </p:nvGrpSpPr>
        <p:grpSpPr>
          <a:xfrm>
            <a:off x="746865" y="3025684"/>
            <a:ext cx="349724" cy="348704"/>
            <a:chOff x="2968243" y="1760828"/>
            <a:chExt cx="527939" cy="526414"/>
          </a:xfrm>
        </p:grpSpPr>
        <p:sp>
          <p:nvSpPr>
            <p:cNvPr id="57" name="Freeform: Shape 56">
              <a:extLst>
                <a:ext uri="{FF2B5EF4-FFF2-40B4-BE49-F238E27FC236}">
                  <a16:creationId xmlns:a16="http://schemas.microsoft.com/office/drawing/2014/main" id="{5F7E1E65-B0E0-CE89-384B-83D5B008E4A9}"/>
                </a:ext>
              </a:extLst>
            </p:cNvPr>
            <p:cNvSpPr/>
            <p:nvPr/>
          </p:nvSpPr>
          <p:spPr>
            <a:xfrm>
              <a:off x="3048126" y="2184881"/>
              <a:ext cx="206375" cy="12700"/>
            </a:xfrm>
            <a:custGeom>
              <a:avLst/>
              <a:gdLst>
                <a:gd name="connsiteX0" fmla="*/ 206375 w 206375"/>
                <a:gd name="connsiteY0" fmla="*/ 0 h 12700"/>
                <a:gd name="connsiteX1" fmla="*/ 0 w 206375"/>
                <a:gd name="connsiteY1" fmla="*/ 0 h 12700"/>
              </a:gdLst>
              <a:ahLst/>
              <a:cxnLst>
                <a:cxn ang="0">
                  <a:pos x="connsiteX0" y="connsiteY0"/>
                </a:cxn>
                <a:cxn ang="0">
                  <a:pos x="connsiteX1" y="connsiteY1"/>
                </a:cxn>
              </a:cxnLst>
              <a:rect l="l" t="t" r="r" b="b"/>
              <a:pathLst>
                <a:path w="206375" h="12700">
                  <a:moveTo>
                    <a:pt x="206375" y="0"/>
                  </a:moveTo>
                  <a:lnTo>
                    <a:pt x="0" y="0"/>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58" name="Freeform: Shape 57">
              <a:extLst>
                <a:ext uri="{FF2B5EF4-FFF2-40B4-BE49-F238E27FC236}">
                  <a16:creationId xmlns:a16="http://schemas.microsoft.com/office/drawing/2014/main" id="{AF441451-A46A-5241-7532-7BAA5783F936}"/>
                </a:ext>
              </a:extLst>
            </p:cNvPr>
            <p:cNvSpPr/>
            <p:nvPr/>
          </p:nvSpPr>
          <p:spPr>
            <a:xfrm>
              <a:off x="3048126" y="2092044"/>
              <a:ext cx="115189" cy="12700"/>
            </a:xfrm>
            <a:custGeom>
              <a:avLst/>
              <a:gdLst>
                <a:gd name="connsiteX0" fmla="*/ 0 w 115189"/>
                <a:gd name="connsiteY0" fmla="*/ 0 h 12700"/>
                <a:gd name="connsiteX1" fmla="*/ 115189 w 115189"/>
                <a:gd name="connsiteY1" fmla="*/ 0 h 12700"/>
              </a:gdLst>
              <a:ahLst/>
              <a:cxnLst>
                <a:cxn ang="0">
                  <a:pos x="connsiteX0" y="connsiteY0"/>
                </a:cxn>
                <a:cxn ang="0">
                  <a:pos x="connsiteX1" y="connsiteY1"/>
                </a:cxn>
              </a:cxnLst>
              <a:rect l="l" t="t" r="r" b="b"/>
              <a:pathLst>
                <a:path w="115189" h="12700">
                  <a:moveTo>
                    <a:pt x="0" y="0"/>
                  </a:moveTo>
                  <a:lnTo>
                    <a:pt x="115189" y="0"/>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59" name="Freeform: Shape 58">
              <a:extLst>
                <a:ext uri="{FF2B5EF4-FFF2-40B4-BE49-F238E27FC236}">
                  <a16:creationId xmlns:a16="http://schemas.microsoft.com/office/drawing/2014/main" id="{F756AF97-DDE1-095B-FE1E-D5D9DEAE3D8E}"/>
                </a:ext>
              </a:extLst>
            </p:cNvPr>
            <p:cNvSpPr/>
            <p:nvPr/>
          </p:nvSpPr>
          <p:spPr>
            <a:xfrm>
              <a:off x="3048126" y="2000858"/>
              <a:ext cx="91186" cy="12700"/>
            </a:xfrm>
            <a:custGeom>
              <a:avLst/>
              <a:gdLst>
                <a:gd name="connsiteX0" fmla="*/ 0 w 91186"/>
                <a:gd name="connsiteY0" fmla="*/ 0 h 12700"/>
                <a:gd name="connsiteX1" fmla="*/ 91186 w 91186"/>
                <a:gd name="connsiteY1" fmla="*/ 0 h 12700"/>
              </a:gdLst>
              <a:ahLst/>
              <a:cxnLst>
                <a:cxn ang="0">
                  <a:pos x="connsiteX0" y="connsiteY0"/>
                </a:cxn>
                <a:cxn ang="0">
                  <a:pos x="connsiteX1" y="connsiteY1"/>
                </a:cxn>
              </a:cxnLst>
              <a:rect l="l" t="t" r="r" b="b"/>
              <a:pathLst>
                <a:path w="91186" h="12700">
                  <a:moveTo>
                    <a:pt x="0" y="0"/>
                  </a:moveTo>
                  <a:lnTo>
                    <a:pt x="91186" y="0"/>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65" name="Freeform: Shape 64">
              <a:extLst>
                <a:ext uri="{FF2B5EF4-FFF2-40B4-BE49-F238E27FC236}">
                  <a16:creationId xmlns:a16="http://schemas.microsoft.com/office/drawing/2014/main" id="{6EAA44DC-30A3-E429-E312-AF71A77CAB6E}"/>
                </a:ext>
              </a:extLst>
            </p:cNvPr>
            <p:cNvSpPr/>
            <p:nvPr/>
          </p:nvSpPr>
          <p:spPr>
            <a:xfrm>
              <a:off x="3003294" y="1794356"/>
              <a:ext cx="68833" cy="68833"/>
            </a:xfrm>
            <a:custGeom>
              <a:avLst/>
              <a:gdLst>
                <a:gd name="connsiteX0" fmla="*/ 68834 w 68833"/>
                <a:gd name="connsiteY0" fmla="*/ 0 h 68833"/>
                <a:gd name="connsiteX1" fmla="*/ 68834 w 68833"/>
                <a:gd name="connsiteY1" fmla="*/ 68834 h 68833"/>
                <a:gd name="connsiteX2" fmla="*/ 0 w 68833"/>
                <a:gd name="connsiteY2" fmla="*/ 68834 h 68833"/>
              </a:gdLst>
              <a:ahLst/>
              <a:cxnLst>
                <a:cxn ang="0">
                  <a:pos x="connsiteX0" y="connsiteY0"/>
                </a:cxn>
                <a:cxn ang="0">
                  <a:pos x="connsiteX1" y="connsiteY1"/>
                </a:cxn>
                <a:cxn ang="0">
                  <a:pos x="connsiteX2" y="connsiteY2"/>
                </a:cxn>
              </a:cxnLst>
              <a:rect l="l" t="t" r="r" b="b"/>
              <a:pathLst>
                <a:path w="68833" h="68833">
                  <a:moveTo>
                    <a:pt x="68834" y="0"/>
                  </a:moveTo>
                  <a:lnTo>
                    <a:pt x="68834" y="68834"/>
                  </a:lnTo>
                  <a:lnTo>
                    <a:pt x="0" y="68834"/>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66" name="Freeform: Shape 65">
              <a:extLst>
                <a:ext uri="{FF2B5EF4-FFF2-40B4-BE49-F238E27FC236}">
                  <a16:creationId xmlns:a16="http://schemas.microsoft.com/office/drawing/2014/main" id="{D481E1D0-6F16-517B-6342-EE4642C848D8}"/>
                </a:ext>
              </a:extLst>
            </p:cNvPr>
            <p:cNvSpPr/>
            <p:nvPr/>
          </p:nvSpPr>
          <p:spPr>
            <a:xfrm>
              <a:off x="2968243" y="1760828"/>
              <a:ext cx="435228" cy="526414"/>
            </a:xfrm>
            <a:custGeom>
              <a:avLst/>
              <a:gdLst>
                <a:gd name="connsiteX0" fmla="*/ 435102 w 435228"/>
                <a:gd name="connsiteY0" fmla="*/ 411988 h 526414"/>
                <a:gd name="connsiteX1" fmla="*/ 435102 w 435228"/>
                <a:gd name="connsiteY1" fmla="*/ 509270 h 526414"/>
                <a:gd name="connsiteX2" fmla="*/ 417957 w 435228"/>
                <a:gd name="connsiteY2" fmla="*/ 526415 h 526414"/>
                <a:gd name="connsiteX3" fmla="*/ 17145 w 435228"/>
                <a:gd name="connsiteY3" fmla="*/ 526415 h 526414"/>
                <a:gd name="connsiteX4" fmla="*/ 0 w 435228"/>
                <a:gd name="connsiteY4" fmla="*/ 509270 h 526414"/>
                <a:gd name="connsiteX5" fmla="*/ 0 w 435228"/>
                <a:gd name="connsiteY5" fmla="*/ 80137 h 526414"/>
                <a:gd name="connsiteX6" fmla="*/ 80137 w 435228"/>
                <a:gd name="connsiteY6" fmla="*/ 0 h 526414"/>
                <a:gd name="connsiteX7" fmla="*/ 418084 w 435228"/>
                <a:gd name="connsiteY7" fmla="*/ 0 h 526414"/>
                <a:gd name="connsiteX8" fmla="*/ 435229 w 435228"/>
                <a:gd name="connsiteY8" fmla="*/ 17145 h 526414"/>
                <a:gd name="connsiteX9" fmla="*/ 435229 w 435228"/>
                <a:gd name="connsiteY9" fmla="*/ 114427 h 5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228" h="526414">
                  <a:moveTo>
                    <a:pt x="435102" y="411988"/>
                  </a:moveTo>
                  <a:lnTo>
                    <a:pt x="435102" y="509270"/>
                  </a:lnTo>
                  <a:cubicBezTo>
                    <a:pt x="435102" y="517906"/>
                    <a:pt x="426466" y="526415"/>
                    <a:pt x="417957" y="526415"/>
                  </a:cubicBezTo>
                  <a:lnTo>
                    <a:pt x="17145" y="526415"/>
                  </a:lnTo>
                  <a:cubicBezTo>
                    <a:pt x="8509" y="526415"/>
                    <a:pt x="0" y="517779"/>
                    <a:pt x="0" y="509270"/>
                  </a:cubicBezTo>
                  <a:lnTo>
                    <a:pt x="0" y="80137"/>
                  </a:lnTo>
                  <a:lnTo>
                    <a:pt x="80137" y="0"/>
                  </a:lnTo>
                  <a:lnTo>
                    <a:pt x="418084" y="0"/>
                  </a:lnTo>
                  <a:cubicBezTo>
                    <a:pt x="426720" y="0"/>
                    <a:pt x="435229" y="8636"/>
                    <a:pt x="435229" y="17145"/>
                  </a:cubicBezTo>
                  <a:lnTo>
                    <a:pt x="435229" y="114427"/>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67" name="Freeform: Shape 66">
              <a:extLst>
                <a:ext uri="{FF2B5EF4-FFF2-40B4-BE49-F238E27FC236}">
                  <a16:creationId xmlns:a16="http://schemas.microsoft.com/office/drawing/2014/main" id="{971C9C67-114E-B476-3D1B-73470FAA35EC}"/>
                </a:ext>
              </a:extLst>
            </p:cNvPr>
            <p:cNvSpPr/>
            <p:nvPr/>
          </p:nvSpPr>
          <p:spPr>
            <a:xfrm>
              <a:off x="3265803" y="1920721"/>
              <a:ext cx="208026" cy="206501"/>
            </a:xfrm>
            <a:custGeom>
              <a:avLst/>
              <a:gdLst>
                <a:gd name="connsiteX0" fmla="*/ 0 w 208026"/>
                <a:gd name="connsiteY0" fmla="*/ 103251 h 206501"/>
                <a:gd name="connsiteX1" fmla="*/ 104013 w 208026"/>
                <a:gd name="connsiteY1" fmla="*/ 0 h 206501"/>
                <a:gd name="connsiteX2" fmla="*/ 208026 w 208026"/>
                <a:gd name="connsiteY2" fmla="*/ 103251 h 206501"/>
                <a:gd name="connsiteX3" fmla="*/ 104013 w 208026"/>
                <a:gd name="connsiteY3" fmla="*/ 206502 h 206501"/>
                <a:gd name="connsiteX4" fmla="*/ 0 w 208026"/>
                <a:gd name="connsiteY4" fmla="*/ 103251 h 206501"/>
                <a:gd name="connsiteX5" fmla="*/ 0 w 208026"/>
                <a:gd name="connsiteY5" fmla="*/ 103251 h 20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026" h="206501">
                  <a:moveTo>
                    <a:pt x="0" y="103251"/>
                  </a:moveTo>
                  <a:cubicBezTo>
                    <a:pt x="0" y="46228"/>
                    <a:pt x="46609" y="0"/>
                    <a:pt x="104013" y="0"/>
                  </a:cubicBezTo>
                  <a:cubicBezTo>
                    <a:pt x="161417" y="0"/>
                    <a:pt x="208026" y="46228"/>
                    <a:pt x="208026" y="103251"/>
                  </a:cubicBezTo>
                  <a:cubicBezTo>
                    <a:pt x="208026" y="160274"/>
                    <a:pt x="161417" y="206502"/>
                    <a:pt x="104013" y="206502"/>
                  </a:cubicBezTo>
                  <a:cubicBezTo>
                    <a:pt x="46609" y="206502"/>
                    <a:pt x="0" y="160274"/>
                    <a:pt x="0" y="103251"/>
                  </a:cubicBezTo>
                  <a:lnTo>
                    <a:pt x="0" y="103251"/>
                  </a:ln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98" name="Freeform: Shape 97">
              <a:extLst>
                <a:ext uri="{FF2B5EF4-FFF2-40B4-BE49-F238E27FC236}">
                  <a16:creationId xmlns:a16="http://schemas.microsoft.com/office/drawing/2014/main" id="{1A8F10D9-A41E-75A8-2FC7-E33A612FB0A6}"/>
                </a:ext>
              </a:extLst>
            </p:cNvPr>
            <p:cNvSpPr/>
            <p:nvPr/>
          </p:nvSpPr>
          <p:spPr>
            <a:xfrm>
              <a:off x="3441826" y="2095219"/>
              <a:ext cx="54356" cy="54356"/>
            </a:xfrm>
            <a:custGeom>
              <a:avLst/>
              <a:gdLst>
                <a:gd name="connsiteX0" fmla="*/ 0 w 54356"/>
                <a:gd name="connsiteY0" fmla="*/ 0 h 54356"/>
                <a:gd name="connsiteX1" fmla="*/ 54356 w 54356"/>
                <a:gd name="connsiteY1" fmla="*/ 54356 h 54356"/>
              </a:gdLst>
              <a:ahLst/>
              <a:cxnLst>
                <a:cxn ang="0">
                  <a:pos x="connsiteX0" y="connsiteY0"/>
                </a:cxn>
                <a:cxn ang="0">
                  <a:pos x="connsiteX1" y="connsiteY1"/>
                </a:cxn>
              </a:cxnLst>
              <a:rect l="l" t="t" r="r" b="b"/>
              <a:pathLst>
                <a:path w="54356" h="54356">
                  <a:moveTo>
                    <a:pt x="0" y="0"/>
                  </a:moveTo>
                  <a:lnTo>
                    <a:pt x="54356" y="54356"/>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99" name="Group 98">
            <a:extLst>
              <a:ext uri="{FF2B5EF4-FFF2-40B4-BE49-F238E27FC236}">
                <a16:creationId xmlns:a16="http://schemas.microsoft.com/office/drawing/2014/main" id="{C9BC1263-D853-B072-7195-FB6C306542EC}"/>
              </a:ext>
            </a:extLst>
          </p:cNvPr>
          <p:cNvGrpSpPr/>
          <p:nvPr/>
        </p:nvGrpSpPr>
        <p:grpSpPr>
          <a:xfrm>
            <a:off x="517016" y="3934656"/>
            <a:ext cx="809420" cy="813934"/>
            <a:chOff x="-877145" y="2196042"/>
            <a:chExt cx="731520" cy="735600"/>
          </a:xfrm>
        </p:grpSpPr>
        <p:sp>
          <p:nvSpPr>
            <p:cNvPr id="100" name="Google Shape;18625;p1449">
              <a:extLst>
                <a:ext uri="{FF2B5EF4-FFF2-40B4-BE49-F238E27FC236}">
                  <a16:creationId xmlns:a16="http://schemas.microsoft.com/office/drawing/2014/main" id="{AAEFB238-7C4B-0A28-2900-43E3B587BC3F}"/>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03" name="Google Shape;18628;p1449">
              <a:extLst>
                <a:ext uri="{FF2B5EF4-FFF2-40B4-BE49-F238E27FC236}">
                  <a16:creationId xmlns:a16="http://schemas.microsoft.com/office/drawing/2014/main" id="{2397F8FA-E65D-676E-E4FB-11752D27C084}"/>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04" name="Google Shape;18629;p1449">
              <a:extLst>
                <a:ext uri="{FF2B5EF4-FFF2-40B4-BE49-F238E27FC236}">
                  <a16:creationId xmlns:a16="http://schemas.microsoft.com/office/drawing/2014/main" id="{FDD5CAFF-3E9E-CCAC-2979-9C37C6FA4CA4}"/>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05" name="Graphic 3">
            <a:extLst>
              <a:ext uri="{FF2B5EF4-FFF2-40B4-BE49-F238E27FC236}">
                <a16:creationId xmlns:a16="http://schemas.microsoft.com/office/drawing/2014/main" id="{4944A3A9-AB30-4A2C-CC89-619573556673}"/>
              </a:ext>
            </a:extLst>
          </p:cNvPr>
          <p:cNvGrpSpPr/>
          <p:nvPr/>
        </p:nvGrpSpPr>
        <p:grpSpPr>
          <a:xfrm>
            <a:off x="747075" y="4157802"/>
            <a:ext cx="349200" cy="367200"/>
            <a:chOff x="4087240" y="5351271"/>
            <a:chExt cx="527304" cy="554990"/>
          </a:xfrm>
          <a:noFill/>
        </p:grpSpPr>
        <p:sp>
          <p:nvSpPr>
            <p:cNvPr id="106" name="Freeform: Shape 105">
              <a:extLst>
                <a:ext uri="{FF2B5EF4-FFF2-40B4-BE49-F238E27FC236}">
                  <a16:creationId xmlns:a16="http://schemas.microsoft.com/office/drawing/2014/main" id="{A05ED032-F45B-01ED-32D9-16F5C922DA62}"/>
                </a:ext>
              </a:extLst>
            </p:cNvPr>
            <p:cNvSpPr/>
            <p:nvPr/>
          </p:nvSpPr>
          <p:spPr>
            <a:xfrm>
              <a:off x="4289679" y="5583936"/>
              <a:ext cx="122174" cy="122174"/>
            </a:xfrm>
            <a:custGeom>
              <a:avLst/>
              <a:gdLst>
                <a:gd name="connsiteX0" fmla="*/ 122174 w 122174"/>
                <a:gd name="connsiteY0" fmla="*/ 61087 h 122174"/>
                <a:gd name="connsiteX1" fmla="*/ 61087 w 122174"/>
                <a:gd name="connsiteY1" fmla="*/ 122174 h 122174"/>
                <a:gd name="connsiteX2" fmla="*/ 0 w 122174"/>
                <a:gd name="connsiteY2" fmla="*/ 61087 h 122174"/>
                <a:gd name="connsiteX3" fmla="*/ 61087 w 122174"/>
                <a:gd name="connsiteY3" fmla="*/ 0 h 122174"/>
                <a:gd name="connsiteX4" fmla="*/ 122174 w 122174"/>
                <a:gd name="connsiteY4" fmla="*/ 61087 h 12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 h="122174">
                  <a:moveTo>
                    <a:pt x="122174" y="61087"/>
                  </a:moveTo>
                  <a:cubicBezTo>
                    <a:pt x="122174" y="94824"/>
                    <a:pt x="94825" y="122174"/>
                    <a:pt x="61087" y="122174"/>
                  </a:cubicBezTo>
                  <a:cubicBezTo>
                    <a:pt x="27350" y="122174"/>
                    <a:pt x="0" y="94824"/>
                    <a:pt x="0" y="61087"/>
                  </a:cubicBezTo>
                  <a:cubicBezTo>
                    <a:pt x="0" y="27349"/>
                    <a:pt x="27350" y="0"/>
                    <a:pt x="61087" y="0"/>
                  </a:cubicBezTo>
                  <a:cubicBezTo>
                    <a:pt x="94825" y="0"/>
                    <a:pt x="122174" y="27349"/>
                    <a:pt x="122174" y="61087"/>
                  </a:cubicBezTo>
                  <a:close/>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07" name="Freeform: Shape 106">
              <a:extLst>
                <a:ext uri="{FF2B5EF4-FFF2-40B4-BE49-F238E27FC236}">
                  <a16:creationId xmlns:a16="http://schemas.microsoft.com/office/drawing/2014/main" id="{B0F7E116-6AD3-48FB-2E8F-A625FA291A4D}"/>
                </a:ext>
              </a:extLst>
            </p:cNvPr>
            <p:cNvSpPr/>
            <p:nvPr/>
          </p:nvSpPr>
          <p:spPr>
            <a:xfrm>
              <a:off x="4221607" y="5750675"/>
              <a:ext cx="256539" cy="155586"/>
            </a:xfrm>
            <a:custGeom>
              <a:avLst/>
              <a:gdLst>
                <a:gd name="connsiteX0" fmla="*/ 19050 w 256539"/>
                <a:gd name="connsiteY0" fmla="*/ 155459 h 155586"/>
                <a:gd name="connsiteX1" fmla="*/ 0 w 256539"/>
                <a:gd name="connsiteY1" fmla="*/ 136282 h 155586"/>
                <a:gd name="connsiteX2" fmla="*/ 508 w 256539"/>
                <a:gd name="connsiteY2" fmla="*/ 73671 h 155586"/>
                <a:gd name="connsiteX3" fmla="*/ 48641 w 256539"/>
                <a:gd name="connsiteY3" fmla="*/ 6996 h 155586"/>
                <a:gd name="connsiteX4" fmla="*/ 128651 w 256539"/>
                <a:gd name="connsiteY4" fmla="*/ 11 h 155586"/>
                <a:gd name="connsiteX5" fmla="*/ 208534 w 256539"/>
                <a:gd name="connsiteY5" fmla="*/ 7504 h 155586"/>
                <a:gd name="connsiteX6" fmla="*/ 256286 w 256539"/>
                <a:gd name="connsiteY6" fmla="*/ 74560 h 155586"/>
                <a:gd name="connsiteX7" fmla="*/ 256540 w 256539"/>
                <a:gd name="connsiteY7" fmla="*/ 136536 h 155586"/>
                <a:gd name="connsiteX8" fmla="*/ 237490 w 256539"/>
                <a:gd name="connsiteY8" fmla="*/ 155586 h 155586"/>
                <a:gd name="connsiteX9" fmla="*/ 19050 w 256539"/>
                <a:gd name="connsiteY9" fmla="*/ 155332 h 15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539" h="155586">
                  <a:moveTo>
                    <a:pt x="19050" y="155459"/>
                  </a:moveTo>
                  <a:cubicBezTo>
                    <a:pt x="8509" y="155459"/>
                    <a:pt x="0" y="146823"/>
                    <a:pt x="0" y="136282"/>
                  </a:cubicBezTo>
                  <a:lnTo>
                    <a:pt x="508" y="73671"/>
                  </a:lnTo>
                  <a:cubicBezTo>
                    <a:pt x="-508" y="42048"/>
                    <a:pt x="18923" y="16648"/>
                    <a:pt x="48641" y="6996"/>
                  </a:cubicBezTo>
                  <a:cubicBezTo>
                    <a:pt x="67818" y="773"/>
                    <a:pt x="93853" y="-116"/>
                    <a:pt x="128651" y="11"/>
                  </a:cubicBezTo>
                  <a:cubicBezTo>
                    <a:pt x="163449" y="11"/>
                    <a:pt x="189357" y="1281"/>
                    <a:pt x="208534" y="7504"/>
                  </a:cubicBezTo>
                  <a:cubicBezTo>
                    <a:pt x="238252" y="17283"/>
                    <a:pt x="257556" y="42937"/>
                    <a:pt x="256286" y="74560"/>
                  </a:cubicBezTo>
                  <a:lnTo>
                    <a:pt x="256540" y="136536"/>
                  </a:lnTo>
                  <a:cubicBezTo>
                    <a:pt x="256540" y="147077"/>
                    <a:pt x="248031" y="155586"/>
                    <a:pt x="237490" y="155586"/>
                  </a:cubicBezTo>
                  <a:lnTo>
                    <a:pt x="19050" y="155332"/>
                  </a:lnTo>
                  <a:close/>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08" name="Freeform: Shape 107">
              <a:extLst>
                <a:ext uri="{FF2B5EF4-FFF2-40B4-BE49-F238E27FC236}">
                  <a16:creationId xmlns:a16="http://schemas.microsoft.com/office/drawing/2014/main" id="{AA3675C0-428E-82BE-A1B4-BAE1313F1657}"/>
                </a:ext>
              </a:extLst>
            </p:cNvPr>
            <p:cNvSpPr/>
            <p:nvPr/>
          </p:nvSpPr>
          <p:spPr>
            <a:xfrm>
              <a:off x="4292219" y="5816854"/>
              <a:ext cx="253" cy="88392"/>
            </a:xfrm>
            <a:custGeom>
              <a:avLst/>
              <a:gdLst>
                <a:gd name="connsiteX0" fmla="*/ 254 w 253"/>
                <a:gd name="connsiteY0" fmla="*/ 88392 h 88392"/>
                <a:gd name="connsiteX1" fmla="*/ 0 w 253"/>
                <a:gd name="connsiteY1" fmla="*/ 0 h 88392"/>
              </a:gdLst>
              <a:ahLst/>
              <a:cxnLst>
                <a:cxn ang="0">
                  <a:pos x="connsiteX0" y="connsiteY0"/>
                </a:cxn>
                <a:cxn ang="0">
                  <a:pos x="connsiteX1" y="connsiteY1"/>
                </a:cxn>
              </a:cxnLst>
              <a:rect l="l" t="t" r="r" b="b"/>
              <a:pathLst>
                <a:path w="253" h="88392">
                  <a:moveTo>
                    <a:pt x="254" y="88392"/>
                  </a:moveTo>
                  <a:lnTo>
                    <a:pt x="0" y="0"/>
                  </a:lnTo>
                </a:path>
              </a:pathLst>
            </a:custGeom>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09" name="Freeform: Shape 108">
              <a:extLst>
                <a:ext uri="{FF2B5EF4-FFF2-40B4-BE49-F238E27FC236}">
                  <a16:creationId xmlns:a16="http://schemas.microsoft.com/office/drawing/2014/main" id="{04D24B55-EFC5-0CFC-8C4E-BD6AD58EFD6F}"/>
                </a:ext>
              </a:extLst>
            </p:cNvPr>
            <p:cNvSpPr/>
            <p:nvPr/>
          </p:nvSpPr>
          <p:spPr>
            <a:xfrm>
              <a:off x="4406773" y="5817362"/>
              <a:ext cx="635" cy="87884"/>
            </a:xfrm>
            <a:custGeom>
              <a:avLst/>
              <a:gdLst>
                <a:gd name="connsiteX0" fmla="*/ 635 w 635"/>
                <a:gd name="connsiteY0" fmla="*/ 0 h 87884"/>
                <a:gd name="connsiteX1" fmla="*/ 0 w 635"/>
                <a:gd name="connsiteY1" fmla="*/ 87884 h 87884"/>
              </a:gdLst>
              <a:ahLst/>
              <a:cxnLst>
                <a:cxn ang="0">
                  <a:pos x="connsiteX0" y="connsiteY0"/>
                </a:cxn>
                <a:cxn ang="0">
                  <a:pos x="connsiteX1" y="connsiteY1"/>
                </a:cxn>
              </a:cxnLst>
              <a:rect l="l" t="t" r="r" b="b"/>
              <a:pathLst>
                <a:path w="635" h="87884">
                  <a:moveTo>
                    <a:pt x="635" y="0"/>
                  </a:moveTo>
                  <a:lnTo>
                    <a:pt x="0" y="87884"/>
                  </a:lnTo>
                </a:path>
              </a:pathLst>
            </a:custGeom>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0" name="Freeform: Shape 109">
              <a:extLst>
                <a:ext uri="{FF2B5EF4-FFF2-40B4-BE49-F238E27FC236}">
                  <a16:creationId xmlns:a16="http://schemas.microsoft.com/office/drawing/2014/main" id="{439CA59A-AD51-27D5-F512-1283896068BF}"/>
                </a:ext>
              </a:extLst>
            </p:cNvPr>
            <p:cNvSpPr/>
            <p:nvPr/>
          </p:nvSpPr>
          <p:spPr>
            <a:xfrm rot="-3002999">
              <a:off x="4457781" y="5605108"/>
              <a:ext cx="105156" cy="105156"/>
            </a:xfrm>
            <a:custGeom>
              <a:avLst/>
              <a:gdLst>
                <a:gd name="connsiteX0" fmla="*/ 105156 w 105156"/>
                <a:gd name="connsiteY0" fmla="*/ 52578 h 105156"/>
                <a:gd name="connsiteX1" fmla="*/ 52578 w 105156"/>
                <a:gd name="connsiteY1" fmla="*/ 105156 h 105156"/>
                <a:gd name="connsiteX2" fmla="*/ 0 w 105156"/>
                <a:gd name="connsiteY2" fmla="*/ 52578 h 105156"/>
                <a:gd name="connsiteX3" fmla="*/ 52578 w 105156"/>
                <a:gd name="connsiteY3" fmla="*/ 0 h 105156"/>
                <a:gd name="connsiteX4" fmla="*/ 105156 w 105156"/>
                <a:gd name="connsiteY4" fmla="*/ 52578 h 10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 h="105156">
                  <a:moveTo>
                    <a:pt x="105156" y="52578"/>
                  </a:moveTo>
                  <a:cubicBezTo>
                    <a:pt x="105156" y="81616"/>
                    <a:pt x="81616" y="105156"/>
                    <a:pt x="52578" y="105156"/>
                  </a:cubicBezTo>
                  <a:cubicBezTo>
                    <a:pt x="23540" y="105156"/>
                    <a:pt x="0" y="81616"/>
                    <a:pt x="0" y="52578"/>
                  </a:cubicBezTo>
                  <a:cubicBezTo>
                    <a:pt x="0" y="23540"/>
                    <a:pt x="23540" y="0"/>
                    <a:pt x="52578" y="0"/>
                  </a:cubicBezTo>
                  <a:cubicBezTo>
                    <a:pt x="81616" y="0"/>
                    <a:pt x="105156" y="23540"/>
                    <a:pt x="105156" y="52578"/>
                  </a:cubicBezTo>
                  <a:close/>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1" name="Freeform: Shape 110">
              <a:extLst>
                <a:ext uri="{FF2B5EF4-FFF2-40B4-BE49-F238E27FC236}">
                  <a16:creationId xmlns:a16="http://schemas.microsoft.com/office/drawing/2014/main" id="{6AC6BC0B-3DB1-F3A0-2493-266266AD9EC4}"/>
                </a:ext>
              </a:extLst>
            </p:cNvPr>
            <p:cNvSpPr/>
            <p:nvPr/>
          </p:nvSpPr>
          <p:spPr>
            <a:xfrm>
              <a:off x="4138676" y="5605526"/>
              <a:ext cx="105155" cy="105155"/>
            </a:xfrm>
            <a:custGeom>
              <a:avLst/>
              <a:gdLst>
                <a:gd name="connsiteX0" fmla="*/ 105156 w 105155"/>
                <a:gd name="connsiteY0" fmla="*/ 52578 h 105155"/>
                <a:gd name="connsiteX1" fmla="*/ 52578 w 105155"/>
                <a:gd name="connsiteY1" fmla="*/ 105156 h 105155"/>
                <a:gd name="connsiteX2" fmla="*/ 0 w 105155"/>
                <a:gd name="connsiteY2" fmla="*/ 52578 h 105155"/>
                <a:gd name="connsiteX3" fmla="*/ 52578 w 105155"/>
                <a:gd name="connsiteY3" fmla="*/ 0 h 105155"/>
                <a:gd name="connsiteX4" fmla="*/ 105156 w 105155"/>
                <a:gd name="connsiteY4" fmla="*/ 52578 h 10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5" h="105155">
                  <a:moveTo>
                    <a:pt x="105156" y="52578"/>
                  </a:moveTo>
                  <a:cubicBezTo>
                    <a:pt x="105156" y="81616"/>
                    <a:pt x="81616" y="105156"/>
                    <a:pt x="52578" y="105156"/>
                  </a:cubicBezTo>
                  <a:cubicBezTo>
                    <a:pt x="23540" y="105156"/>
                    <a:pt x="0" y="81616"/>
                    <a:pt x="0" y="52578"/>
                  </a:cubicBezTo>
                  <a:cubicBezTo>
                    <a:pt x="0" y="23540"/>
                    <a:pt x="23540" y="0"/>
                    <a:pt x="52578" y="0"/>
                  </a:cubicBezTo>
                  <a:cubicBezTo>
                    <a:pt x="81616" y="0"/>
                    <a:pt x="105156" y="23540"/>
                    <a:pt x="105156" y="52578"/>
                  </a:cubicBezTo>
                  <a:close/>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2" name="Freeform: Shape 111">
              <a:extLst>
                <a:ext uri="{FF2B5EF4-FFF2-40B4-BE49-F238E27FC236}">
                  <a16:creationId xmlns:a16="http://schemas.microsoft.com/office/drawing/2014/main" id="{0B117986-F7FC-0488-DB9A-704880A1D237}"/>
                </a:ext>
              </a:extLst>
            </p:cNvPr>
            <p:cNvSpPr/>
            <p:nvPr/>
          </p:nvSpPr>
          <p:spPr>
            <a:xfrm>
              <a:off x="4491354" y="5760465"/>
              <a:ext cx="123190" cy="128524"/>
            </a:xfrm>
            <a:custGeom>
              <a:avLst/>
              <a:gdLst>
                <a:gd name="connsiteX0" fmla="*/ 0 w 123190"/>
                <a:gd name="connsiteY0" fmla="*/ 381 h 128524"/>
                <a:gd name="connsiteX1" fmla="*/ 23368 w 123190"/>
                <a:gd name="connsiteY1" fmla="*/ 0 h 128524"/>
                <a:gd name="connsiteX2" fmla="*/ 81661 w 123190"/>
                <a:gd name="connsiteY2" fmla="*/ 6477 h 128524"/>
                <a:gd name="connsiteX3" fmla="*/ 122936 w 123190"/>
                <a:gd name="connsiteY3" fmla="*/ 64389 h 128524"/>
                <a:gd name="connsiteX4" fmla="*/ 123190 w 123190"/>
                <a:gd name="connsiteY4" fmla="*/ 108077 h 128524"/>
                <a:gd name="connsiteX5" fmla="*/ 102743 w 123190"/>
                <a:gd name="connsiteY5" fmla="*/ 128524 h 128524"/>
                <a:gd name="connsiteX6" fmla="*/ 22352 w 123190"/>
                <a:gd name="connsiteY6" fmla="*/ 128524 h 1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90" h="128524">
                  <a:moveTo>
                    <a:pt x="0" y="381"/>
                  </a:moveTo>
                  <a:cubicBezTo>
                    <a:pt x="8382" y="127"/>
                    <a:pt x="13335" y="0"/>
                    <a:pt x="23368" y="0"/>
                  </a:cubicBezTo>
                  <a:cubicBezTo>
                    <a:pt x="53467" y="0"/>
                    <a:pt x="65024" y="1016"/>
                    <a:pt x="81661" y="6477"/>
                  </a:cubicBezTo>
                  <a:cubicBezTo>
                    <a:pt x="107315" y="14986"/>
                    <a:pt x="123952" y="37084"/>
                    <a:pt x="122936" y="64389"/>
                  </a:cubicBezTo>
                  <a:lnTo>
                    <a:pt x="123190" y="108077"/>
                  </a:lnTo>
                  <a:cubicBezTo>
                    <a:pt x="123190" y="119380"/>
                    <a:pt x="114046" y="128524"/>
                    <a:pt x="102743" y="128524"/>
                  </a:cubicBezTo>
                  <a:lnTo>
                    <a:pt x="22352" y="128524"/>
                  </a:lnTo>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3" name="Freeform: Shape 112">
              <a:extLst>
                <a:ext uri="{FF2B5EF4-FFF2-40B4-BE49-F238E27FC236}">
                  <a16:creationId xmlns:a16="http://schemas.microsoft.com/office/drawing/2014/main" id="{B5236528-D3B2-8219-8E69-F286B887C1CD}"/>
                </a:ext>
              </a:extLst>
            </p:cNvPr>
            <p:cNvSpPr/>
            <p:nvPr/>
          </p:nvSpPr>
          <p:spPr>
            <a:xfrm>
              <a:off x="4563364" y="5824982"/>
              <a:ext cx="508" cy="63118"/>
            </a:xfrm>
            <a:custGeom>
              <a:avLst/>
              <a:gdLst>
                <a:gd name="connsiteX0" fmla="*/ 508 w 508"/>
                <a:gd name="connsiteY0" fmla="*/ 0 h 63118"/>
                <a:gd name="connsiteX1" fmla="*/ 0 w 508"/>
                <a:gd name="connsiteY1" fmla="*/ 63119 h 63118"/>
              </a:gdLst>
              <a:ahLst/>
              <a:cxnLst>
                <a:cxn ang="0">
                  <a:pos x="connsiteX0" y="connsiteY0"/>
                </a:cxn>
                <a:cxn ang="0">
                  <a:pos x="connsiteX1" y="connsiteY1"/>
                </a:cxn>
              </a:cxnLst>
              <a:rect l="l" t="t" r="r" b="b"/>
              <a:pathLst>
                <a:path w="508" h="63118">
                  <a:moveTo>
                    <a:pt x="508" y="0"/>
                  </a:moveTo>
                  <a:lnTo>
                    <a:pt x="0" y="63119"/>
                  </a:lnTo>
                </a:path>
              </a:pathLst>
            </a:custGeom>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4" name="Freeform: Shape 113">
              <a:extLst>
                <a:ext uri="{FF2B5EF4-FFF2-40B4-BE49-F238E27FC236}">
                  <a16:creationId xmlns:a16="http://schemas.microsoft.com/office/drawing/2014/main" id="{E9D5E128-0917-5045-FA76-4B283B68AB3B}"/>
                </a:ext>
              </a:extLst>
            </p:cNvPr>
            <p:cNvSpPr/>
            <p:nvPr/>
          </p:nvSpPr>
          <p:spPr>
            <a:xfrm>
              <a:off x="4087240" y="5760465"/>
              <a:ext cx="111125" cy="128524"/>
            </a:xfrm>
            <a:custGeom>
              <a:avLst/>
              <a:gdLst>
                <a:gd name="connsiteX0" fmla="*/ 111125 w 111125"/>
                <a:gd name="connsiteY0" fmla="*/ 381 h 128524"/>
                <a:gd name="connsiteX1" fmla="*/ 99822 w 111125"/>
                <a:gd name="connsiteY1" fmla="*/ 0 h 128524"/>
                <a:gd name="connsiteX2" fmla="*/ 41529 w 111125"/>
                <a:gd name="connsiteY2" fmla="*/ 6477 h 128524"/>
                <a:gd name="connsiteX3" fmla="*/ 254 w 111125"/>
                <a:gd name="connsiteY3" fmla="*/ 64389 h 128524"/>
                <a:gd name="connsiteX4" fmla="*/ 0 w 111125"/>
                <a:gd name="connsiteY4" fmla="*/ 108077 h 128524"/>
                <a:gd name="connsiteX5" fmla="*/ 20447 w 111125"/>
                <a:gd name="connsiteY5" fmla="*/ 128524 h 128524"/>
                <a:gd name="connsiteX6" fmla="*/ 100838 w 111125"/>
                <a:gd name="connsiteY6" fmla="*/ 128524 h 1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25" h="128524">
                  <a:moveTo>
                    <a:pt x="111125" y="381"/>
                  </a:moveTo>
                  <a:cubicBezTo>
                    <a:pt x="102743" y="127"/>
                    <a:pt x="109855" y="0"/>
                    <a:pt x="99822" y="0"/>
                  </a:cubicBezTo>
                  <a:cubicBezTo>
                    <a:pt x="69723" y="0"/>
                    <a:pt x="58166" y="1016"/>
                    <a:pt x="41529" y="6477"/>
                  </a:cubicBezTo>
                  <a:cubicBezTo>
                    <a:pt x="15875" y="14986"/>
                    <a:pt x="-762" y="37084"/>
                    <a:pt x="254" y="64389"/>
                  </a:cubicBezTo>
                  <a:lnTo>
                    <a:pt x="0" y="108077"/>
                  </a:lnTo>
                  <a:cubicBezTo>
                    <a:pt x="0" y="119380"/>
                    <a:pt x="9144" y="128524"/>
                    <a:pt x="20447" y="128524"/>
                  </a:cubicBezTo>
                  <a:lnTo>
                    <a:pt x="100838" y="128524"/>
                  </a:lnTo>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5" name="Freeform: Shape 114">
              <a:extLst>
                <a:ext uri="{FF2B5EF4-FFF2-40B4-BE49-F238E27FC236}">
                  <a16:creationId xmlns:a16="http://schemas.microsoft.com/office/drawing/2014/main" id="{7E63FA7E-E9AF-4D11-3512-B829F1C4A654}"/>
                </a:ext>
              </a:extLst>
            </p:cNvPr>
            <p:cNvSpPr/>
            <p:nvPr/>
          </p:nvSpPr>
          <p:spPr>
            <a:xfrm>
              <a:off x="4137787" y="5824982"/>
              <a:ext cx="508" cy="63118"/>
            </a:xfrm>
            <a:custGeom>
              <a:avLst/>
              <a:gdLst>
                <a:gd name="connsiteX0" fmla="*/ 0 w 508"/>
                <a:gd name="connsiteY0" fmla="*/ 0 h 63118"/>
                <a:gd name="connsiteX1" fmla="*/ 508 w 508"/>
                <a:gd name="connsiteY1" fmla="*/ 63119 h 63118"/>
              </a:gdLst>
              <a:ahLst/>
              <a:cxnLst>
                <a:cxn ang="0">
                  <a:pos x="connsiteX0" y="connsiteY0"/>
                </a:cxn>
                <a:cxn ang="0">
                  <a:pos x="connsiteX1" y="connsiteY1"/>
                </a:cxn>
              </a:cxnLst>
              <a:rect l="l" t="t" r="r" b="b"/>
              <a:pathLst>
                <a:path w="508" h="63118">
                  <a:moveTo>
                    <a:pt x="0" y="0"/>
                  </a:moveTo>
                  <a:lnTo>
                    <a:pt x="508" y="63119"/>
                  </a:lnTo>
                </a:path>
              </a:pathLst>
            </a:custGeom>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6" name="Freeform: Shape 115">
              <a:extLst>
                <a:ext uri="{FF2B5EF4-FFF2-40B4-BE49-F238E27FC236}">
                  <a16:creationId xmlns:a16="http://schemas.microsoft.com/office/drawing/2014/main" id="{68C269BB-E578-363F-23A5-3ADCE4C52E63}"/>
                </a:ext>
              </a:extLst>
            </p:cNvPr>
            <p:cNvSpPr/>
            <p:nvPr/>
          </p:nvSpPr>
          <p:spPr>
            <a:xfrm>
              <a:off x="4399534" y="5400547"/>
              <a:ext cx="156590" cy="155448"/>
            </a:xfrm>
            <a:custGeom>
              <a:avLst/>
              <a:gdLst>
                <a:gd name="connsiteX0" fmla="*/ 0 w 156590"/>
                <a:gd name="connsiteY0" fmla="*/ 115062 h 155448"/>
                <a:gd name="connsiteX1" fmla="*/ 53721 w 156590"/>
                <a:gd name="connsiteY1" fmla="*/ 124206 h 155448"/>
                <a:gd name="connsiteX2" fmla="*/ 64389 w 156590"/>
                <a:gd name="connsiteY2" fmla="*/ 123825 h 155448"/>
                <a:gd name="connsiteX3" fmla="*/ 106172 w 156590"/>
                <a:gd name="connsiteY3" fmla="*/ 155448 h 155448"/>
                <a:gd name="connsiteX4" fmla="*/ 119761 w 156590"/>
                <a:gd name="connsiteY4" fmla="*/ 109728 h 155448"/>
                <a:gd name="connsiteX5" fmla="*/ 119761 w 156590"/>
                <a:gd name="connsiteY5" fmla="*/ 109728 h 155448"/>
                <a:gd name="connsiteX6" fmla="*/ 156591 w 156590"/>
                <a:gd name="connsiteY6" fmla="*/ 62103 h 155448"/>
                <a:gd name="connsiteX7" fmla="*/ 53721 w 156590"/>
                <a:gd name="connsiteY7" fmla="*/ 0 h 155448"/>
                <a:gd name="connsiteX8" fmla="*/ 41275 w 156590"/>
                <a:gd name="connsiteY8" fmla="*/ 508 h 15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90" h="155448">
                  <a:moveTo>
                    <a:pt x="0" y="115062"/>
                  </a:moveTo>
                  <a:cubicBezTo>
                    <a:pt x="15621" y="120904"/>
                    <a:pt x="34036" y="124206"/>
                    <a:pt x="53721" y="124206"/>
                  </a:cubicBezTo>
                  <a:cubicBezTo>
                    <a:pt x="57277" y="124206"/>
                    <a:pt x="60960" y="124206"/>
                    <a:pt x="64389" y="123825"/>
                  </a:cubicBezTo>
                  <a:lnTo>
                    <a:pt x="106172" y="155448"/>
                  </a:lnTo>
                  <a:lnTo>
                    <a:pt x="119761" y="109728"/>
                  </a:lnTo>
                  <a:lnTo>
                    <a:pt x="119761" y="109728"/>
                  </a:lnTo>
                  <a:cubicBezTo>
                    <a:pt x="142240" y="98298"/>
                    <a:pt x="156591" y="81280"/>
                    <a:pt x="156591" y="62103"/>
                  </a:cubicBezTo>
                  <a:cubicBezTo>
                    <a:pt x="156591" y="27813"/>
                    <a:pt x="110490" y="0"/>
                    <a:pt x="53721" y="0"/>
                  </a:cubicBezTo>
                  <a:cubicBezTo>
                    <a:pt x="49530" y="0"/>
                    <a:pt x="45339" y="127"/>
                    <a:pt x="41275" y="508"/>
                  </a:cubicBezTo>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7" name="Freeform: Shape 116">
              <a:extLst>
                <a:ext uri="{FF2B5EF4-FFF2-40B4-BE49-F238E27FC236}">
                  <a16:creationId xmlns:a16="http://schemas.microsoft.com/office/drawing/2014/main" id="{E8001962-08B7-BEBD-0FD3-46A59B448091}"/>
                </a:ext>
              </a:extLst>
            </p:cNvPr>
            <p:cNvSpPr/>
            <p:nvPr/>
          </p:nvSpPr>
          <p:spPr>
            <a:xfrm>
              <a:off x="4140200" y="5351271"/>
              <a:ext cx="277114" cy="203327"/>
            </a:xfrm>
            <a:custGeom>
              <a:avLst/>
              <a:gdLst>
                <a:gd name="connsiteX0" fmla="*/ 41021 w 277114"/>
                <a:gd name="connsiteY0" fmla="*/ 143002 h 203327"/>
                <a:gd name="connsiteX1" fmla="*/ 0 w 277114"/>
                <a:gd name="connsiteY1" fmla="*/ 83566 h 203327"/>
                <a:gd name="connsiteX2" fmla="*/ 138557 w 277114"/>
                <a:gd name="connsiteY2" fmla="*/ 0 h 203327"/>
                <a:gd name="connsiteX3" fmla="*/ 277114 w 277114"/>
                <a:gd name="connsiteY3" fmla="*/ 83566 h 203327"/>
                <a:gd name="connsiteX4" fmla="*/ 138557 w 277114"/>
                <a:gd name="connsiteY4" fmla="*/ 167132 h 203327"/>
                <a:gd name="connsiteX5" fmla="*/ 110236 w 277114"/>
                <a:gd name="connsiteY5" fmla="*/ 165354 h 203327"/>
                <a:gd name="connsiteX6" fmla="*/ 110236 w 277114"/>
                <a:gd name="connsiteY6" fmla="*/ 165354 h 203327"/>
                <a:gd name="connsiteX7" fmla="*/ 56388 w 277114"/>
                <a:gd name="connsiteY7" fmla="*/ 203327 h 203327"/>
                <a:gd name="connsiteX8" fmla="*/ 41148 w 277114"/>
                <a:gd name="connsiteY8" fmla="*/ 142875 h 20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114" h="203327">
                  <a:moveTo>
                    <a:pt x="41021" y="143002"/>
                  </a:moveTo>
                  <a:cubicBezTo>
                    <a:pt x="15621" y="127889"/>
                    <a:pt x="0" y="106807"/>
                    <a:pt x="0" y="83566"/>
                  </a:cubicBezTo>
                  <a:cubicBezTo>
                    <a:pt x="0" y="37338"/>
                    <a:pt x="61976" y="0"/>
                    <a:pt x="138557" y="0"/>
                  </a:cubicBezTo>
                  <a:cubicBezTo>
                    <a:pt x="215138" y="0"/>
                    <a:pt x="277114" y="37465"/>
                    <a:pt x="277114" y="83566"/>
                  </a:cubicBezTo>
                  <a:cubicBezTo>
                    <a:pt x="277114" y="129667"/>
                    <a:pt x="215138" y="167132"/>
                    <a:pt x="138557" y="167132"/>
                  </a:cubicBezTo>
                  <a:cubicBezTo>
                    <a:pt x="128778" y="167132"/>
                    <a:pt x="119380" y="166497"/>
                    <a:pt x="110236" y="165354"/>
                  </a:cubicBezTo>
                  <a:lnTo>
                    <a:pt x="110236" y="165354"/>
                  </a:lnTo>
                  <a:cubicBezTo>
                    <a:pt x="110236" y="165354"/>
                    <a:pt x="56388" y="203327"/>
                    <a:pt x="56388" y="203327"/>
                  </a:cubicBezTo>
                  <a:lnTo>
                    <a:pt x="41148" y="142875"/>
                  </a:lnTo>
                  <a:close/>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118" name="Group 117">
            <a:extLst>
              <a:ext uri="{FF2B5EF4-FFF2-40B4-BE49-F238E27FC236}">
                <a16:creationId xmlns:a16="http://schemas.microsoft.com/office/drawing/2014/main" id="{0CCD6814-881D-77AB-797F-F3E0476A1A48}"/>
              </a:ext>
            </a:extLst>
          </p:cNvPr>
          <p:cNvGrpSpPr/>
          <p:nvPr/>
        </p:nvGrpSpPr>
        <p:grpSpPr>
          <a:xfrm>
            <a:off x="523387" y="5075989"/>
            <a:ext cx="809420" cy="813934"/>
            <a:chOff x="-877145" y="2196042"/>
            <a:chExt cx="731520" cy="735600"/>
          </a:xfrm>
        </p:grpSpPr>
        <p:sp>
          <p:nvSpPr>
            <p:cNvPr id="119" name="Google Shape;18625;p1449">
              <a:extLst>
                <a:ext uri="{FF2B5EF4-FFF2-40B4-BE49-F238E27FC236}">
                  <a16:creationId xmlns:a16="http://schemas.microsoft.com/office/drawing/2014/main" id="{25D7D1FF-7A26-B561-5D12-C8EB02C20880}"/>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20" name="Google Shape;18628;p1449">
              <a:extLst>
                <a:ext uri="{FF2B5EF4-FFF2-40B4-BE49-F238E27FC236}">
                  <a16:creationId xmlns:a16="http://schemas.microsoft.com/office/drawing/2014/main" id="{C9F18918-2E25-193E-7696-31B13FE3DAE0}"/>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21" name="Google Shape;18629;p1449">
              <a:extLst>
                <a:ext uri="{FF2B5EF4-FFF2-40B4-BE49-F238E27FC236}">
                  <a16:creationId xmlns:a16="http://schemas.microsoft.com/office/drawing/2014/main" id="{0538D98D-35E6-F62F-E840-734C012D5761}"/>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22" name="Group 121">
            <a:extLst>
              <a:ext uri="{FF2B5EF4-FFF2-40B4-BE49-F238E27FC236}">
                <a16:creationId xmlns:a16="http://schemas.microsoft.com/office/drawing/2014/main" id="{D487D1ED-5D35-9AD8-055F-083A1EC1A3DC}"/>
              </a:ext>
            </a:extLst>
          </p:cNvPr>
          <p:cNvGrpSpPr/>
          <p:nvPr/>
        </p:nvGrpSpPr>
        <p:grpSpPr>
          <a:xfrm>
            <a:off x="775995" y="5297880"/>
            <a:ext cx="304206" cy="370152"/>
            <a:chOff x="1883790" y="4024476"/>
            <a:chExt cx="459232" cy="558800"/>
          </a:xfrm>
        </p:grpSpPr>
        <p:sp>
          <p:nvSpPr>
            <p:cNvPr id="123" name="Freeform: Shape 122">
              <a:extLst>
                <a:ext uri="{FF2B5EF4-FFF2-40B4-BE49-F238E27FC236}">
                  <a16:creationId xmlns:a16="http://schemas.microsoft.com/office/drawing/2014/main" id="{22DF4593-3848-5293-3A9A-6EEA138C1447}"/>
                </a:ext>
              </a:extLst>
            </p:cNvPr>
            <p:cNvSpPr/>
            <p:nvPr/>
          </p:nvSpPr>
          <p:spPr>
            <a:xfrm>
              <a:off x="2088513" y="4291938"/>
              <a:ext cx="169672" cy="12700"/>
            </a:xfrm>
            <a:custGeom>
              <a:avLst/>
              <a:gdLst>
                <a:gd name="connsiteX0" fmla="*/ 169672 w 169672"/>
                <a:gd name="connsiteY0" fmla="*/ 0 h 12700"/>
                <a:gd name="connsiteX1" fmla="*/ 0 w 169672"/>
                <a:gd name="connsiteY1" fmla="*/ 0 h 12700"/>
              </a:gdLst>
              <a:ahLst/>
              <a:cxnLst>
                <a:cxn ang="0">
                  <a:pos x="connsiteX0" y="connsiteY0"/>
                </a:cxn>
                <a:cxn ang="0">
                  <a:pos x="connsiteX1" y="connsiteY1"/>
                </a:cxn>
              </a:cxnLst>
              <a:rect l="l" t="t" r="r" b="b"/>
              <a:pathLst>
                <a:path w="169672" h="12700">
                  <a:moveTo>
                    <a:pt x="169672" y="0"/>
                  </a:moveTo>
                  <a:lnTo>
                    <a:pt x="0" y="0"/>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4" name="Freeform: Shape 123">
              <a:extLst>
                <a:ext uri="{FF2B5EF4-FFF2-40B4-BE49-F238E27FC236}">
                  <a16:creationId xmlns:a16="http://schemas.microsoft.com/office/drawing/2014/main" id="{C00B2C98-D4BA-75D4-D367-0B1C540D30D6}"/>
                </a:ext>
              </a:extLst>
            </p:cNvPr>
            <p:cNvSpPr/>
            <p:nvPr/>
          </p:nvSpPr>
          <p:spPr>
            <a:xfrm>
              <a:off x="1968753" y="4262474"/>
              <a:ext cx="47878" cy="49783"/>
            </a:xfrm>
            <a:custGeom>
              <a:avLst/>
              <a:gdLst>
                <a:gd name="connsiteX0" fmla="*/ 0 w 47878"/>
                <a:gd name="connsiteY0" fmla="*/ 30607 h 49783"/>
                <a:gd name="connsiteX1" fmla="*/ 8763 w 47878"/>
                <a:gd name="connsiteY1" fmla="*/ 49784 h 49783"/>
                <a:gd name="connsiteX2" fmla="*/ 47879 w 47878"/>
                <a:gd name="connsiteY2" fmla="*/ 0 h 49783"/>
              </a:gdLst>
              <a:ahLst/>
              <a:cxnLst>
                <a:cxn ang="0">
                  <a:pos x="connsiteX0" y="connsiteY0"/>
                </a:cxn>
                <a:cxn ang="0">
                  <a:pos x="connsiteX1" y="connsiteY1"/>
                </a:cxn>
                <a:cxn ang="0">
                  <a:pos x="connsiteX2" y="connsiteY2"/>
                </a:cxn>
              </a:cxnLst>
              <a:rect l="l" t="t" r="r" b="b"/>
              <a:pathLst>
                <a:path w="47878" h="49783">
                  <a:moveTo>
                    <a:pt x="0" y="30607"/>
                  </a:moveTo>
                  <a:lnTo>
                    <a:pt x="8763" y="49784"/>
                  </a:lnTo>
                  <a:lnTo>
                    <a:pt x="47879" y="0"/>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5" name="Freeform: Shape 124">
              <a:extLst>
                <a:ext uri="{FF2B5EF4-FFF2-40B4-BE49-F238E27FC236}">
                  <a16:creationId xmlns:a16="http://schemas.microsoft.com/office/drawing/2014/main" id="{7A603780-93DD-9AB1-9EF8-5ABB558A86FC}"/>
                </a:ext>
              </a:extLst>
            </p:cNvPr>
            <p:cNvSpPr/>
            <p:nvPr/>
          </p:nvSpPr>
          <p:spPr>
            <a:xfrm>
              <a:off x="2088513" y="4426558"/>
              <a:ext cx="169672" cy="12700"/>
            </a:xfrm>
            <a:custGeom>
              <a:avLst/>
              <a:gdLst>
                <a:gd name="connsiteX0" fmla="*/ 169672 w 169672"/>
                <a:gd name="connsiteY0" fmla="*/ 0 h 12700"/>
                <a:gd name="connsiteX1" fmla="*/ 0 w 169672"/>
                <a:gd name="connsiteY1" fmla="*/ 0 h 12700"/>
              </a:gdLst>
              <a:ahLst/>
              <a:cxnLst>
                <a:cxn ang="0">
                  <a:pos x="connsiteX0" y="connsiteY0"/>
                </a:cxn>
                <a:cxn ang="0">
                  <a:pos x="connsiteX1" y="connsiteY1"/>
                </a:cxn>
              </a:cxnLst>
              <a:rect l="l" t="t" r="r" b="b"/>
              <a:pathLst>
                <a:path w="169672" h="12700">
                  <a:moveTo>
                    <a:pt x="169672" y="0"/>
                  </a:moveTo>
                  <a:lnTo>
                    <a:pt x="0" y="0"/>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6" name="Freeform: Shape 125">
              <a:extLst>
                <a:ext uri="{FF2B5EF4-FFF2-40B4-BE49-F238E27FC236}">
                  <a16:creationId xmlns:a16="http://schemas.microsoft.com/office/drawing/2014/main" id="{265BD72F-3102-CDA5-2B43-904B4C431433}"/>
                </a:ext>
              </a:extLst>
            </p:cNvPr>
            <p:cNvSpPr/>
            <p:nvPr/>
          </p:nvSpPr>
          <p:spPr>
            <a:xfrm>
              <a:off x="1968753" y="4395189"/>
              <a:ext cx="47878" cy="48005"/>
            </a:xfrm>
            <a:custGeom>
              <a:avLst/>
              <a:gdLst>
                <a:gd name="connsiteX0" fmla="*/ 0 w 47878"/>
                <a:gd name="connsiteY0" fmla="*/ 30353 h 48005"/>
                <a:gd name="connsiteX1" fmla="*/ 8763 w 47878"/>
                <a:gd name="connsiteY1" fmla="*/ 48006 h 48005"/>
                <a:gd name="connsiteX2" fmla="*/ 47879 w 47878"/>
                <a:gd name="connsiteY2" fmla="*/ 0 h 48005"/>
              </a:gdLst>
              <a:ahLst/>
              <a:cxnLst>
                <a:cxn ang="0">
                  <a:pos x="connsiteX0" y="connsiteY0"/>
                </a:cxn>
                <a:cxn ang="0">
                  <a:pos x="connsiteX1" y="connsiteY1"/>
                </a:cxn>
                <a:cxn ang="0">
                  <a:pos x="connsiteX2" y="connsiteY2"/>
                </a:cxn>
              </a:cxnLst>
              <a:rect l="l" t="t" r="r" b="b"/>
              <a:pathLst>
                <a:path w="47878" h="48005">
                  <a:moveTo>
                    <a:pt x="0" y="30353"/>
                  </a:moveTo>
                  <a:lnTo>
                    <a:pt x="8763" y="48006"/>
                  </a:lnTo>
                  <a:lnTo>
                    <a:pt x="47879" y="0"/>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7" name="Freeform: Shape 126">
              <a:extLst>
                <a:ext uri="{FF2B5EF4-FFF2-40B4-BE49-F238E27FC236}">
                  <a16:creationId xmlns:a16="http://schemas.microsoft.com/office/drawing/2014/main" id="{06071558-A5CF-9F6E-851C-DAF07798DA77}"/>
                </a:ext>
              </a:extLst>
            </p:cNvPr>
            <p:cNvSpPr/>
            <p:nvPr/>
          </p:nvSpPr>
          <p:spPr>
            <a:xfrm>
              <a:off x="1920747" y="4061432"/>
              <a:ext cx="71881" cy="73787"/>
            </a:xfrm>
            <a:custGeom>
              <a:avLst/>
              <a:gdLst>
                <a:gd name="connsiteX0" fmla="*/ 71882 w 71881"/>
                <a:gd name="connsiteY0" fmla="*/ 0 h 73787"/>
                <a:gd name="connsiteX1" fmla="*/ 71882 w 71881"/>
                <a:gd name="connsiteY1" fmla="*/ 73787 h 73787"/>
                <a:gd name="connsiteX2" fmla="*/ 0 w 71881"/>
                <a:gd name="connsiteY2" fmla="*/ 73787 h 73787"/>
              </a:gdLst>
              <a:ahLst/>
              <a:cxnLst>
                <a:cxn ang="0">
                  <a:pos x="connsiteX0" y="connsiteY0"/>
                </a:cxn>
                <a:cxn ang="0">
                  <a:pos x="connsiteX1" y="connsiteY1"/>
                </a:cxn>
                <a:cxn ang="0">
                  <a:pos x="connsiteX2" y="connsiteY2"/>
                </a:cxn>
              </a:cxnLst>
              <a:rect l="l" t="t" r="r" b="b"/>
              <a:pathLst>
                <a:path w="71881" h="73787">
                  <a:moveTo>
                    <a:pt x="71882" y="0"/>
                  </a:moveTo>
                  <a:lnTo>
                    <a:pt x="71882" y="73787"/>
                  </a:lnTo>
                  <a:lnTo>
                    <a:pt x="0" y="73787"/>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8" name="Freeform: Shape 127">
              <a:extLst>
                <a:ext uri="{FF2B5EF4-FFF2-40B4-BE49-F238E27FC236}">
                  <a16:creationId xmlns:a16="http://schemas.microsoft.com/office/drawing/2014/main" id="{1F4E2955-21F1-C9F7-96F0-5CF29859CB68}"/>
                </a:ext>
              </a:extLst>
            </p:cNvPr>
            <p:cNvSpPr/>
            <p:nvPr/>
          </p:nvSpPr>
          <p:spPr>
            <a:xfrm>
              <a:off x="1883790" y="4024476"/>
              <a:ext cx="459232" cy="558800"/>
            </a:xfrm>
            <a:custGeom>
              <a:avLst/>
              <a:gdLst>
                <a:gd name="connsiteX0" fmla="*/ 441071 w 459232"/>
                <a:gd name="connsiteY0" fmla="*/ 558800 h 558800"/>
                <a:gd name="connsiteX1" fmla="*/ 18161 w 459232"/>
                <a:gd name="connsiteY1" fmla="*/ 558800 h 558800"/>
                <a:gd name="connsiteX2" fmla="*/ 0 w 459232"/>
                <a:gd name="connsiteY2" fmla="*/ 540639 h 558800"/>
                <a:gd name="connsiteX3" fmla="*/ 0 w 459232"/>
                <a:gd name="connsiteY3" fmla="*/ 85090 h 558800"/>
                <a:gd name="connsiteX4" fmla="*/ 84582 w 459232"/>
                <a:gd name="connsiteY4" fmla="*/ 0 h 558800"/>
                <a:gd name="connsiteX5" fmla="*/ 441071 w 459232"/>
                <a:gd name="connsiteY5" fmla="*/ 0 h 558800"/>
                <a:gd name="connsiteX6" fmla="*/ 459232 w 459232"/>
                <a:gd name="connsiteY6" fmla="*/ 18161 h 558800"/>
                <a:gd name="connsiteX7" fmla="*/ 459232 w 459232"/>
                <a:gd name="connsiteY7" fmla="*/ 540512 h 558800"/>
                <a:gd name="connsiteX8" fmla="*/ 441071 w 459232"/>
                <a:gd name="connsiteY8" fmla="*/ 558673 h 558800"/>
                <a:gd name="connsiteX9" fmla="*/ 441071 w 459232"/>
                <a:gd name="connsiteY9" fmla="*/ 558673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32" h="558800">
                  <a:moveTo>
                    <a:pt x="441071" y="558800"/>
                  </a:moveTo>
                  <a:lnTo>
                    <a:pt x="18161" y="558800"/>
                  </a:lnTo>
                  <a:cubicBezTo>
                    <a:pt x="9017" y="558800"/>
                    <a:pt x="0" y="549656"/>
                    <a:pt x="0" y="540639"/>
                  </a:cubicBezTo>
                  <a:lnTo>
                    <a:pt x="0" y="85090"/>
                  </a:lnTo>
                  <a:lnTo>
                    <a:pt x="84582" y="0"/>
                  </a:lnTo>
                  <a:lnTo>
                    <a:pt x="441071" y="0"/>
                  </a:lnTo>
                  <a:cubicBezTo>
                    <a:pt x="450215" y="0"/>
                    <a:pt x="459232" y="9144"/>
                    <a:pt x="459232" y="18161"/>
                  </a:cubicBezTo>
                  <a:lnTo>
                    <a:pt x="459232" y="540512"/>
                  </a:lnTo>
                  <a:cubicBezTo>
                    <a:pt x="459232" y="549656"/>
                    <a:pt x="450215" y="558673"/>
                    <a:pt x="441071" y="558673"/>
                  </a:cubicBezTo>
                  <a:lnTo>
                    <a:pt x="441071" y="558673"/>
                  </a:ln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spTree>
    <p:extLst>
      <p:ext uri="{BB962C8B-B14F-4D97-AF65-F5344CB8AC3E}">
        <p14:creationId xmlns:p14="http://schemas.microsoft.com/office/powerpoint/2010/main" val="258481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D3BEC0-A337-4AA4-5145-EC2C4CA2149E}"/>
              </a:ext>
            </a:extLst>
          </p:cNvPr>
          <p:cNvSpPr>
            <a:spLocks noGrp="1"/>
          </p:cNvSpPr>
          <p:nvPr>
            <p:ph type="title"/>
          </p:nvPr>
        </p:nvSpPr>
        <p:spPr>
          <a:xfrm>
            <a:off x="566928" y="686514"/>
            <a:ext cx="9663484" cy="360099"/>
          </a:xfrm>
        </p:spPr>
        <p:txBody>
          <a:bodyPr vert="horz" wrap="square" lIns="0" tIns="0" rIns="0" bIns="0" rtlCol="0" anchor="t" anchorCtr="0">
            <a:spAutoFit/>
          </a:bodyPr>
          <a:lstStyle/>
          <a:p>
            <a:r>
              <a:rPr lang="en-GB" b="1">
                <a:latin typeface="+mj-lt"/>
              </a:rPr>
              <a:t>Service Pattern Catalogue – Initial Use Cases</a:t>
            </a:r>
            <a:endParaRPr lang="en-GB" sz="1200">
              <a:latin typeface="+mj-lt"/>
            </a:endParaRPr>
          </a:p>
        </p:txBody>
      </p:sp>
      <p:cxnSp>
        <p:nvCxnSpPr>
          <p:cNvPr id="2" name="Straight Connector 1">
            <a:extLst>
              <a:ext uri="{FF2B5EF4-FFF2-40B4-BE49-F238E27FC236}">
                <a16:creationId xmlns:a16="http://schemas.microsoft.com/office/drawing/2014/main" id="{5285597D-82D3-45A5-3FD1-094205AD5E1C}"/>
              </a:ext>
            </a:extLst>
          </p:cNvPr>
          <p:cNvCxnSpPr>
            <a:cxnSpLocks/>
          </p:cNvCxnSpPr>
          <p:nvPr/>
        </p:nvCxnSpPr>
        <p:spPr>
          <a:xfrm>
            <a:off x="0" y="1930968"/>
            <a:ext cx="12188825" cy="0"/>
          </a:xfrm>
          <a:prstGeom prst="line">
            <a:avLst/>
          </a:prstGeom>
          <a:ln w="28575"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7129E90C-1F69-B38D-4BC4-49E74B4AA3A6}"/>
              </a:ext>
            </a:extLst>
          </p:cNvPr>
          <p:cNvSpPr/>
          <p:nvPr/>
        </p:nvSpPr>
        <p:spPr bwMode="gray">
          <a:xfrm>
            <a:off x="576676" y="5507201"/>
            <a:ext cx="11041201" cy="511200"/>
          </a:xfrm>
          <a:prstGeom prst="roundRect">
            <a:avLst>
              <a:gd name="adj" fmla="val 16973"/>
            </a:avLst>
          </a:prstGeom>
          <a:gradFill flip="none" rotWithShape="1">
            <a:gsLst>
              <a:gs pos="0">
                <a:srgbClr val="0A4B8C"/>
              </a:gs>
              <a:gs pos="100000">
                <a:srgbClr val="0B315E"/>
              </a:gs>
            </a:gsLst>
            <a:path path="circle">
              <a:fillToRect l="100000" b="100000"/>
            </a:path>
            <a:tileRect t="-100000" r="-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3600"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CVS Health Sans"/>
                <a:ea typeface="+mn-ea"/>
                <a:cs typeface="+mn-cs"/>
              </a:rPr>
              <a:t>Each pattern must support both </a:t>
            </a:r>
            <a:r>
              <a:rPr kumimoji="0" lang="en-US" sz="1600" b="1" i="0" u="sng" strike="noStrike" kern="1200" cap="none" spc="0" normalizeH="0" baseline="0" noProof="0">
                <a:ln>
                  <a:noFill/>
                </a:ln>
                <a:solidFill>
                  <a:prstClr val="white"/>
                </a:solidFill>
                <a:effectLst/>
                <a:uLnTx/>
                <a:uFillTx/>
                <a:latin typeface="CVS Health Sans"/>
                <a:ea typeface="+mn-ea"/>
                <a:cs typeface="+mn-cs"/>
              </a:rPr>
              <a:t>Enterprise</a:t>
            </a:r>
            <a:r>
              <a:rPr kumimoji="0" lang="en-US" sz="1600" b="1" i="0" u="none" strike="noStrike" kern="1200" cap="none" spc="0" normalizeH="0" baseline="0" noProof="0">
                <a:ln>
                  <a:noFill/>
                </a:ln>
                <a:solidFill>
                  <a:prstClr val="white"/>
                </a:solidFill>
                <a:effectLst/>
                <a:uLnTx/>
                <a:uFillTx/>
                <a:latin typeface="CVS Health Sans"/>
                <a:ea typeface="+mn-ea"/>
                <a:cs typeface="+mn-cs"/>
              </a:rPr>
              <a:t> </a:t>
            </a:r>
            <a:r>
              <a:rPr kumimoji="0" lang="en-US" sz="1600" b="0" i="0" u="none" strike="noStrike" kern="1200" cap="none" spc="0" normalizeH="0" baseline="0" noProof="0">
                <a:ln>
                  <a:noFill/>
                </a:ln>
                <a:solidFill>
                  <a:prstClr val="white"/>
                </a:solidFill>
                <a:effectLst/>
                <a:uLnTx/>
                <a:uFillTx/>
                <a:latin typeface="CVS Health Sans"/>
                <a:ea typeface="+mn-ea"/>
                <a:cs typeface="+mn-cs"/>
              </a:rPr>
              <a:t>and</a:t>
            </a:r>
            <a:r>
              <a:rPr kumimoji="0" lang="en-US" sz="1600" b="1" i="0" u="none" strike="noStrike" kern="1200" cap="none" spc="0" normalizeH="0" baseline="0" noProof="0">
                <a:ln>
                  <a:noFill/>
                </a:ln>
                <a:solidFill>
                  <a:prstClr val="white"/>
                </a:solidFill>
                <a:effectLst/>
                <a:uLnTx/>
                <a:uFillTx/>
                <a:latin typeface="CVS Health Sans"/>
                <a:ea typeface="+mn-ea"/>
                <a:cs typeface="+mn-cs"/>
              </a:rPr>
              <a:t> </a:t>
            </a:r>
            <a:r>
              <a:rPr kumimoji="0" lang="en-US" sz="1600" b="1" i="0" u="sng" strike="noStrike" kern="1200" cap="none" spc="0" normalizeH="0" baseline="0" noProof="0">
                <a:ln>
                  <a:noFill/>
                </a:ln>
                <a:solidFill>
                  <a:prstClr val="white"/>
                </a:solidFill>
                <a:effectLst/>
                <a:uLnTx/>
                <a:uFillTx/>
                <a:latin typeface="CVS Health Sans"/>
                <a:ea typeface="+mn-ea"/>
                <a:cs typeface="+mn-cs"/>
              </a:rPr>
              <a:t>Internet/SaaS paths</a:t>
            </a:r>
          </a:p>
        </p:txBody>
      </p:sp>
      <p:sp>
        <p:nvSpPr>
          <p:cNvPr id="4" name="Rectangle 3">
            <a:extLst>
              <a:ext uri="{FF2B5EF4-FFF2-40B4-BE49-F238E27FC236}">
                <a16:creationId xmlns:a16="http://schemas.microsoft.com/office/drawing/2014/main" id="{27012B93-5493-F244-5ECA-5CD46D88C002}"/>
              </a:ext>
            </a:extLst>
          </p:cNvPr>
          <p:cNvSpPr/>
          <p:nvPr/>
        </p:nvSpPr>
        <p:spPr bwMode="gray">
          <a:xfrm>
            <a:off x="557929" y="947003"/>
            <a:ext cx="11250314" cy="38779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6923" marR="6769" lvl="0" indent="0" algn="l" defTabSz="913852" rtl="0" eaLnBrk="1" fontAlgn="auto" latinLnBrk="0" hangingPunct="1">
              <a:lnSpc>
                <a:spcPct val="100000"/>
              </a:lnSpc>
              <a:spcBef>
                <a:spcPts val="133"/>
              </a:spcBef>
              <a:spcAft>
                <a:spcPts val="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The platform is defined around five core service patterns – not just on raw network reachability. </a:t>
            </a:r>
          </a:p>
        </p:txBody>
      </p:sp>
      <p:grpSp>
        <p:nvGrpSpPr>
          <p:cNvPr id="6" name="Group 5">
            <a:extLst>
              <a:ext uri="{FF2B5EF4-FFF2-40B4-BE49-F238E27FC236}">
                <a16:creationId xmlns:a16="http://schemas.microsoft.com/office/drawing/2014/main" id="{E0DE29CC-B410-BB0A-DF2E-5741E957D33B}"/>
              </a:ext>
            </a:extLst>
          </p:cNvPr>
          <p:cNvGrpSpPr/>
          <p:nvPr/>
        </p:nvGrpSpPr>
        <p:grpSpPr>
          <a:xfrm>
            <a:off x="1245087" y="1524001"/>
            <a:ext cx="809420" cy="813934"/>
            <a:chOff x="-877145" y="2196042"/>
            <a:chExt cx="731520" cy="735600"/>
          </a:xfrm>
        </p:grpSpPr>
        <p:sp>
          <p:nvSpPr>
            <p:cNvPr id="7" name="Google Shape;18625;p1449">
              <a:extLst>
                <a:ext uri="{FF2B5EF4-FFF2-40B4-BE49-F238E27FC236}">
                  <a16:creationId xmlns:a16="http://schemas.microsoft.com/office/drawing/2014/main" id="{A33332AA-053E-4E0F-D80F-015B211D64B0}"/>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 name="Google Shape;18628;p1449">
              <a:extLst>
                <a:ext uri="{FF2B5EF4-FFF2-40B4-BE49-F238E27FC236}">
                  <a16:creationId xmlns:a16="http://schemas.microsoft.com/office/drawing/2014/main" id="{8DBE4FAF-A566-C804-79F9-BDCC0241FDE3}"/>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9" name="Google Shape;18629;p1449">
              <a:extLst>
                <a:ext uri="{FF2B5EF4-FFF2-40B4-BE49-F238E27FC236}">
                  <a16:creationId xmlns:a16="http://schemas.microsoft.com/office/drawing/2014/main" id="{B486D933-F327-86DD-5345-0FB551763B65}"/>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0" name="Group 9">
            <a:extLst>
              <a:ext uri="{FF2B5EF4-FFF2-40B4-BE49-F238E27FC236}">
                <a16:creationId xmlns:a16="http://schemas.microsoft.com/office/drawing/2014/main" id="{68234CA2-8703-39E9-F819-10BAEB3B986A}"/>
              </a:ext>
            </a:extLst>
          </p:cNvPr>
          <p:cNvGrpSpPr/>
          <p:nvPr/>
        </p:nvGrpSpPr>
        <p:grpSpPr>
          <a:xfrm>
            <a:off x="5693083" y="1524001"/>
            <a:ext cx="809420" cy="813934"/>
            <a:chOff x="-877145" y="2196042"/>
            <a:chExt cx="731520" cy="735600"/>
          </a:xfrm>
        </p:grpSpPr>
        <p:sp>
          <p:nvSpPr>
            <p:cNvPr id="11" name="Google Shape;18625;p1449">
              <a:extLst>
                <a:ext uri="{FF2B5EF4-FFF2-40B4-BE49-F238E27FC236}">
                  <a16:creationId xmlns:a16="http://schemas.microsoft.com/office/drawing/2014/main" id="{A94FB43A-B8BB-D8E0-F871-25CBB87EB4A2}"/>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2" name="Google Shape;18628;p1449">
              <a:extLst>
                <a:ext uri="{FF2B5EF4-FFF2-40B4-BE49-F238E27FC236}">
                  <a16:creationId xmlns:a16="http://schemas.microsoft.com/office/drawing/2014/main" id="{8C79846C-A3F6-F56F-7AC0-0519C3B7556F}"/>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3" name="Google Shape;18629;p1449">
              <a:extLst>
                <a:ext uri="{FF2B5EF4-FFF2-40B4-BE49-F238E27FC236}">
                  <a16:creationId xmlns:a16="http://schemas.microsoft.com/office/drawing/2014/main" id="{385B50ED-0E91-0D1B-BC74-BD4FCB9ABAA3}"/>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5" name="Group 14">
            <a:extLst>
              <a:ext uri="{FF2B5EF4-FFF2-40B4-BE49-F238E27FC236}">
                <a16:creationId xmlns:a16="http://schemas.microsoft.com/office/drawing/2014/main" id="{D50D9B0C-6DD5-7321-9E10-9402AE17EF47}"/>
              </a:ext>
            </a:extLst>
          </p:cNvPr>
          <p:cNvGrpSpPr/>
          <p:nvPr/>
        </p:nvGrpSpPr>
        <p:grpSpPr>
          <a:xfrm>
            <a:off x="7917081" y="1524001"/>
            <a:ext cx="809420" cy="813934"/>
            <a:chOff x="-877145" y="2196042"/>
            <a:chExt cx="731520" cy="735600"/>
          </a:xfrm>
        </p:grpSpPr>
        <p:sp>
          <p:nvSpPr>
            <p:cNvPr id="16" name="Google Shape;18625;p1449">
              <a:extLst>
                <a:ext uri="{FF2B5EF4-FFF2-40B4-BE49-F238E27FC236}">
                  <a16:creationId xmlns:a16="http://schemas.microsoft.com/office/drawing/2014/main" id="{8CF29BD9-95EA-C5A5-C923-F4F3F874C3EF}"/>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7" name="Google Shape;18628;p1449">
              <a:extLst>
                <a:ext uri="{FF2B5EF4-FFF2-40B4-BE49-F238E27FC236}">
                  <a16:creationId xmlns:a16="http://schemas.microsoft.com/office/drawing/2014/main" id="{A40271CA-2432-0786-48D1-0A62059DCF71}"/>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8" name="Google Shape;18629;p1449">
              <a:extLst>
                <a:ext uri="{FF2B5EF4-FFF2-40B4-BE49-F238E27FC236}">
                  <a16:creationId xmlns:a16="http://schemas.microsoft.com/office/drawing/2014/main" id="{DFCA308D-1471-84CF-4F9F-46DD112D8428}"/>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20" name="Group 19">
            <a:extLst>
              <a:ext uri="{FF2B5EF4-FFF2-40B4-BE49-F238E27FC236}">
                <a16:creationId xmlns:a16="http://schemas.microsoft.com/office/drawing/2014/main" id="{00904157-FF3B-4878-63C7-401F4864C39C}"/>
              </a:ext>
            </a:extLst>
          </p:cNvPr>
          <p:cNvGrpSpPr/>
          <p:nvPr/>
        </p:nvGrpSpPr>
        <p:grpSpPr>
          <a:xfrm>
            <a:off x="10141080" y="1524001"/>
            <a:ext cx="809420" cy="813934"/>
            <a:chOff x="-877145" y="2196042"/>
            <a:chExt cx="731520" cy="735600"/>
          </a:xfrm>
        </p:grpSpPr>
        <p:sp>
          <p:nvSpPr>
            <p:cNvPr id="23" name="Google Shape;18625;p1449">
              <a:extLst>
                <a:ext uri="{FF2B5EF4-FFF2-40B4-BE49-F238E27FC236}">
                  <a16:creationId xmlns:a16="http://schemas.microsoft.com/office/drawing/2014/main" id="{6D14BDBF-4796-0A4F-17CB-3B5CDFDA4D6D}"/>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6" name="Google Shape;18628;p1449">
              <a:extLst>
                <a:ext uri="{FF2B5EF4-FFF2-40B4-BE49-F238E27FC236}">
                  <a16:creationId xmlns:a16="http://schemas.microsoft.com/office/drawing/2014/main" id="{1C98B9FF-7D77-224E-20F8-49A10736ACDB}"/>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8" name="Google Shape;18629;p1449">
              <a:extLst>
                <a:ext uri="{FF2B5EF4-FFF2-40B4-BE49-F238E27FC236}">
                  <a16:creationId xmlns:a16="http://schemas.microsoft.com/office/drawing/2014/main" id="{B050A5F7-B13A-218C-75A1-CA051BF8EDE9}"/>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sp>
        <p:nvSpPr>
          <p:cNvPr id="29" name="Rectangle: Rounded Corners 28">
            <a:extLst>
              <a:ext uri="{FF2B5EF4-FFF2-40B4-BE49-F238E27FC236}">
                <a16:creationId xmlns:a16="http://schemas.microsoft.com/office/drawing/2014/main" id="{B34692BC-C290-FE32-1020-2AB92B3FA955}"/>
              </a:ext>
            </a:extLst>
          </p:cNvPr>
          <p:cNvSpPr>
            <a:spLocks/>
          </p:cNvSpPr>
          <p:nvPr/>
        </p:nvSpPr>
        <p:spPr>
          <a:xfrm>
            <a:off x="910023" y="3487927"/>
            <a:ext cx="1479550" cy="1800199"/>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30" name="Rectangle: Rounded Corners 29">
            <a:extLst>
              <a:ext uri="{FF2B5EF4-FFF2-40B4-BE49-F238E27FC236}">
                <a16:creationId xmlns:a16="http://schemas.microsoft.com/office/drawing/2014/main" id="{C7ED8CFC-BE62-22AE-8497-A89D70359026}"/>
              </a:ext>
            </a:extLst>
          </p:cNvPr>
          <p:cNvSpPr>
            <a:spLocks/>
          </p:cNvSpPr>
          <p:nvPr/>
        </p:nvSpPr>
        <p:spPr>
          <a:xfrm>
            <a:off x="576675" y="2918610"/>
            <a:ext cx="2146245" cy="22986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600" b="1" i="0" u="none" strike="noStrike" kern="1200" cap="none" spc="0" normalizeH="0" baseline="0" noProof="0">
                <a:ln>
                  <a:noFill/>
                </a:ln>
                <a:solidFill>
                  <a:srgbClr val="0A4B8C"/>
                </a:solidFill>
                <a:effectLst/>
                <a:uLnTx/>
                <a:uFillTx/>
                <a:latin typeface="CVS Health Sans"/>
                <a:ea typeface="+mn-ea"/>
                <a:cs typeface="+mn-cs"/>
              </a:rPr>
              <a:t>Secure File Transfer </a:t>
            </a:r>
          </a:p>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SFTP / SSH / MFT (e.g., IBM Sterling)</a:t>
            </a:r>
          </a:p>
        </p:txBody>
      </p:sp>
      <p:sp>
        <p:nvSpPr>
          <p:cNvPr id="31" name="Rectangle: Rounded Corners 30">
            <a:extLst>
              <a:ext uri="{FF2B5EF4-FFF2-40B4-BE49-F238E27FC236}">
                <a16:creationId xmlns:a16="http://schemas.microsoft.com/office/drawing/2014/main" id="{556EDDBA-537B-0C88-9CEF-6313E2CFC3CE}"/>
              </a:ext>
            </a:extLst>
          </p:cNvPr>
          <p:cNvSpPr>
            <a:spLocks/>
          </p:cNvSpPr>
          <p:nvPr/>
        </p:nvSpPr>
        <p:spPr>
          <a:xfrm>
            <a:off x="3134021" y="3487927"/>
            <a:ext cx="1479550" cy="1800199"/>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32" name="Rectangle: Rounded Corners 31">
            <a:extLst>
              <a:ext uri="{FF2B5EF4-FFF2-40B4-BE49-F238E27FC236}">
                <a16:creationId xmlns:a16="http://schemas.microsoft.com/office/drawing/2014/main" id="{77B869D4-F37A-822A-78B9-65AE5F3C33EF}"/>
              </a:ext>
            </a:extLst>
          </p:cNvPr>
          <p:cNvSpPr>
            <a:spLocks/>
          </p:cNvSpPr>
          <p:nvPr/>
        </p:nvSpPr>
        <p:spPr>
          <a:xfrm>
            <a:off x="2800673" y="2918610"/>
            <a:ext cx="2146245" cy="22986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600" b="1" i="0" u="none" strike="noStrike" kern="1200" cap="none" spc="0" normalizeH="0" baseline="0" noProof="0">
                <a:ln>
                  <a:noFill/>
                </a:ln>
                <a:solidFill>
                  <a:srgbClr val="0A4B8C"/>
                </a:solidFill>
                <a:effectLst/>
                <a:uLnTx/>
                <a:uFillTx/>
                <a:latin typeface="CVS Health Sans"/>
                <a:ea typeface="+mn-ea"/>
                <a:cs typeface="+mn-cs"/>
              </a:rPr>
              <a:t>Collaboration Access </a:t>
            </a:r>
          </a:p>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M365, </a:t>
            </a:r>
            <a:r>
              <a:rPr kumimoji="0" lang="en-US" sz="1400" b="0" i="0" u="none" strike="noStrike" kern="1200" cap="none" spc="0" normalizeH="0" baseline="0" noProof="0" err="1">
                <a:ln>
                  <a:noFill/>
                </a:ln>
                <a:solidFill>
                  <a:srgbClr val="3F3F3F"/>
                </a:solidFill>
                <a:effectLst/>
                <a:uLnTx/>
                <a:uFillTx/>
                <a:latin typeface="CVS Health Sans"/>
                <a:ea typeface="+mn-ea"/>
                <a:cs typeface="+mn-cs"/>
              </a:rPr>
              <a:t>eShare</a:t>
            </a:r>
            <a:r>
              <a:rPr kumimoji="0" lang="en-US" sz="1400" b="0" i="0" u="none" strike="noStrike" kern="1200" cap="none" spc="0" normalizeH="0" baseline="0" noProof="0">
                <a:ln>
                  <a:noFill/>
                </a:ln>
                <a:solidFill>
                  <a:srgbClr val="3F3F3F"/>
                </a:solidFill>
                <a:effectLst/>
                <a:uLnTx/>
                <a:uFillTx/>
                <a:latin typeface="CVS Health Sans"/>
                <a:ea typeface="+mn-ea"/>
                <a:cs typeface="+mn-cs"/>
              </a:rPr>
              <a:t>, Slack via proxied, logged access</a:t>
            </a:r>
          </a:p>
        </p:txBody>
      </p:sp>
      <p:sp>
        <p:nvSpPr>
          <p:cNvPr id="33" name="Rectangle: Rounded Corners 32">
            <a:extLst>
              <a:ext uri="{FF2B5EF4-FFF2-40B4-BE49-F238E27FC236}">
                <a16:creationId xmlns:a16="http://schemas.microsoft.com/office/drawing/2014/main" id="{1C931E00-4285-BE3B-16D2-91FD30423F5E}"/>
              </a:ext>
            </a:extLst>
          </p:cNvPr>
          <p:cNvSpPr>
            <a:spLocks/>
          </p:cNvSpPr>
          <p:nvPr/>
        </p:nvSpPr>
        <p:spPr>
          <a:xfrm>
            <a:off x="5358019" y="3487927"/>
            <a:ext cx="1479550" cy="1800199"/>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34" name="Rectangle: Rounded Corners 33">
            <a:extLst>
              <a:ext uri="{FF2B5EF4-FFF2-40B4-BE49-F238E27FC236}">
                <a16:creationId xmlns:a16="http://schemas.microsoft.com/office/drawing/2014/main" id="{D179F534-537D-FF10-7511-F9266ECB3D06}"/>
              </a:ext>
            </a:extLst>
          </p:cNvPr>
          <p:cNvSpPr>
            <a:spLocks/>
          </p:cNvSpPr>
          <p:nvPr/>
        </p:nvSpPr>
        <p:spPr>
          <a:xfrm>
            <a:off x="5024671" y="2918610"/>
            <a:ext cx="2146245" cy="22986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600" b="1" i="0" u="none" strike="noStrike" kern="1200" cap="none" spc="0" normalizeH="0" baseline="0" noProof="0">
                <a:ln>
                  <a:noFill/>
                </a:ln>
                <a:solidFill>
                  <a:srgbClr val="0A4B8C"/>
                </a:solidFill>
                <a:effectLst/>
                <a:uLnTx/>
                <a:uFillTx/>
                <a:latin typeface="CVS Health Sans"/>
                <a:ea typeface="+mn-ea"/>
                <a:cs typeface="+mn-cs"/>
              </a:rPr>
              <a:t>Virtual Desktop (VDI) </a:t>
            </a:r>
          </a:p>
          <a:p>
            <a:pPr algn="ctr">
              <a:spcAft>
                <a:spcPts val="1200"/>
              </a:spcAft>
              <a:defRPr/>
            </a:pPr>
            <a:r>
              <a:rPr kumimoji="0" lang="it-IT" sz="1400" b="0" i="0" u="none" strike="noStrike" kern="1200" cap="none" spc="0" normalizeH="0" baseline="0" noProof="0">
                <a:ln>
                  <a:noFill/>
                </a:ln>
                <a:solidFill>
                  <a:srgbClr val="3F3F3F"/>
                </a:solidFill>
                <a:effectLst/>
                <a:uLnTx/>
                <a:uFillTx/>
                <a:latin typeface="CVS Health Sans"/>
                <a:ea typeface="+mn-ea"/>
                <a:cs typeface="+mn-cs"/>
              </a:rPr>
              <a:t>Citrix / Microsoft VDI via </a:t>
            </a:r>
            <a:r>
              <a:rPr lang="it-IT" sz="1400">
                <a:solidFill>
                  <a:srgbClr val="3F3F3F"/>
                </a:solidFill>
                <a:latin typeface="CVS Health Sans"/>
              </a:rPr>
              <a:t>per tenant</a:t>
            </a:r>
            <a:r>
              <a:rPr kumimoji="0" lang="it-IT" sz="1400" b="0" i="0" u="none" strike="noStrike" kern="1200" cap="none" spc="0" normalizeH="0" baseline="0" noProof="0">
                <a:ln>
                  <a:noFill/>
                </a:ln>
                <a:solidFill>
                  <a:srgbClr val="3F3F3F"/>
                </a:solidFill>
                <a:effectLst/>
                <a:uLnTx/>
                <a:uFillTx/>
                <a:latin typeface="CVS Health Sans"/>
                <a:ea typeface="+mn-ea"/>
                <a:cs typeface="+mn-cs"/>
              </a:rPr>
              <a:t> </a:t>
            </a:r>
            <a:r>
              <a:rPr kumimoji="0" lang="it-IT" sz="1400" b="0" i="0" u="none" strike="noStrike" kern="1200" cap="none" spc="0" normalizeH="0" baseline="0" noProof="0" err="1">
                <a:ln>
                  <a:noFill/>
                </a:ln>
                <a:solidFill>
                  <a:srgbClr val="3F3F3F"/>
                </a:solidFill>
                <a:effectLst/>
                <a:uLnTx/>
                <a:uFillTx/>
                <a:latin typeface="CVS Health Sans"/>
                <a:ea typeface="+mn-ea"/>
                <a:cs typeface="+mn-cs"/>
              </a:rPr>
              <a:t>proxies</a:t>
            </a:r>
            <a:endParaRPr kumimoji="0" lang="en-US" sz="1400" b="0" i="0" u="none" strike="noStrike" kern="1200" cap="none" spc="0" normalizeH="0" baseline="0" noProof="0" err="1">
              <a:ln>
                <a:noFill/>
              </a:ln>
              <a:solidFill>
                <a:srgbClr val="3F3F3F"/>
              </a:solidFill>
              <a:effectLst/>
              <a:uLnTx/>
              <a:uFillTx/>
              <a:latin typeface="CVS Health Sans"/>
              <a:ea typeface="+mn-ea"/>
              <a:cs typeface="+mn-cs"/>
            </a:endParaRPr>
          </a:p>
        </p:txBody>
      </p:sp>
      <p:sp>
        <p:nvSpPr>
          <p:cNvPr id="35" name="Rectangle: Rounded Corners 34">
            <a:extLst>
              <a:ext uri="{FF2B5EF4-FFF2-40B4-BE49-F238E27FC236}">
                <a16:creationId xmlns:a16="http://schemas.microsoft.com/office/drawing/2014/main" id="{D499A6F2-4832-C59F-1FA6-9492DCC1B98C}"/>
              </a:ext>
            </a:extLst>
          </p:cNvPr>
          <p:cNvSpPr>
            <a:spLocks/>
          </p:cNvSpPr>
          <p:nvPr/>
        </p:nvSpPr>
        <p:spPr>
          <a:xfrm>
            <a:off x="7582017" y="3487927"/>
            <a:ext cx="1479550" cy="1800199"/>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44" name="Rectangle: Rounded Corners 43">
            <a:extLst>
              <a:ext uri="{FF2B5EF4-FFF2-40B4-BE49-F238E27FC236}">
                <a16:creationId xmlns:a16="http://schemas.microsoft.com/office/drawing/2014/main" id="{B1AAE80C-43D1-17B8-BD22-85F95AF0ABE0}"/>
              </a:ext>
            </a:extLst>
          </p:cNvPr>
          <p:cNvSpPr>
            <a:spLocks/>
          </p:cNvSpPr>
          <p:nvPr/>
        </p:nvSpPr>
        <p:spPr>
          <a:xfrm>
            <a:off x="7248669" y="2918610"/>
            <a:ext cx="2146245" cy="22986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600" b="1" i="0" u="none" strike="noStrike" kern="1200" cap="none" spc="0" normalizeH="0" baseline="0" noProof="0">
                <a:ln>
                  <a:noFill/>
                </a:ln>
                <a:solidFill>
                  <a:srgbClr val="0A4B8C"/>
                </a:solidFill>
                <a:effectLst/>
                <a:uLnTx/>
                <a:uFillTx/>
                <a:latin typeface="CVS Health Sans"/>
                <a:ea typeface="+mn-ea"/>
                <a:cs typeface="+mn-cs"/>
              </a:rPr>
              <a:t>Web Applications</a:t>
            </a:r>
          </a:p>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Internal HTTPS apps via reverse proxies with mTLS</a:t>
            </a:r>
          </a:p>
        </p:txBody>
      </p:sp>
      <p:sp>
        <p:nvSpPr>
          <p:cNvPr id="45" name="Rectangle: Rounded Corners 44">
            <a:extLst>
              <a:ext uri="{FF2B5EF4-FFF2-40B4-BE49-F238E27FC236}">
                <a16:creationId xmlns:a16="http://schemas.microsoft.com/office/drawing/2014/main" id="{81906873-7D8C-E1CB-7E15-EB3F9C7C97F4}"/>
              </a:ext>
            </a:extLst>
          </p:cNvPr>
          <p:cNvSpPr>
            <a:spLocks/>
          </p:cNvSpPr>
          <p:nvPr/>
        </p:nvSpPr>
        <p:spPr>
          <a:xfrm>
            <a:off x="9806016" y="3487927"/>
            <a:ext cx="1479550" cy="1800199"/>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46" name="Rectangle: Rounded Corners 45">
            <a:extLst>
              <a:ext uri="{FF2B5EF4-FFF2-40B4-BE49-F238E27FC236}">
                <a16:creationId xmlns:a16="http://schemas.microsoft.com/office/drawing/2014/main" id="{ABAFD175-A086-AED0-8223-43025B253F49}"/>
              </a:ext>
            </a:extLst>
          </p:cNvPr>
          <p:cNvSpPr>
            <a:spLocks/>
          </p:cNvSpPr>
          <p:nvPr/>
        </p:nvSpPr>
        <p:spPr>
          <a:xfrm>
            <a:off x="9472668" y="2918610"/>
            <a:ext cx="2146245" cy="22986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600" b="1" i="0" u="none" strike="noStrike" kern="1200" cap="none" spc="0" normalizeH="0" baseline="0" noProof="0">
                <a:ln>
                  <a:noFill/>
                </a:ln>
                <a:solidFill>
                  <a:srgbClr val="0A4B8C"/>
                </a:solidFill>
                <a:effectLst/>
                <a:uLnTx/>
                <a:uFillTx/>
                <a:latin typeface="CVS Health Sans"/>
                <a:ea typeface="+mn-ea"/>
                <a:cs typeface="+mn-cs"/>
              </a:rPr>
              <a:t>Web APIs</a:t>
            </a:r>
          </a:p>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REST/SOAP APIs with mTLS and token/claim-based controls</a:t>
            </a:r>
          </a:p>
        </p:txBody>
      </p:sp>
      <p:cxnSp>
        <p:nvCxnSpPr>
          <p:cNvPr id="47" name="Straight Connector 46">
            <a:extLst>
              <a:ext uri="{FF2B5EF4-FFF2-40B4-BE49-F238E27FC236}">
                <a16:creationId xmlns:a16="http://schemas.microsoft.com/office/drawing/2014/main" id="{19D9720B-64D6-D8B4-041E-4779079F691B}"/>
              </a:ext>
            </a:extLst>
          </p:cNvPr>
          <p:cNvCxnSpPr>
            <a:cxnSpLocks/>
          </p:cNvCxnSpPr>
          <p:nvPr/>
        </p:nvCxnSpPr>
        <p:spPr>
          <a:xfrm flipV="1">
            <a:off x="1649797" y="2291067"/>
            <a:ext cx="0" cy="627543"/>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CABCB6-6420-0392-0D36-EE5BB3B7DD21}"/>
              </a:ext>
            </a:extLst>
          </p:cNvPr>
          <p:cNvCxnSpPr>
            <a:cxnSpLocks/>
          </p:cNvCxnSpPr>
          <p:nvPr/>
        </p:nvCxnSpPr>
        <p:spPr>
          <a:xfrm flipV="1">
            <a:off x="3873795" y="2291067"/>
            <a:ext cx="0" cy="627543"/>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4E0B83-0EC4-BBC1-E09F-60FA5B027108}"/>
              </a:ext>
            </a:extLst>
          </p:cNvPr>
          <p:cNvCxnSpPr>
            <a:cxnSpLocks/>
          </p:cNvCxnSpPr>
          <p:nvPr/>
        </p:nvCxnSpPr>
        <p:spPr>
          <a:xfrm flipV="1">
            <a:off x="6097793" y="2291067"/>
            <a:ext cx="0" cy="627544"/>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E22042E-F25E-D437-15C6-B608552F559E}"/>
              </a:ext>
            </a:extLst>
          </p:cNvPr>
          <p:cNvCxnSpPr>
            <a:cxnSpLocks/>
          </p:cNvCxnSpPr>
          <p:nvPr/>
        </p:nvCxnSpPr>
        <p:spPr>
          <a:xfrm flipV="1">
            <a:off x="8321791" y="2291067"/>
            <a:ext cx="0" cy="627544"/>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E26B398-8A2F-3EFE-09E2-87BB9070D268}"/>
              </a:ext>
            </a:extLst>
          </p:cNvPr>
          <p:cNvCxnSpPr>
            <a:cxnSpLocks/>
          </p:cNvCxnSpPr>
          <p:nvPr/>
        </p:nvCxnSpPr>
        <p:spPr>
          <a:xfrm flipV="1">
            <a:off x="10545790" y="2291067"/>
            <a:ext cx="0" cy="627544"/>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04B2AE7-7C42-8DC8-8147-D09D23677138}"/>
              </a:ext>
            </a:extLst>
          </p:cNvPr>
          <p:cNvGrpSpPr/>
          <p:nvPr/>
        </p:nvGrpSpPr>
        <p:grpSpPr>
          <a:xfrm>
            <a:off x="3469085" y="1524001"/>
            <a:ext cx="809420" cy="813934"/>
            <a:chOff x="-877145" y="2196042"/>
            <a:chExt cx="731520" cy="735600"/>
          </a:xfrm>
        </p:grpSpPr>
        <p:sp>
          <p:nvSpPr>
            <p:cNvPr id="53" name="Google Shape;18625;p1449">
              <a:extLst>
                <a:ext uri="{FF2B5EF4-FFF2-40B4-BE49-F238E27FC236}">
                  <a16:creationId xmlns:a16="http://schemas.microsoft.com/office/drawing/2014/main" id="{3960F4E5-9641-876E-AC6F-5414979F1732}"/>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54" name="Google Shape;18628;p1449">
              <a:extLst>
                <a:ext uri="{FF2B5EF4-FFF2-40B4-BE49-F238E27FC236}">
                  <a16:creationId xmlns:a16="http://schemas.microsoft.com/office/drawing/2014/main" id="{C16D573F-EC69-D649-09E1-95DD6E8FF0B2}"/>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5" name="Google Shape;18629;p1449">
              <a:extLst>
                <a:ext uri="{FF2B5EF4-FFF2-40B4-BE49-F238E27FC236}">
                  <a16:creationId xmlns:a16="http://schemas.microsoft.com/office/drawing/2014/main" id="{86B854DF-C790-9A23-46DF-D25C5B3A2C23}"/>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pic>
        <p:nvPicPr>
          <p:cNvPr id="56" name="Graphic 55">
            <a:extLst>
              <a:ext uri="{FF2B5EF4-FFF2-40B4-BE49-F238E27FC236}">
                <a16:creationId xmlns:a16="http://schemas.microsoft.com/office/drawing/2014/main" id="{07353F94-F180-491D-3E83-A5C9A9226D31}"/>
              </a:ext>
            </a:extLst>
          </p:cNvPr>
          <p:cNvPicPr>
            <a:picLocks/>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6397" y="1737057"/>
            <a:ext cx="426801" cy="387822"/>
          </a:xfrm>
          <a:prstGeom prst="rect">
            <a:avLst/>
          </a:prstGeom>
        </p:spPr>
      </p:pic>
      <p:pic>
        <p:nvPicPr>
          <p:cNvPr id="57" name="Graphic 56">
            <a:extLst>
              <a:ext uri="{FF2B5EF4-FFF2-40B4-BE49-F238E27FC236}">
                <a16:creationId xmlns:a16="http://schemas.microsoft.com/office/drawing/2014/main" id="{D5A35EB9-177B-415C-1292-3473FF2C5C9C}"/>
              </a:ext>
            </a:extLst>
          </p:cNvPr>
          <p:cNvPicPr preferRelativeResize="0">
            <a:picLocks/>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60395" y="1737057"/>
            <a:ext cx="426801" cy="387822"/>
          </a:xfrm>
          <a:prstGeom prst="rect">
            <a:avLst/>
          </a:prstGeom>
        </p:spPr>
      </p:pic>
      <p:grpSp>
        <p:nvGrpSpPr>
          <p:cNvPr id="58" name="Group 57">
            <a:extLst>
              <a:ext uri="{FF2B5EF4-FFF2-40B4-BE49-F238E27FC236}">
                <a16:creationId xmlns:a16="http://schemas.microsoft.com/office/drawing/2014/main" id="{31EB96A2-CD47-CC49-E1AD-619808824D0D}"/>
              </a:ext>
            </a:extLst>
          </p:cNvPr>
          <p:cNvGrpSpPr/>
          <p:nvPr/>
        </p:nvGrpSpPr>
        <p:grpSpPr>
          <a:xfrm>
            <a:off x="5870432" y="1810458"/>
            <a:ext cx="454722" cy="241021"/>
            <a:chOff x="196007" y="2950361"/>
            <a:chExt cx="205179" cy="157496"/>
          </a:xfrm>
        </p:grpSpPr>
        <p:sp>
          <p:nvSpPr>
            <p:cNvPr id="59" name="Freeform: Shape 58">
              <a:extLst>
                <a:ext uri="{FF2B5EF4-FFF2-40B4-BE49-F238E27FC236}">
                  <a16:creationId xmlns:a16="http://schemas.microsoft.com/office/drawing/2014/main" id="{88B9332C-FB32-AE40-4B9A-186FA2556B62}"/>
                </a:ext>
              </a:extLst>
            </p:cNvPr>
            <p:cNvSpPr/>
            <p:nvPr/>
          </p:nvSpPr>
          <p:spPr>
            <a:xfrm>
              <a:off x="196007" y="2950361"/>
              <a:ext cx="205179" cy="157496"/>
            </a:xfrm>
            <a:custGeom>
              <a:avLst/>
              <a:gdLst>
                <a:gd name="connsiteX0" fmla="*/ 135044 w 270001"/>
                <a:gd name="connsiteY0" fmla="*/ 42 h 157496"/>
                <a:gd name="connsiteX1" fmla="*/ 5189 w 270001"/>
                <a:gd name="connsiteY1" fmla="*/ 65772 h 157496"/>
                <a:gd name="connsiteX2" fmla="*/ 5189 w 270001"/>
                <a:gd name="connsiteY2" fmla="*/ 91737 h 157496"/>
                <a:gd name="connsiteX3" fmla="*/ 135044 w 270001"/>
                <a:gd name="connsiteY3" fmla="*/ 157512 h 157496"/>
                <a:gd name="connsiteX4" fmla="*/ 264929 w 270001"/>
                <a:gd name="connsiteY4" fmla="*/ 91737 h 157496"/>
                <a:gd name="connsiteX5" fmla="*/ 264929 w 270001"/>
                <a:gd name="connsiteY5" fmla="*/ 65772 h 157496"/>
                <a:gd name="connsiteX6" fmla="*/ 135044 w 270001"/>
                <a:gd name="connsiteY6" fmla="*/ 42 h 15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1" h="157496">
                  <a:moveTo>
                    <a:pt x="135044" y="42"/>
                  </a:moveTo>
                  <a:cubicBezTo>
                    <a:pt x="86669" y="-723"/>
                    <a:pt x="36629" y="32142"/>
                    <a:pt x="5189" y="65772"/>
                  </a:cubicBezTo>
                  <a:cubicBezTo>
                    <a:pt x="-1652" y="73075"/>
                    <a:pt x="-1652" y="84434"/>
                    <a:pt x="5189" y="91737"/>
                  </a:cubicBezTo>
                  <a:cubicBezTo>
                    <a:pt x="35954" y="124692"/>
                    <a:pt x="85799" y="158277"/>
                    <a:pt x="135044" y="157512"/>
                  </a:cubicBezTo>
                  <a:cubicBezTo>
                    <a:pt x="184289" y="158307"/>
                    <a:pt x="234134" y="124692"/>
                    <a:pt x="264929" y="91737"/>
                  </a:cubicBezTo>
                  <a:cubicBezTo>
                    <a:pt x="271770" y="84434"/>
                    <a:pt x="271770" y="73075"/>
                    <a:pt x="264929" y="65772"/>
                  </a:cubicBezTo>
                  <a:cubicBezTo>
                    <a:pt x="233459" y="32142"/>
                    <a:pt x="183419" y="-723"/>
                    <a:pt x="135044" y="42"/>
                  </a:cubicBezTo>
                  <a:close/>
                </a:path>
              </a:pathLst>
            </a:custGeom>
            <a:noFill/>
            <a:ln w="19050" cap="rnd">
              <a:solidFill>
                <a:srgbClr val="0A4B8C"/>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GB"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60" name="Freeform: Shape 59">
              <a:extLst>
                <a:ext uri="{FF2B5EF4-FFF2-40B4-BE49-F238E27FC236}">
                  <a16:creationId xmlns:a16="http://schemas.microsoft.com/office/drawing/2014/main" id="{79B11385-4D28-7A4E-A001-A9E7BA91CEAA}"/>
                </a:ext>
              </a:extLst>
            </p:cNvPr>
            <p:cNvSpPr/>
            <p:nvPr/>
          </p:nvSpPr>
          <p:spPr>
            <a:xfrm>
              <a:off x="264847" y="2995359"/>
              <a:ext cx="67499" cy="67499"/>
            </a:xfrm>
            <a:custGeom>
              <a:avLst/>
              <a:gdLst>
                <a:gd name="connsiteX0" fmla="*/ 58 w 67499"/>
                <a:gd name="connsiteY0" fmla="*/ 33779 h 67499"/>
                <a:gd name="connsiteX1" fmla="*/ 33808 w 67499"/>
                <a:gd name="connsiteY1" fmla="*/ 67529 h 67499"/>
                <a:gd name="connsiteX2" fmla="*/ 67558 w 67499"/>
                <a:gd name="connsiteY2" fmla="*/ 33779 h 67499"/>
                <a:gd name="connsiteX3" fmla="*/ 33808 w 67499"/>
                <a:gd name="connsiteY3" fmla="*/ 29 h 67499"/>
                <a:gd name="connsiteX4" fmla="*/ 58 w 67499"/>
                <a:gd name="connsiteY4" fmla="*/ 33779 h 67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99" h="67499">
                  <a:moveTo>
                    <a:pt x="58" y="33779"/>
                  </a:moveTo>
                  <a:cubicBezTo>
                    <a:pt x="58" y="52419"/>
                    <a:pt x="15169" y="67529"/>
                    <a:pt x="33808" y="67529"/>
                  </a:cubicBezTo>
                  <a:cubicBezTo>
                    <a:pt x="52447" y="67529"/>
                    <a:pt x="67558" y="52419"/>
                    <a:pt x="67558" y="33779"/>
                  </a:cubicBezTo>
                  <a:cubicBezTo>
                    <a:pt x="67558" y="15139"/>
                    <a:pt x="52447" y="29"/>
                    <a:pt x="33808" y="29"/>
                  </a:cubicBezTo>
                  <a:cubicBezTo>
                    <a:pt x="15169" y="29"/>
                    <a:pt x="58" y="15139"/>
                    <a:pt x="58" y="33779"/>
                  </a:cubicBezTo>
                  <a:close/>
                </a:path>
              </a:pathLst>
            </a:custGeom>
            <a:noFill/>
            <a:ln w="19050" cap="rnd">
              <a:solidFill>
                <a:srgbClr val="0A4B8C"/>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GB" sz="1799" b="0" i="0" u="none" strike="noStrike" kern="1200" cap="none" spc="0" normalizeH="0" baseline="0" noProof="0">
                <a:ln>
                  <a:noFill/>
                </a:ln>
                <a:solidFill>
                  <a:srgbClr val="000000"/>
                </a:solidFill>
                <a:effectLst/>
                <a:uLnTx/>
                <a:uFillTx/>
                <a:latin typeface="CVS Health Sans"/>
                <a:ea typeface="+mn-ea"/>
                <a:cs typeface="+mn-cs"/>
              </a:endParaRPr>
            </a:p>
          </p:txBody>
        </p:sp>
      </p:grpSp>
      <p:pic>
        <p:nvPicPr>
          <p:cNvPr id="61" name="Graphic 60">
            <a:extLst>
              <a:ext uri="{FF2B5EF4-FFF2-40B4-BE49-F238E27FC236}">
                <a16:creationId xmlns:a16="http://schemas.microsoft.com/office/drawing/2014/main" id="{53C86E69-9859-95C0-409C-9F37287A48FB}"/>
              </a:ext>
            </a:extLst>
          </p:cNvPr>
          <p:cNvPicPr>
            <a:picLocks/>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04296" y="1737057"/>
            <a:ext cx="434990" cy="387822"/>
          </a:xfrm>
          <a:prstGeom prst="rect">
            <a:avLst/>
          </a:prstGeom>
        </p:spPr>
      </p:pic>
      <p:pic>
        <p:nvPicPr>
          <p:cNvPr id="62" name="Graphic 61">
            <a:extLst>
              <a:ext uri="{FF2B5EF4-FFF2-40B4-BE49-F238E27FC236}">
                <a16:creationId xmlns:a16="http://schemas.microsoft.com/office/drawing/2014/main" id="{59E6FC6C-56F3-C7B8-B650-518DA9C1B657}"/>
              </a:ext>
            </a:extLst>
          </p:cNvPr>
          <p:cNvPicPr>
            <a:picLocks/>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32390" y="1737057"/>
            <a:ext cx="426801" cy="387822"/>
          </a:xfrm>
          <a:prstGeom prst="rect">
            <a:avLst/>
          </a:prstGeom>
        </p:spPr>
      </p:pic>
    </p:spTree>
    <p:extLst>
      <p:ext uri="{BB962C8B-B14F-4D97-AF65-F5344CB8AC3E}">
        <p14:creationId xmlns:p14="http://schemas.microsoft.com/office/powerpoint/2010/main" val="420112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D3BEC0-A337-4AA4-5145-EC2C4CA2149E}"/>
              </a:ext>
            </a:extLst>
          </p:cNvPr>
          <p:cNvSpPr>
            <a:spLocks noGrp="1"/>
          </p:cNvSpPr>
          <p:nvPr>
            <p:ph type="title"/>
          </p:nvPr>
        </p:nvSpPr>
        <p:spPr>
          <a:xfrm>
            <a:off x="566928" y="686514"/>
            <a:ext cx="9663484" cy="360099"/>
          </a:xfrm>
        </p:spPr>
        <p:txBody>
          <a:bodyPr vert="horz" wrap="square" lIns="0" tIns="0" rIns="0" bIns="0" rtlCol="0" anchor="t" anchorCtr="0">
            <a:spAutoFit/>
          </a:bodyPr>
          <a:lstStyle/>
          <a:p>
            <a:r>
              <a:rPr lang="en-GB" b="1">
                <a:latin typeface="+mj-lt"/>
              </a:rPr>
              <a:t>Self-Service Portal Experience</a:t>
            </a:r>
            <a:endParaRPr lang="en-GB" sz="1200">
              <a:latin typeface="+mj-lt"/>
            </a:endParaRPr>
          </a:p>
        </p:txBody>
      </p:sp>
      <p:sp>
        <p:nvSpPr>
          <p:cNvPr id="4" name="Rectangle 3">
            <a:extLst>
              <a:ext uri="{FF2B5EF4-FFF2-40B4-BE49-F238E27FC236}">
                <a16:creationId xmlns:a16="http://schemas.microsoft.com/office/drawing/2014/main" id="{27012B93-5493-F244-5ECA-5CD46D88C002}"/>
              </a:ext>
            </a:extLst>
          </p:cNvPr>
          <p:cNvSpPr/>
          <p:nvPr/>
        </p:nvSpPr>
        <p:spPr bwMode="gray">
          <a:xfrm>
            <a:off x="566928" y="1080323"/>
            <a:ext cx="11250314" cy="38779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6923" marR="6769" lvl="0" indent="0" algn="l" defTabSz="913852" rtl="0" eaLnBrk="1" fontAlgn="auto" latinLnBrk="0" hangingPunct="1">
              <a:lnSpc>
                <a:spcPct val="100000"/>
              </a:lnSpc>
              <a:spcBef>
                <a:spcPts val="133"/>
              </a:spcBef>
              <a:spcAft>
                <a:spcPts val="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The self-service portal provides a streamlined, user-friendly interface that empowers both technical and non-technical teams to efficiently manage configurations, leveraging methodologies for enhanced operational accessibility.</a:t>
            </a:r>
          </a:p>
        </p:txBody>
      </p:sp>
      <p:sp>
        <p:nvSpPr>
          <p:cNvPr id="19" name="Rectangle 18">
            <a:extLst>
              <a:ext uri="{FF2B5EF4-FFF2-40B4-BE49-F238E27FC236}">
                <a16:creationId xmlns:a16="http://schemas.microsoft.com/office/drawing/2014/main" id="{468CAFE1-87C4-E206-FE62-1964B6AE6F58}"/>
              </a:ext>
            </a:extLst>
          </p:cNvPr>
          <p:cNvSpPr/>
          <p:nvPr/>
        </p:nvSpPr>
        <p:spPr>
          <a:xfrm>
            <a:off x="5132432" y="3354140"/>
            <a:ext cx="1923964" cy="830612"/>
          </a:xfrm>
          <a:prstGeom prst="rect">
            <a:avLst/>
          </a:prstGeom>
          <a:noFill/>
          <a:ln w="25400" cap="flat" cmpd="sng" algn="ctr">
            <a:solidFill>
              <a:prstClr val="white">
                <a:hueOff val="0"/>
                <a:satOff val="0"/>
                <a:lumOff val="0"/>
                <a:alphaOff val="0"/>
              </a:prst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algn="ctr" defTabSz="1066480">
              <a:lnSpc>
                <a:spcPct val="90000"/>
              </a:lnSpc>
              <a:spcBef>
                <a:spcPct val="0"/>
              </a:spcBef>
              <a:spcAft>
                <a:spcPct val="35000"/>
              </a:spcAft>
              <a:defRPr/>
            </a:pPr>
            <a:r>
              <a:rPr lang="en-US" sz="1999" b="1">
                <a:solidFill>
                  <a:srgbClr val="0A4B8C"/>
                </a:solidFill>
                <a:latin typeface="CVS Health Sans"/>
              </a:rPr>
              <a:t>Self-Service Portal Experience</a:t>
            </a:r>
          </a:p>
        </p:txBody>
      </p:sp>
      <p:sp>
        <p:nvSpPr>
          <p:cNvPr id="21" name="TextBox 20">
            <a:extLst>
              <a:ext uri="{FF2B5EF4-FFF2-40B4-BE49-F238E27FC236}">
                <a16:creationId xmlns:a16="http://schemas.microsoft.com/office/drawing/2014/main" id="{F7A63273-9A55-7BDE-4868-F97E18D8CC88}"/>
              </a:ext>
            </a:extLst>
          </p:cNvPr>
          <p:cNvSpPr txBox="1"/>
          <p:nvPr/>
        </p:nvSpPr>
        <p:spPr>
          <a:xfrm>
            <a:off x="8671571" y="1890375"/>
            <a:ext cx="2959471" cy="913070"/>
          </a:xfrm>
          <a:prstGeom prst="rect">
            <a:avLst/>
          </a:prstGeom>
          <a:noFill/>
          <a:ln>
            <a:noFill/>
          </a:ln>
        </p:spPr>
        <p:txBody>
          <a:bodyPr wrap="square" lIns="0" tIns="0" rIns="0" bIns="0" rtlCol="0" anchor="t">
            <a:spAutoFit/>
          </a:bodyPr>
          <a:lstStyle>
            <a:defPPr>
              <a:defRPr lang="en-US"/>
            </a:defPPr>
            <a:lvl1pPr marL="171450" indent="-171450" defTabSz="914126">
              <a:spcAft>
                <a:spcPts val="200"/>
              </a:spcAft>
              <a:buFont typeface="Arial" panose="020B0604020202020204" pitchFamily="34" charset="0"/>
              <a:buChar char="•"/>
              <a:defRPr sz="1100">
                <a:solidFill>
                  <a:srgbClr val="3F3F3F"/>
                </a:solidFill>
                <a:latin typeface="CVS Health Sans"/>
              </a:defRPr>
            </a:lvl1pPr>
          </a:lstStyle>
          <a:p>
            <a:r>
              <a:rPr lang="en-US"/>
              <a:t>Provides both web and API interfaces for flexible access</a:t>
            </a:r>
          </a:p>
          <a:p>
            <a:r>
              <a:rPr lang="en-US"/>
              <a:t>Supports ease of adoption for technical and non-technical users</a:t>
            </a:r>
          </a:p>
          <a:p>
            <a:r>
              <a:rPr lang="en-US"/>
              <a:t>Ensures accessibility to all user levels</a:t>
            </a:r>
          </a:p>
        </p:txBody>
      </p:sp>
      <p:sp>
        <p:nvSpPr>
          <p:cNvPr id="22" name="TextBox 21">
            <a:extLst>
              <a:ext uri="{FF2B5EF4-FFF2-40B4-BE49-F238E27FC236}">
                <a16:creationId xmlns:a16="http://schemas.microsoft.com/office/drawing/2014/main" id="{F933D299-E43F-45A2-C1A5-70568F454F80}"/>
              </a:ext>
            </a:extLst>
          </p:cNvPr>
          <p:cNvSpPr txBox="1"/>
          <p:nvPr/>
        </p:nvSpPr>
        <p:spPr>
          <a:xfrm>
            <a:off x="8671571" y="3373177"/>
            <a:ext cx="2959471" cy="897682"/>
          </a:xfrm>
          <a:prstGeom prst="rect">
            <a:avLst/>
          </a:prstGeom>
          <a:noFill/>
          <a:ln>
            <a:noFill/>
          </a:ln>
        </p:spPr>
        <p:txBody>
          <a:bodyPr wrap="square" lIns="0" tIns="0" rIns="0" bIns="0" rtlCol="0" anchor="t">
            <a:spAutoFit/>
          </a:bodyPr>
          <a:lstStyle>
            <a:defPPr>
              <a:defRPr lang="en-US"/>
            </a:defPPr>
            <a:lvl1pPr marL="171450" indent="-171450" defTabSz="914126">
              <a:spcAft>
                <a:spcPts val="200"/>
              </a:spcAft>
              <a:buFont typeface="Arial" panose="020B0604020202020204" pitchFamily="34" charset="0"/>
              <a:buChar char="•"/>
              <a:defRPr sz="1100">
                <a:solidFill>
                  <a:srgbClr val="3F3F3F"/>
                </a:solidFill>
                <a:latin typeface="CVS Health Sans"/>
              </a:defRPr>
            </a:lvl1pPr>
          </a:lstStyle>
          <a:p>
            <a:r>
              <a:rPr lang="en-US"/>
              <a:t>Utilizes service and pattern-based configurations</a:t>
            </a:r>
          </a:p>
          <a:p>
            <a:r>
              <a:rPr lang="en-US"/>
              <a:t>Relies on easily collectable and actionable data</a:t>
            </a:r>
          </a:p>
          <a:p>
            <a:r>
              <a:rPr lang="en-US"/>
              <a:t>Enables precise customization of services</a:t>
            </a:r>
          </a:p>
        </p:txBody>
      </p:sp>
      <p:sp>
        <p:nvSpPr>
          <p:cNvPr id="24" name="TextBox 23">
            <a:extLst>
              <a:ext uri="{FF2B5EF4-FFF2-40B4-BE49-F238E27FC236}">
                <a16:creationId xmlns:a16="http://schemas.microsoft.com/office/drawing/2014/main" id="{EEE71987-F980-7881-A9A2-8994C23FE5F1}"/>
              </a:ext>
            </a:extLst>
          </p:cNvPr>
          <p:cNvSpPr txBox="1"/>
          <p:nvPr/>
        </p:nvSpPr>
        <p:spPr>
          <a:xfrm>
            <a:off x="8671571" y="4717346"/>
            <a:ext cx="2959471" cy="1066959"/>
          </a:xfrm>
          <a:prstGeom prst="rect">
            <a:avLst/>
          </a:prstGeom>
          <a:noFill/>
          <a:ln>
            <a:noFill/>
          </a:ln>
        </p:spPr>
        <p:txBody>
          <a:bodyPr wrap="square" lIns="0" tIns="0" rIns="0" bIns="0" rtlCol="0" anchor="t">
            <a:spAutoFit/>
          </a:bodyPr>
          <a:lstStyle>
            <a:defPPr>
              <a:defRPr lang="en-US"/>
            </a:defPPr>
            <a:lvl1pPr marL="171450" indent="-171450" defTabSz="914126">
              <a:spcAft>
                <a:spcPts val="200"/>
              </a:spcAft>
              <a:buFont typeface="Arial" panose="020B0604020202020204" pitchFamily="34" charset="0"/>
              <a:buChar char="•"/>
              <a:defRPr sz="1100">
                <a:solidFill>
                  <a:srgbClr val="3F3F3F"/>
                </a:solidFill>
                <a:latin typeface="CVS Health Sans"/>
              </a:defRPr>
            </a:lvl1pPr>
          </a:lstStyle>
          <a:p>
            <a:r>
              <a:rPr lang="en-US"/>
              <a:t>Requires no deep network expertise for users</a:t>
            </a:r>
          </a:p>
          <a:p>
            <a:r>
              <a:rPr lang="en-US"/>
              <a:t>Portal offers tested configurations built on defined patterns</a:t>
            </a:r>
          </a:p>
          <a:p>
            <a:r>
              <a:rPr lang="en-US"/>
              <a:t>Simplifies process for requestors, enhancing usability</a:t>
            </a:r>
          </a:p>
        </p:txBody>
      </p:sp>
      <p:sp>
        <p:nvSpPr>
          <p:cNvPr id="25" name="TextBox 24">
            <a:extLst>
              <a:ext uri="{FF2B5EF4-FFF2-40B4-BE49-F238E27FC236}">
                <a16:creationId xmlns:a16="http://schemas.microsoft.com/office/drawing/2014/main" id="{13321CC0-CE03-C3C5-6543-EDB1474B17DB}"/>
              </a:ext>
            </a:extLst>
          </p:cNvPr>
          <p:cNvSpPr txBox="1"/>
          <p:nvPr/>
        </p:nvSpPr>
        <p:spPr>
          <a:xfrm>
            <a:off x="557783" y="4712832"/>
            <a:ext cx="3517855" cy="728405"/>
          </a:xfrm>
          <a:prstGeom prst="rect">
            <a:avLst/>
          </a:prstGeom>
          <a:noFill/>
          <a:ln>
            <a:noFill/>
          </a:ln>
        </p:spPr>
        <p:txBody>
          <a:bodyPr wrap="square" lIns="0" tIns="0" rIns="0" bIns="0" rtlCol="0" anchor="t">
            <a:spAutoFit/>
          </a:bodyPr>
          <a:lstStyle>
            <a:defPPr>
              <a:defRPr lang="en-US"/>
            </a:defPPr>
            <a:lvl1pPr marL="171450" indent="-171450" defTabSz="914126">
              <a:spcAft>
                <a:spcPts val="200"/>
              </a:spcAft>
              <a:buFont typeface="Arial" panose="020B0604020202020204" pitchFamily="34" charset="0"/>
              <a:buChar char="•"/>
              <a:defRPr sz="1100">
                <a:solidFill>
                  <a:srgbClr val="3F3F3F"/>
                </a:solidFill>
                <a:latin typeface="CVS Health Sans"/>
              </a:defRPr>
            </a:lvl1pPr>
          </a:lstStyle>
          <a:p>
            <a:r>
              <a:rPr lang="en-US"/>
              <a:t>Embraces the KISS principle</a:t>
            </a:r>
          </a:p>
          <a:p>
            <a:r>
              <a:rPr lang="en-US"/>
              <a:t>Focuses on easy-to-understand and implement designs</a:t>
            </a:r>
          </a:p>
          <a:p>
            <a:r>
              <a:rPr lang="en-US"/>
              <a:t>Minimizes complexity to enhance usability</a:t>
            </a:r>
          </a:p>
        </p:txBody>
      </p:sp>
      <p:sp>
        <p:nvSpPr>
          <p:cNvPr id="27" name="TextBox 26">
            <a:extLst>
              <a:ext uri="{FF2B5EF4-FFF2-40B4-BE49-F238E27FC236}">
                <a16:creationId xmlns:a16="http://schemas.microsoft.com/office/drawing/2014/main" id="{F0A3B469-15DA-90A4-8B51-333D077E206D}"/>
              </a:ext>
            </a:extLst>
          </p:cNvPr>
          <p:cNvSpPr txBox="1"/>
          <p:nvPr/>
        </p:nvSpPr>
        <p:spPr>
          <a:xfrm>
            <a:off x="557784" y="3503982"/>
            <a:ext cx="2806742" cy="415498"/>
          </a:xfrm>
          <a:prstGeom prst="rect">
            <a:avLst/>
          </a:prstGeom>
          <a:noFill/>
          <a:ln>
            <a:noFill/>
          </a:ln>
        </p:spPr>
        <p:txBody>
          <a:bodyPr wrap="square" lIns="0" tIns="0" rIns="0" bIns="0" rtlCol="0" anchor="ctr">
            <a:spAutoFit/>
          </a:bodyPr>
          <a:lstStyle/>
          <a:p>
            <a:pPr marL="171450" marR="0" lvl="0" indent="-171450"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3F3F3F"/>
                </a:solidFill>
                <a:effectLst/>
                <a:uLnTx/>
                <a:uFillTx/>
                <a:latin typeface="CVS Health Sans"/>
                <a:ea typeface="+mn-ea"/>
                <a:cs typeface="+mn-cs"/>
              </a:rPr>
              <a:t>Implements the "Shift Left" methodology</a:t>
            </a:r>
          </a:p>
          <a:p>
            <a:pPr marL="171450" marR="0" lvl="0" indent="-171450"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36" name="TextBox 35">
            <a:extLst>
              <a:ext uri="{FF2B5EF4-FFF2-40B4-BE49-F238E27FC236}">
                <a16:creationId xmlns:a16="http://schemas.microsoft.com/office/drawing/2014/main" id="{452CBF75-A2C8-E349-F0CF-905E7674E30A}"/>
              </a:ext>
            </a:extLst>
          </p:cNvPr>
          <p:cNvSpPr txBox="1"/>
          <p:nvPr/>
        </p:nvSpPr>
        <p:spPr>
          <a:xfrm>
            <a:off x="566928" y="2231563"/>
            <a:ext cx="3517854" cy="559127"/>
          </a:xfrm>
          <a:prstGeom prst="rect">
            <a:avLst/>
          </a:prstGeom>
          <a:noFill/>
          <a:ln>
            <a:noFill/>
          </a:ln>
        </p:spPr>
        <p:txBody>
          <a:bodyPr wrap="square" lIns="0" tIns="0" rIns="0" bIns="0" rtlCol="0" anchor="t">
            <a:spAutoFit/>
          </a:bodyPr>
          <a:lstStyle/>
          <a:p>
            <a:pPr marL="171450" indent="-171450" defTabSz="914126">
              <a:spcAft>
                <a:spcPts val="200"/>
              </a:spcAft>
              <a:buFont typeface="Arial" panose="020B0604020202020204" pitchFamily="34" charset="0"/>
              <a:buChar char="•"/>
              <a:defRPr/>
            </a:pPr>
            <a:r>
              <a:rPr lang="en-US" sz="1100">
                <a:solidFill>
                  <a:srgbClr val="3F3F3F"/>
                </a:solidFill>
                <a:latin typeface="CVS Health Sans"/>
              </a:rPr>
              <a:t>Web portal serves as the central access point</a:t>
            </a:r>
          </a:p>
          <a:p>
            <a:pPr marL="171450" indent="-171450" defTabSz="914126">
              <a:spcAft>
                <a:spcPts val="200"/>
              </a:spcAft>
              <a:buFont typeface="Arial" panose="020B0604020202020204" pitchFamily="34" charset="0"/>
              <a:buChar char="•"/>
              <a:defRPr/>
            </a:pPr>
            <a:r>
              <a:rPr lang="en-US" sz="1100">
                <a:solidFill>
                  <a:srgbClr val="3F3F3F"/>
                </a:solidFill>
                <a:latin typeface="CVS Health Sans"/>
              </a:rPr>
              <a:t>Facilitates capability delivery for application teams</a:t>
            </a:r>
          </a:p>
          <a:p>
            <a:pPr marL="171450" indent="-171450" defTabSz="914126">
              <a:spcAft>
                <a:spcPts val="200"/>
              </a:spcAft>
              <a:buFont typeface="Arial" panose="020B0604020202020204" pitchFamily="34" charset="0"/>
              <a:buChar char="•"/>
              <a:defRPr/>
            </a:pPr>
            <a:r>
              <a:rPr lang="en-US" sz="1100">
                <a:solidFill>
                  <a:srgbClr val="3F3F3F"/>
                </a:solidFill>
                <a:latin typeface="CVS Health Sans"/>
              </a:rPr>
              <a:t>Streamlines processes for product managers</a:t>
            </a:r>
          </a:p>
        </p:txBody>
      </p:sp>
      <p:sp>
        <p:nvSpPr>
          <p:cNvPr id="37" name="Freeform: Shape 36">
            <a:extLst>
              <a:ext uri="{FF2B5EF4-FFF2-40B4-BE49-F238E27FC236}">
                <a16:creationId xmlns:a16="http://schemas.microsoft.com/office/drawing/2014/main" id="{35D2CFC8-3A73-6639-0248-CAF265F1D059}"/>
              </a:ext>
            </a:extLst>
          </p:cNvPr>
          <p:cNvSpPr/>
          <p:nvPr/>
        </p:nvSpPr>
        <p:spPr>
          <a:xfrm>
            <a:off x="6489322" y="1725061"/>
            <a:ext cx="1377549" cy="1351558"/>
          </a:xfrm>
          <a:custGeom>
            <a:avLst/>
            <a:gdLst>
              <a:gd name="connsiteX0" fmla="*/ 1160132 w 1335409"/>
              <a:gd name="connsiteY0" fmla="*/ 667204 h 1310485"/>
              <a:gd name="connsiteX1" fmla="*/ 1160132 w 1335409"/>
              <a:gd name="connsiteY1" fmla="*/ 936078 h 1310485"/>
              <a:gd name="connsiteX2" fmla="*/ 1113334 w 1335409"/>
              <a:gd name="connsiteY2" fmla="*/ 1017093 h 1310485"/>
              <a:gd name="connsiteX3" fmla="*/ 626864 w 1335409"/>
              <a:gd name="connsiteY3" fmla="*/ 1297976 h 1310485"/>
              <a:gd name="connsiteX4" fmla="*/ 533268 w 1335409"/>
              <a:gd name="connsiteY4" fmla="*/ 1297976 h 1310485"/>
              <a:gd name="connsiteX5" fmla="*/ 46798 w 1335409"/>
              <a:gd name="connsiteY5" fmla="*/ 1017093 h 1310485"/>
              <a:gd name="connsiteX6" fmla="*/ 0 w 1335409"/>
              <a:gd name="connsiteY6" fmla="*/ 936078 h 1310485"/>
              <a:gd name="connsiteX7" fmla="*/ 0 w 1335409"/>
              <a:gd name="connsiteY7" fmla="*/ 374407 h 1310485"/>
              <a:gd name="connsiteX8" fmla="*/ 46798 w 1335409"/>
              <a:gd name="connsiteY8" fmla="*/ 293393 h 1310485"/>
              <a:gd name="connsiteX9" fmla="*/ 533268 w 1335409"/>
              <a:gd name="connsiteY9" fmla="*/ 12510 h 1310485"/>
              <a:gd name="connsiteX10" fmla="*/ 626864 w 1335409"/>
              <a:gd name="connsiteY10" fmla="*/ 12510 h 1310485"/>
              <a:gd name="connsiteX11" fmla="*/ 1113334 w 1335409"/>
              <a:gd name="connsiteY11" fmla="*/ 293393 h 1310485"/>
              <a:gd name="connsiteX12" fmla="*/ 1160132 w 1335409"/>
              <a:gd name="connsiteY12" fmla="*/ 374407 h 1310485"/>
              <a:gd name="connsiteX13" fmla="*/ 1160132 w 1335409"/>
              <a:gd name="connsiteY13" fmla="*/ 643281 h 1310485"/>
              <a:gd name="connsiteX14" fmla="*/ 1323400 w 1335409"/>
              <a:gd name="connsiteY14" fmla="*/ 643281 h 1310485"/>
              <a:gd name="connsiteX15" fmla="*/ 1335410 w 1335409"/>
              <a:gd name="connsiteY15" fmla="*/ 655290 h 1310485"/>
              <a:gd name="connsiteX16" fmla="*/ 1323400 w 1335409"/>
              <a:gd name="connsiteY16" fmla="*/ 667300 h 1310485"/>
              <a:gd name="connsiteX17" fmla="*/ 1160132 w 1335409"/>
              <a:gd name="connsiteY17" fmla="*/ 667300 h 131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5409" h="1310485">
                <a:moveTo>
                  <a:pt x="1160132" y="667204"/>
                </a:moveTo>
                <a:lnTo>
                  <a:pt x="1160132" y="936078"/>
                </a:lnTo>
                <a:cubicBezTo>
                  <a:pt x="1160132" y="969533"/>
                  <a:pt x="1142308" y="1000413"/>
                  <a:pt x="1113334" y="1017093"/>
                </a:cubicBezTo>
                <a:cubicBezTo>
                  <a:pt x="1004583" y="1079903"/>
                  <a:pt x="735709" y="1235166"/>
                  <a:pt x="626864" y="1297976"/>
                </a:cubicBezTo>
                <a:cubicBezTo>
                  <a:pt x="597889" y="1314655"/>
                  <a:pt x="562243" y="1314655"/>
                  <a:pt x="533268" y="1297976"/>
                </a:cubicBezTo>
                <a:cubicBezTo>
                  <a:pt x="424517" y="1235166"/>
                  <a:pt x="155644" y="1079903"/>
                  <a:pt x="46798" y="1017093"/>
                </a:cubicBezTo>
                <a:cubicBezTo>
                  <a:pt x="17823" y="1000413"/>
                  <a:pt x="0" y="969533"/>
                  <a:pt x="0" y="936078"/>
                </a:cubicBezTo>
                <a:lnTo>
                  <a:pt x="0" y="374407"/>
                </a:lnTo>
                <a:cubicBezTo>
                  <a:pt x="0" y="340953"/>
                  <a:pt x="17823" y="310072"/>
                  <a:pt x="46798" y="293393"/>
                </a:cubicBezTo>
                <a:cubicBezTo>
                  <a:pt x="155548" y="230582"/>
                  <a:pt x="424422" y="75320"/>
                  <a:pt x="533268" y="12510"/>
                </a:cubicBezTo>
                <a:cubicBezTo>
                  <a:pt x="562243" y="-4170"/>
                  <a:pt x="597889" y="-4170"/>
                  <a:pt x="626864" y="12510"/>
                </a:cubicBezTo>
                <a:cubicBezTo>
                  <a:pt x="735614" y="75320"/>
                  <a:pt x="1004488" y="230582"/>
                  <a:pt x="1113334" y="293393"/>
                </a:cubicBezTo>
                <a:cubicBezTo>
                  <a:pt x="1142308" y="310072"/>
                  <a:pt x="1160132" y="340953"/>
                  <a:pt x="1160132" y="374407"/>
                </a:cubicBezTo>
                <a:lnTo>
                  <a:pt x="1160132" y="643281"/>
                </a:lnTo>
                <a:lnTo>
                  <a:pt x="1323400" y="643281"/>
                </a:lnTo>
                <a:cubicBezTo>
                  <a:pt x="1329977" y="643281"/>
                  <a:pt x="1335410" y="648619"/>
                  <a:pt x="1335410" y="655290"/>
                </a:cubicBezTo>
                <a:cubicBezTo>
                  <a:pt x="1335410" y="661962"/>
                  <a:pt x="1330072" y="667300"/>
                  <a:pt x="1323400" y="667300"/>
                </a:cubicBezTo>
                <a:lnTo>
                  <a:pt x="1160132" y="667300"/>
                </a:lnTo>
                <a:close/>
              </a:path>
            </a:pathLst>
          </a:custGeom>
          <a:gradFill>
            <a:gsLst>
              <a:gs pos="0">
                <a:srgbClr val="0A4B8C"/>
              </a:gs>
              <a:gs pos="100000">
                <a:srgbClr val="0B315E"/>
              </a:gs>
            </a:gsLst>
            <a:path path="circle">
              <a:fillToRect r="100000" b="100000"/>
            </a:path>
          </a:gradFill>
          <a:ln w="9525" cap="flat">
            <a:noFill/>
            <a:prstDash val="solid"/>
            <a:miter/>
          </a:ln>
        </p:spPr>
        <p:txBody>
          <a:bodyPr lIns="91416" tIns="46788" rIns="274249" bIns="46788" rtlCol="0" anchor="ctr"/>
          <a:lstStyle/>
          <a:p>
            <a:pPr algn="ctr" defTabSz="622113">
              <a:lnSpc>
                <a:spcPct val="90000"/>
              </a:lnSpc>
              <a:spcBef>
                <a:spcPct val="0"/>
              </a:spcBef>
              <a:spcAft>
                <a:spcPct val="35000"/>
              </a:spcAft>
              <a:defRPr/>
            </a:pPr>
            <a:r>
              <a:rPr lang="en-US" sz="1100">
                <a:solidFill>
                  <a:prstClr val="white"/>
                </a:solidFill>
                <a:latin typeface="CVS Health Sans"/>
              </a:rPr>
              <a:t>Adaptable Interface for Users</a:t>
            </a:r>
          </a:p>
        </p:txBody>
      </p:sp>
      <p:sp>
        <p:nvSpPr>
          <p:cNvPr id="38" name="Freeform: Shape 37">
            <a:extLst>
              <a:ext uri="{FF2B5EF4-FFF2-40B4-BE49-F238E27FC236}">
                <a16:creationId xmlns:a16="http://schemas.microsoft.com/office/drawing/2014/main" id="{6BEE8052-C4B6-B970-691A-BB6F4715E637}"/>
              </a:ext>
            </a:extLst>
          </p:cNvPr>
          <p:cNvSpPr/>
          <p:nvPr/>
        </p:nvSpPr>
        <p:spPr>
          <a:xfrm>
            <a:off x="6489322" y="4401308"/>
            <a:ext cx="1377549" cy="1351644"/>
          </a:xfrm>
          <a:custGeom>
            <a:avLst/>
            <a:gdLst>
              <a:gd name="connsiteX0" fmla="*/ 1160132 w 1335409"/>
              <a:gd name="connsiteY0" fmla="*/ 667205 h 1310485"/>
              <a:gd name="connsiteX1" fmla="*/ 1160132 w 1335409"/>
              <a:gd name="connsiteY1" fmla="*/ 936078 h 1310485"/>
              <a:gd name="connsiteX2" fmla="*/ 1113334 w 1335409"/>
              <a:gd name="connsiteY2" fmla="*/ 1017093 h 1310485"/>
              <a:gd name="connsiteX3" fmla="*/ 626864 w 1335409"/>
              <a:gd name="connsiteY3" fmla="*/ 1297976 h 1310485"/>
              <a:gd name="connsiteX4" fmla="*/ 533268 w 1335409"/>
              <a:gd name="connsiteY4" fmla="*/ 1297976 h 1310485"/>
              <a:gd name="connsiteX5" fmla="*/ 46798 w 1335409"/>
              <a:gd name="connsiteY5" fmla="*/ 1017093 h 1310485"/>
              <a:gd name="connsiteX6" fmla="*/ 0 w 1335409"/>
              <a:gd name="connsiteY6" fmla="*/ 936078 h 1310485"/>
              <a:gd name="connsiteX7" fmla="*/ 0 w 1335409"/>
              <a:gd name="connsiteY7" fmla="*/ 374408 h 1310485"/>
              <a:gd name="connsiteX8" fmla="*/ 46798 w 1335409"/>
              <a:gd name="connsiteY8" fmla="*/ 293393 h 1310485"/>
              <a:gd name="connsiteX9" fmla="*/ 533268 w 1335409"/>
              <a:gd name="connsiteY9" fmla="*/ 12510 h 1310485"/>
              <a:gd name="connsiteX10" fmla="*/ 626864 w 1335409"/>
              <a:gd name="connsiteY10" fmla="*/ 12510 h 1310485"/>
              <a:gd name="connsiteX11" fmla="*/ 1113334 w 1335409"/>
              <a:gd name="connsiteY11" fmla="*/ 293393 h 1310485"/>
              <a:gd name="connsiteX12" fmla="*/ 1160132 w 1335409"/>
              <a:gd name="connsiteY12" fmla="*/ 374408 h 1310485"/>
              <a:gd name="connsiteX13" fmla="*/ 1160132 w 1335409"/>
              <a:gd name="connsiteY13" fmla="*/ 643281 h 1310485"/>
              <a:gd name="connsiteX14" fmla="*/ 1323400 w 1335409"/>
              <a:gd name="connsiteY14" fmla="*/ 643281 h 1310485"/>
              <a:gd name="connsiteX15" fmla="*/ 1335410 w 1335409"/>
              <a:gd name="connsiteY15" fmla="*/ 655291 h 1310485"/>
              <a:gd name="connsiteX16" fmla="*/ 1323400 w 1335409"/>
              <a:gd name="connsiteY16" fmla="*/ 667300 h 1310485"/>
              <a:gd name="connsiteX17" fmla="*/ 1160132 w 1335409"/>
              <a:gd name="connsiteY17" fmla="*/ 667300 h 131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5409" h="1310485">
                <a:moveTo>
                  <a:pt x="1160132" y="667205"/>
                </a:moveTo>
                <a:lnTo>
                  <a:pt x="1160132" y="936078"/>
                </a:lnTo>
                <a:cubicBezTo>
                  <a:pt x="1160132" y="969533"/>
                  <a:pt x="1142308" y="1000414"/>
                  <a:pt x="1113334" y="1017093"/>
                </a:cubicBezTo>
                <a:cubicBezTo>
                  <a:pt x="1004583" y="1079903"/>
                  <a:pt x="735709" y="1235166"/>
                  <a:pt x="626864" y="1297976"/>
                </a:cubicBezTo>
                <a:cubicBezTo>
                  <a:pt x="597889" y="1314656"/>
                  <a:pt x="562243" y="1314656"/>
                  <a:pt x="533268" y="1297976"/>
                </a:cubicBezTo>
                <a:cubicBezTo>
                  <a:pt x="424517" y="1235166"/>
                  <a:pt x="155644" y="1079903"/>
                  <a:pt x="46798" y="1017093"/>
                </a:cubicBezTo>
                <a:cubicBezTo>
                  <a:pt x="17823" y="1000414"/>
                  <a:pt x="0" y="969533"/>
                  <a:pt x="0" y="936078"/>
                </a:cubicBezTo>
                <a:lnTo>
                  <a:pt x="0" y="374408"/>
                </a:lnTo>
                <a:cubicBezTo>
                  <a:pt x="0" y="340953"/>
                  <a:pt x="17823" y="310072"/>
                  <a:pt x="46798" y="293393"/>
                </a:cubicBezTo>
                <a:cubicBezTo>
                  <a:pt x="155548" y="230582"/>
                  <a:pt x="424422" y="75320"/>
                  <a:pt x="533268" y="12510"/>
                </a:cubicBezTo>
                <a:cubicBezTo>
                  <a:pt x="562243" y="-4170"/>
                  <a:pt x="597889" y="-4170"/>
                  <a:pt x="626864" y="12510"/>
                </a:cubicBezTo>
                <a:cubicBezTo>
                  <a:pt x="735614" y="75320"/>
                  <a:pt x="1004488" y="230582"/>
                  <a:pt x="1113334" y="293393"/>
                </a:cubicBezTo>
                <a:cubicBezTo>
                  <a:pt x="1142308" y="310072"/>
                  <a:pt x="1160132" y="340953"/>
                  <a:pt x="1160132" y="374408"/>
                </a:cubicBezTo>
                <a:lnTo>
                  <a:pt x="1160132" y="643281"/>
                </a:lnTo>
                <a:lnTo>
                  <a:pt x="1323400" y="643281"/>
                </a:lnTo>
                <a:cubicBezTo>
                  <a:pt x="1329977" y="643281"/>
                  <a:pt x="1335410" y="648619"/>
                  <a:pt x="1335410" y="655291"/>
                </a:cubicBezTo>
                <a:cubicBezTo>
                  <a:pt x="1335410" y="661962"/>
                  <a:pt x="1330072" y="667300"/>
                  <a:pt x="1323400" y="667300"/>
                </a:cubicBezTo>
                <a:lnTo>
                  <a:pt x="1160132" y="667300"/>
                </a:lnTo>
                <a:close/>
              </a:path>
            </a:pathLst>
          </a:custGeom>
          <a:gradFill>
            <a:gsLst>
              <a:gs pos="0">
                <a:srgbClr val="0A4B8C"/>
              </a:gs>
              <a:gs pos="100000">
                <a:srgbClr val="0B315E"/>
              </a:gs>
            </a:gsLst>
            <a:path path="circle">
              <a:fillToRect r="100000" b="100000"/>
            </a:path>
          </a:gradFill>
          <a:ln w="12700" cap="flat">
            <a:noFill/>
            <a:prstDash val="solid"/>
            <a:miter/>
          </a:ln>
        </p:spPr>
        <p:txBody>
          <a:bodyPr lIns="91416" tIns="53986" rIns="274249" bIns="53986" rtlCol="0" anchor="ctr"/>
          <a:lstStyle/>
          <a:p>
            <a:pPr algn="ctr" defTabSz="622113">
              <a:lnSpc>
                <a:spcPct val="90000"/>
              </a:lnSpc>
              <a:spcBef>
                <a:spcPct val="0"/>
              </a:spcBef>
              <a:spcAft>
                <a:spcPct val="35000"/>
              </a:spcAft>
              <a:defRPr/>
            </a:pPr>
            <a:r>
              <a:rPr lang="en-US" sz="1100">
                <a:solidFill>
                  <a:prstClr val="white"/>
                </a:solidFill>
                <a:latin typeface="CVS Health Sans"/>
              </a:rPr>
              <a:t>Ease of Use for All</a:t>
            </a:r>
          </a:p>
        </p:txBody>
      </p:sp>
      <p:sp>
        <p:nvSpPr>
          <p:cNvPr id="39" name="Freeform: Shape 38">
            <a:extLst>
              <a:ext uri="{FF2B5EF4-FFF2-40B4-BE49-F238E27FC236}">
                <a16:creationId xmlns:a16="http://schemas.microsoft.com/office/drawing/2014/main" id="{1A1CFDAD-8621-FB80-B438-F6F8EFDDC342}"/>
              </a:ext>
            </a:extLst>
          </p:cNvPr>
          <p:cNvSpPr/>
          <p:nvPr/>
        </p:nvSpPr>
        <p:spPr>
          <a:xfrm>
            <a:off x="7136461" y="3063142"/>
            <a:ext cx="1373836" cy="1351644"/>
          </a:xfrm>
          <a:custGeom>
            <a:avLst/>
            <a:gdLst>
              <a:gd name="connsiteX0" fmla="*/ 1160132 w 1330357"/>
              <a:gd name="connsiteY0" fmla="*/ 667204 h 1310485"/>
              <a:gd name="connsiteX1" fmla="*/ 1160132 w 1330357"/>
              <a:gd name="connsiteY1" fmla="*/ 936078 h 1310485"/>
              <a:gd name="connsiteX2" fmla="*/ 1113334 w 1330357"/>
              <a:gd name="connsiteY2" fmla="*/ 1017093 h 1310485"/>
              <a:gd name="connsiteX3" fmla="*/ 626864 w 1330357"/>
              <a:gd name="connsiteY3" fmla="*/ 1297976 h 1310485"/>
              <a:gd name="connsiteX4" fmla="*/ 533268 w 1330357"/>
              <a:gd name="connsiteY4" fmla="*/ 1297976 h 1310485"/>
              <a:gd name="connsiteX5" fmla="*/ 46798 w 1330357"/>
              <a:gd name="connsiteY5" fmla="*/ 1017093 h 1310485"/>
              <a:gd name="connsiteX6" fmla="*/ 0 w 1330357"/>
              <a:gd name="connsiteY6" fmla="*/ 936078 h 1310485"/>
              <a:gd name="connsiteX7" fmla="*/ 0 w 1330357"/>
              <a:gd name="connsiteY7" fmla="*/ 374407 h 1310485"/>
              <a:gd name="connsiteX8" fmla="*/ 46798 w 1330357"/>
              <a:gd name="connsiteY8" fmla="*/ 293393 h 1310485"/>
              <a:gd name="connsiteX9" fmla="*/ 533268 w 1330357"/>
              <a:gd name="connsiteY9" fmla="*/ 12510 h 1310485"/>
              <a:gd name="connsiteX10" fmla="*/ 626864 w 1330357"/>
              <a:gd name="connsiteY10" fmla="*/ 12510 h 1310485"/>
              <a:gd name="connsiteX11" fmla="*/ 1113334 w 1330357"/>
              <a:gd name="connsiteY11" fmla="*/ 293393 h 1310485"/>
              <a:gd name="connsiteX12" fmla="*/ 1160132 w 1330357"/>
              <a:gd name="connsiteY12" fmla="*/ 374407 h 1310485"/>
              <a:gd name="connsiteX13" fmla="*/ 1160132 w 1330357"/>
              <a:gd name="connsiteY13" fmla="*/ 643281 h 1310485"/>
              <a:gd name="connsiteX14" fmla="*/ 1318349 w 1330357"/>
              <a:gd name="connsiteY14" fmla="*/ 643281 h 1310485"/>
              <a:gd name="connsiteX15" fmla="*/ 1330358 w 1330357"/>
              <a:gd name="connsiteY15" fmla="*/ 655290 h 1310485"/>
              <a:gd name="connsiteX16" fmla="*/ 1318349 w 1330357"/>
              <a:gd name="connsiteY16" fmla="*/ 667300 h 1310485"/>
              <a:gd name="connsiteX17" fmla="*/ 1160132 w 1330357"/>
              <a:gd name="connsiteY17" fmla="*/ 667300 h 131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0357" h="1310485">
                <a:moveTo>
                  <a:pt x="1160132" y="667204"/>
                </a:moveTo>
                <a:lnTo>
                  <a:pt x="1160132" y="936078"/>
                </a:lnTo>
                <a:cubicBezTo>
                  <a:pt x="1160132" y="969532"/>
                  <a:pt x="1142308" y="1000413"/>
                  <a:pt x="1113334" y="1017093"/>
                </a:cubicBezTo>
                <a:cubicBezTo>
                  <a:pt x="1004583" y="1079903"/>
                  <a:pt x="735709" y="1235166"/>
                  <a:pt x="626864" y="1297976"/>
                </a:cubicBezTo>
                <a:cubicBezTo>
                  <a:pt x="597889" y="1314656"/>
                  <a:pt x="562242" y="1314656"/>
                  <a:pt x="533268" y="1297976"/>
                </a:cubicBezTo>
                <a:cubicBezTo>
                  <a:pt x="424517" y="1235166"/>
                  <a:pt x="155644" y="1079903"/>
                  <a:pt x="46798" y="1017093"/>
                </a:cubicBezTo>
                <a:cubicBezTo>
                  <a:pt x="17823" y="1000413"/>
                  <a:pt x="0" y="969532"/>
                  <a:pt x="0" y="936078"/>
                </a:cubicBezTo>
                <a:lnTo>
                  <a:pt x="0" y="374407"/>
                </a:lnTo>
                <a:cubicBezTo>
                  <a:pt x="0" y="340953"/>
                  <a:pt x="17823" y="310072"/>
                  <a:pt x="46798" y="293393"/>
                </a:cubicBezTo>
                <a:cubicBezTo>
                  <a:pt x="155548" y="230582"/>
                  <a:pt x="424422" y="75320"/>
                  <a:pt x="533268" y="12510"/>
                </a:cubicBezTo>
                <a:cubicBezTo>
                  <a:pt x="562242" y="-4170"/>
                  <a:pt x="597889" y="-4170"/>
                  <a:pt x="626864" y="12510"/>
                </a:cubicBezTo>
                <a:cubicBezTo>
                  <a:pt x="735614" y="75320"/>
                  <a:pt x="1004488" y="230582"/>
                  <a:pt x="1113334" y="293393"/>
                </a:cubicBezTo>
                <a:cubicBezTo>
                  <a:pt x="1142308" y="310072"/>
                  <a:pt x="1160132" y="340953"/>
                  <a:pt x="1160132" y="374407"/>
                </a:cubicBezTo>
                <a:lnTo>
                  <a:pt x="1160132" y="643281"/>
                </a:lnTo>
                <a:lnTo>
                  <a:pt x="1318349" y="643281"/>
                </a:lnTo>
                <a:cubicBezTo>
                  <a:pt x="1324925" y="643281"/>
                  <a:pt x="1330358" y="648619"/>
                  <a:pt x="1330358" y="655290"/>
                </a:cubicBezTo>
                <a:cubicBezTo>
                  <a:pt x="1330358" y="661962"/>
                  <a:pt x="1325020" y="667300"/>
                  <a:pt x="1318349" y="667300"/>
                </a:cubicBezTo>
                <a:lnTo>
                  <a:pt x="1160132" y="667300"/>
                </a:lnTo>
                <a:close/>
              </a:path>
            </a:pathLst>
          </a:custGeom>
          <a:gradFill>
            <a:gsLst>
              <a:gs pos="0">
                <a:srgbClr val="0A4B8C"/>
              </a:gs>
              <a:gs pos="100000">
                <a:srgbClr val="0B315E"/>
              </a:gs>
            </a:gsLst>
            <a:path path="circle">
              <a:fillToRect r="100000" b="100000"/>
            </a:path>
          </a:gradFill>
          <a:ln w="9525" cap="flat">
            <a:noFill/>
            <a:prstDash val="solid"/>
            <a:miter/>
          </a:ln>
        </p:spPr>
        <p:txBody>
          <a:bodyPr lIns="91416" rIns="274249" rtlCol="0" anchor="ctr"/>
          <a:lstStyle/>
          <a:p>
            <a:pPr algn="ctr" defTabSz="622113">
              <a:lnSpc>
                <a:spcPct val="90000"/>
              </a:lnSpc>
              <a:spcBef>
                <a:spcPct val="0"/>
              </a:spcBef>
              <a:spcAft>
                <a:spcPct val="35000"/>
              </a:spcAft>
              <a:defRPr/>
            </a:pPr>
            <a:r>
              <a:rPr lang="en-US" sz="1100">
                <a:solidFill>
                  <a:prstClr val="white"/>
                </a:solidFill>
                <a:latin typeface="CVS Health Sans"/>
              </a:rPr>
              <a:t>Data Driven Configuration</a:t>
            </a:r>
          </a:p>
        </p:txBody>
      </p:sp>
      <p:sp>
        <p:nvSpPr>
          <p:cNvPr id="40" name="Freeform: Shape 39">
            <a:extLst>
              <a:ext uri="{FF2B5EF4-FFF2-40B4-BE49-F238E27FC236}">
                <a16:creationId xmlns:a16="http://schemas.microsoft.com/office/drawing/2014/main" id="{3BE36A44-F821-7EC9-B47C-46A1F35AB893}"/>
              </a:ext>
            </a:extLst>
          </p:cNvPr>
          <p:cNvSpPr/>
          <p:nvPr/>
        </p:nvSpPr>
        <p:spPr>
          <a:xfrm>
            <a:off x="3678530" y="3063137"/>
            <a:ext cx="1381262" cy="1351644"/>
          </a:xfrm>
          <a:custGeom>
            <a:avLst/>
            <a:gdLst>
              <a:gd name="connsiteX0" fmla="*/ 178137 w 1338268"/>
              <a:gd name="connsiteY0" fmla="*/ 643281 h 1310485"/>
              <a:gd name="connsiteX1" fmla="*/ 178137 w 1338268"/>
              <a:gd name="connsiteY1" fmla="*/ 374407 h 1310485"/>
              <a:gd name="connsiteX2" fmla="*/ 224935 w 1338268"/>
              <a:gd name="connsiteY2" fmla="*/ 293393 h 1310485"/>
              <a:gd name="connsiteX3" fmla="*/ 711405 w 1338268"/>
              <a:gd name="connsiteY3" fmla="*/ 12510 h 1310485"/>
              <a:gd name="connsiteX4" fmla="*/ 805001 w 1338268"/>
              <a:gd name="connsiteY4" fmla="*/ 12510 h 1310485"/>
              <a:gd name="connsiteX5" fmla="*/ 1291471 w 1338268"/>
              <a:gd name="connsiteY5" fmla="*/ 293393 h 1310485"/>
              <a:gd name="connsiteX6" fmla="*/ 1338269 w 1338268"/>
              <a:gd name="connsiteY6" fmla="*/ 374407 h 1310485"/>
              <a:gd name="connsiteX7" fmla="*/ 1338269 w 1338268"/>
              <a:gd name="connsiteY7" fmla="*/ 936078 h 1310485"/>
              <a:gd name="connsiteX8" fmla="*/ 1291471 w 1338268"/>
              <a:gd name="connsiteY8" fmla="*/ 1017093 h 1310485"/>
              <a:gd name="connsiteX9" fmla="*/ 805001 w 1338268"/>
              <a:gd name="connsiteY9" fmla="*/ 1297976 h 1310485"/>
              <a:gd name="connsiteX10" fmla="*/ 711405 w 1338268"/>
              <a:gd name="connsiteY10" fmla="*/ 1297976 h 1310485"/>
              <a:gd name="connsiteX11" fmla="*/ 224935 w 1338268"/>
              <a:gd name="connsiteY11" fmla="*/ 1017093 h 1310485"/>
              <a:gd name="connsiteX12" fmla="*/ 178137 w 1338268"/>
              <a:gd name="connsiteY12" fmla="*/ 936078 h 1310485"/>
              <a:gd name="connsiteX13" fmla="*/ 178137 w 1338268"/>
              <a:gd name="connsiteY13" fmla="*/ 667204 h 1310485"/>
              <a:gd name="connsiteX14" fmla="*/ 12009 w 1338268"/>
              <a:gd name="connsiteY14" fmla="*/ 667204 h 1310485"/>
              <a:gd name="connsiteX15" fmla="*/ 0 w 1338268"/>
              <a:gd name="connsiteY15" fmla="*/ 655195 h 1310485"/>
              <a:gd name="connsiteX16" fmla="*/ 12009 w 1338268"/>
              <a:gd name="connsiteY16" fmla="*/ 643186 h 1310485"/>
              <a:gd name="connsiteX17" fmla="*/ 178137 w 1338268"/>
              <a:gd name="connsiteY17" fmla="*/ 643186 h 131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8268" h="1310485">
                <a:moveTo>
                  <a:pt x="178137" y="643281"/>
                </a:moveTo>
                <a:lnTo>
                  <a:pt x="178137" y="374407"/>
                </a:lnTo>
                <a:cubicBezTo>
                  <a:pt x="178137" y="340953"/>
                  <a:pt x="195960" y="310072"/>
                  <a:pt x="224935" y="293393"/>
                </a:cubicBezTo>
                <a:cubicBezTo>
                  <a:pt x="333686" y="230582"/>
                  <a:pt x="602559" y="75320"/>
                  <a:pt x="711405" y="12510"/>
                </a:cubicBezTo>
                <a:cubicBezTo>
                  <a:pt x="740380" y="-4170"/>
                  <a:pt x="776026" y="-4170"/>
                  <a:pt x="805001" y="12510"/>
                </a:cubicBezTo>
                <a:cubicBezTo>
                  <a:pt x="913751" y="75320"/>
                  <a:pt x="1182625" y="230582"/>
                  <a:pt x="1291471" y="293393"/>
                </a:cubicBezTo>
                <a:cubicBezTo>
                  <a:pt x="1320445" y="310072"/>
                  <a:pt x="1338269" y="340953"/>
                  <a:pt x="1338269" y="374407"/>
                </a:cubicBezTo>
                <a:lnTo>
                  <a:pt x="1338269" y="936078"/>
                </a:lnTo>
                <a:cubicBezTo>
                  <a:pt x="1338269" y="969533"/>
                  <a:pt x="1320445" y="1000414"/>
                  <a:pt x="1291471" y="1017093"/>
                </a:cubicBezTo>
                <a:cubicBezTo>
                  <a:pt x="1182720" y="1079903"/>
                  <a:pt x="913847" y="1235166"/>
                  <a:pt x="805001" y="1297976"/>
                </a:cubicBezTo>
                <a:cubicBezTo>
                  <a:pt x="776026" y="1314655"/>
                  <a:pt x="740380" y="1314655"/>
                  <a:pt x="711405" y="1297976"/>
                </a:cubicBezTo>
                <a:cubicBezTo>
                  <a:pt x="602655" y="1235166"/>
                  <a:pt x="333781" y="1079903"/>
                  <a:pt x="224935" y="1017093"/>
                </a:cubicBezTo>
                <a:cubicBezTo>
                  <a:pt x="195960" y="1000414"/>
                  <a:pt x="178137" y="969533"/>
                  <a:pt x="178137" y="936078"/>
                </a:cubicBezTo>
                <a:lnTo>
                  <a:pt x="178137" y="667204"/>
                </a:lnTo>
                <a:lnTo>
                  <a:pt x="12009" y="667204"/>
                </a:lnTo>
                <a:cubicBezTo>
                  <a:pt x="5433" y="667204"/>
                  <a:pt x="0" y="661867"/>
                  <a:pt x="0" y="655195"/>
                </a:cubicBezTo>
                <a:cubicBezTo>
                  <a:pt x="0" y="648523"/>
                  <a:pt x="5337" y="643186"/>
                  <a:pt x="12009" y="643186"/>
                </a:cubicBezTo>
                <a:lnTo>
                  <a:pt x="178137" y="643186"/>
                </a:lnTo>
                <a:close/>
              </a:path>
            </a:pathLst>
          </a:custGeom>
          <a:gradFill>
            <a:gsLst>
              <a:gs pos="0">
                <a:srgbClr val="0A4B8C"/>
              </a:gs>
              <a:gs pos="100000">
                <a:srgbClr val="0B315E"/>
              </a:gs>
            </a:gsLst>
            <a:path path="circle">
              <a:fillToRect r="100000" b="100000"/>
            </a:path>
          </a:gradFill>
          <a:ln w="9525" cap="flat">
            <a:noFill/>
            <a:prstDash val="solid"/>
            <a:miter/>
          </a:ln>
        </p:spPr>
        <p:txBody>
          <a:bodyPr lIns="274249" rIns="91416" rtlCol="0" anchor="ctr"/>
          <a:lstStyle/>
          <a:p>
            <a:pPr algn="ctr" defTabSz="1066480">
              <a:lnSpc>
                <a:spcPct val="90000"/>
              </a:lnSpc>
              <a:spcBef>
                <a:spcPct val="0"/>
              </a:spcBef>
              <a:spcAft>
                <a:spcPct val="35000"/>
              </a:spcAft>
              <a:defRPr/>
            </a:pPr>
            <a:r>
              <a:rPr lang="en-US" sz="1100">
                <a:solidFill>
                  <a:prstClr val="white"/>
                </a:solidFill>
                <a:latin typeface="CVS Health Sans"/>
              </a:rPr>
              <a:t>Streamlined Delivery Approach</a:t>
            </a:r>
          </a:p>
        </p:txBody>
      </p:sp>
      <p:sp>
        <p:nvSpPr>
          <p:cNvPr id="41" name="Freeform: Shape 40">
            <a:extLst>
              <a:ext uri="{FF2B5EF4-FFF2-40B4-BE49-F238E27FC236}">
                <a16:creationId xmlns:a16="http://schemas.microsoft.com/office/drawing/2014/main" id="{B9F17848-E073-2E01-9973-A0A9E35E6720}"/>
              </a:ext>
            </a:extLst>
          </p:cNvPr>
          <p:cNvSpPr/>
          <p:nvPr/>
        </p:nvSpPr>
        <p:spPr>
          <a:xfrm>
            <a:off x="4320381" y="1725061"/>
            <a:ext cx="1385511" cy="1351644"/>
          </a:xfrm>
          <a:custGeom>
            <a:avLst/>
            <a:gdLst>
              <a:gd name="connsiteX0" fmla="*/ 183189 w 1343320"/>
              <a:gd name="connsiteY0" fmla="*/ 643281 h 1310485"/>
              <a:gd name="connsiteX1" fmla="*/ 183189 w 1343320"/>
              <a:gd name="connsiteY1" fmla="*/ 374407 h 1310485"/>
              <a:gd name="connsiteX2" fmla="*/ 229987 w 1343320"/>
              <a:gd name="connsiteY2" fmla="*/ 293393 h 1310485"/>
              <a:gd name="connsiteX3" fmla="*/ 716457 w 1343320"/>
              <a:gd name="connsiteY3" fmla="*/ 12510 h 1310485"/>
              <a:gd name="connsiteX4" fmla="*/ 810052 w 1343320"/>
              <a:gd name="connsiteY4" fmla="*/ 12510 h 1310485"/>
              <a:gd name="connsiteX5" fmla="*/ 1296522 w 1343320"/>
              <a:gd name="connsiteY5" fmla="*/ 293393 h 1310485"/>
              <a:gd name="connsiteX6" fmla="*/ 1343320 w 1343320"/>
              <a:gd name="connsiteY6" fmla="*/ 374407 h 1310485"/>
              <a:gd name="connsiteX7" fmla="*/ 1343320 w 1343320"/>
              <a:gd name="connsiteY7" fmla="*/ 936078 h 1310485"/>
              <a:gd name="connsiteX8" fmla="*/ 1296522 w 1343320"/>
              <a:gd name="connsiteY8" fmla="*/ 1017093 h 1310485"/>
              <a:gd name="connsiteX9" fmla="*/ 810052 w 1343320"/>
              <a:gd name="connsiteY9" fmla="*/ 1297976 h 1310485"/>
              <a:gd name="connsiteX10" fmla="*/ 716457 w 1343320"/>
              <a:gd name="connsiteY10" fmla="*/ 1297976 h 1310485"/>
              <a:gd name="connsiteX11" fmla="*/ 229987 w 1343320"/>
              <a:gd name="connsiteY11" fmla="*/ 1017093 h 1310485"/>
              <a:gd name="connsiteX12" fmla="*/ 183189 w 1343320"/>
              <a:gd name="connsiteY12" fmla="*/ 936078 h 1310485"/>
              <a:gd name="connsiteX13" fmla="*/ 183189 w 1343320"/>
              <a:gd name="connsiteY13" fmla="*/ 667204 h 1310485"/>
              <a:gd name="connsiteX14" fmla="*/ 12009 w 1343320"/>
              <a:gd name="connsiteY14" fmla="*/ 667204 h 1310485"/>
              <a:gd name="connsiteX15" fmla="*/ 0 w 1343320"/>
              <a:gd name="connsiteY15" fmla="*/ 655195 h 1310485"/>
              <a:gd name="connsiteX16" fmla="*/ 12009 w 1343320"/>
              <a:gd name="connsiteY16" fmla="*/ 643186 h 1310485"/>
              <a:gd name="connsiteX17" fmla="*/ 183189 w 1343320"/>
              <a:gd name="connsiteY17" fmla="*/ 643186 h 131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3320" h="1310485">
                <a:moveTo>
                  <a:pt x="183189" y="643281"/>
                </a:moveTo>
                <a:lnTo>
                  <a:pt x="183189" y="374407"/>
                </a:lnTo>
                <a:cubicBezTo>
                  <a:pt x="183189" y="340953"/>
                  <a:pt x="201012" y="310072"/>
                  <a:pt x="229987" y="293393"/>
                </a:cubicBezTo>
                <a:cubicBezTo>
                  <a:pt x="338737" y="230582"/>
                  <a:pt x="607611" y="75320"/>
                  <a:pt x="716457" y="12510"/>
                </a:cubicBezTo>
                <a:cubicBezTo>
                  <a:pt x="745431" y="-4170"/>
                  <a:pt x="781078" y="-4170"/>
                  <a:pt x="810052" y="12510"/>
                </a:cubicBezTo>
                <a:cubicBezTo>
                  <a:pt x="918803" y="75320"/>
                  <a:pt x="1187677" y="230582"/>
                  <a:pt x="1296522" y="293393"/>
                </a:cubicBezTo>
                <a:cubicBezTo>
                  <a:pt x="1325497" y="310072"/>
                  <a:pt x="1343320" y="340953"/>
                  <a:pt x="1343320" y="374407"/>
                </a:cubicBezTo>
                <a:lnTo>
                  <a:pt x="1343320" y="936078"/>
                </a:lnTo>
                <a:cubicBezTo>
                  <a:pt x="1343320" y="969533"/>
                  <a:pt x="1325497" y="1000413"/>
                  <a:pt x="1296522" y="1017093"/>
                </a:cubicBezTo>
                <a:cubicBezTo>
                  <a:pt x="1187772" y="1079903"/>
                  <a:pt x="918898" y="1235166"/>
                  <a:pt x="810052" y="1297976"/>
                </a:cubicBezTo>
                <a:cubicBezTo>
                  <a:pt x="781078" y="1314655"/>
                  <a:pt x="745431" y="1314655"/>
                  <a:pt x="716457" y="1297976"/>
                </a:cubicBezTo>
                <a:cubicBezTo>
                  <a:pt x="607706" y="1235166"/>
                  <a:pt x="338832" y="1079903"/>
                  <a:pt x="229987" y="1017093"/>
                </a:cubicBezTo>
                <a:cubicBezTo>
                  <a:pt x="201012" y="1000413"/>
                  <a:pt x="183189" y="969533"/>
                  <a:pt x="183189" y="936078"/>
                </a:cubicBezTo>
                <a:lnTo>
                  <a:pt x="183189" y="667204"/>
                </a:lnTo>
                <a:lnTo>
                  <a:pt x="12009" y="667204"/>
                </a:lnTo>
                <a:cubicBezTo>
                  <a:pt x="5433" y="667204"/>
                  <a:pt x="0" y="661867"/>
                  <a:pt x="0" y="655195"/>
                </a:cubicBezTo>
                <a:cubicBezTo>
                  <a:pt x="0" y="648523"/>
                  <a:pt x="5337" y="643186"/>
                  <a:pt x="12009" y="643186"/>
                </a:cubicBezTo>
                <a:lnTo>
                  <a:pt x="183189" y="643186"/>
                </a:lnTo>
                <a:close/>
              </a:path>
            </a:pathLst>
          </a:custGeom>
          <a:gradFill>
            <a:gsLst>
              <a:gs pos="0">
                <a:srgbClr val="0A4B8C"/>
              </a:gs>
              <a:gs pos="100000">
                <a:srgbClr val="0B315E"/>
              </a:gs>
            </a:gsLst>
            <a:path path="circle">
              <a:fillToRect r="100000" b="100000"/>
            </a:path>
          </a:gradFill>
          <a:ln w="9525" cap="flat">
            <a:noFill/>
            <a:prstDash val="solid"/>
            <a:miter/>
          </a:ln>
        </p:spPr>
        <p:txBody>
          <a:bodyPr lIns="274249" rIns="91416" rtlCol="0" anchor="ctr"/>
          <a:lstStyle/>
          <a:p>
            <a:pPr algn="ctr" defTabSz="622113">
              <a:lnSpc>
                <a:spcPct val="90000"/>
              </a:lnSpc>
              <a:spcBef>
                <a:spcPct val="0"/>
              </a:spcBef>
              <a:spcAft>
                <a:spcPct val="35000"/>
              </a:spcAft>
              <a:defRPr/>
            </a:pPr>
            <a:r>
              <a:rPr lang="en-US" sz="1100">
                <a:solidFill>
                  <a:prstClr val="white"/>
                </a:solidFill>
                <a:latin typeface="CVS Health Sans"/>
              </a:rPr>
              <a:t>Centralized Access for Teams</a:t>
            </a:r>
          </a:p>
        </p:txBody>
      </p:sp>
      <p:sp>
        <p:nvSpPr>
          <p:cNvPr id="42" name="Freeform: Shape 41">
            <a:extLst>
              <a:ext uri="{FF2B5EF4-FFF2-40B4-BE49-F238E27FC236}">
                <a16:creationId xmlns:a16="http://schemas.microsoft.com/office/drawing/2014/main" id="{AE431CC2-A1D0-07E4-60C2-DCE98845C06C}"/>
              </a:ext>
            </a:extLst>
          </p:cNvPr>
          <p:cNvSpPr/>
          <p:nvPr/>
        </p:nvSpPr>
        <p:spPr>
          <a:xfrm>
            <a:off x="4320389" y="4401212"/>
            <a:ext cx="1384975" cy="1351644"/>
          </a:xfrm>
          <a:custGeom>
            <a:avLst/>
            <a:gdLst>
              <a:gd name="connsiteX0" fmla="*/ 183189 w 1343320"/>
              <a:gd name="connsiteY0" fmla="*/ 643281 h 1310485"/>
              <a:gd name="connsiteX1" fmla="*/ 183189 w 1343320"/>
              <a:gd name="connsiteY1" fmla="*/ 374407 h 1310485"/>
              <a:gd name="connsiteX2" fmla="*/ 229987 w 1343320"/>
              <a:gd name="connsiteY2" fmla="*/ 293393 h 1310485"/>
              <a:gd name="connsiteX3" fmla="*/ 716457 w 1343320"/>
              <a:gd name="connsiteY3" fmla="*/ 12510 h 1310485"/>
              <a:gd name="connsiteX4" fmla="*/ 810052 w 1343320"/>
              <a:gd name="connsiteY4" fmla="*/ 12510 h 1310485"/>
              <a:gd name="connsiteX5" fmla="*/ 1296522 w 1343320"/>
              <a:gd name="connsiteY5" fmla="*/ 293393 h 1310485"/>
              <a:gd name="connsiteX6" fmla="*/ 1343320 w 1343320"/>
              <a:gd name="connsiteY6" fmla="*/ 374407 h 1310485"/>
              <a:gd name="connsiteX7" fmla="*/ 1343320 w 1343320"/>
              <a:gd name="connsiteY7" fmla="*/ 936078 h 1310485"/>
              <a:gd name="connsiteX8" fmla="*/ 1296522 w 1343320"/>
              <a:gd name="connsiteY8" fmla="*/ 1017093 h 1310485"/>
              <a:gd name="connsiteX9" fmla="*/ 810052 w 1343320"/>
              <a:gd name="connsiteY9" fmla="*/ 1297976 h 1310485"/>
              <a:gd name="connsiteX10" fmla="*/ 716457 w 1343320"/>
              <a:gd name="connsiteY10" fmla="*/ 1297976 h 1310485"/>
              <a:gd name="connsiteX11" fmla="*/ 229987 w 1343320"/>
              <a:gd name="connsiteY11" fmla="*/ 1017093 h 1310485"/>
              <a:gd name="connsiteX12" fmla="*/ 183189 w 1343320"/>
              <a:gd name="connsiteY12" fmla="*/ 936078 h 1310485"/>
              <a:gd name="connsiteX13" fmla="*/ 183189 w 1343320"/>
              <a:gd name="connsiteY13" fmla="*/ 667204 h 1310485"/>
              <a:gd name="connsiteX14" fmla="*/ 12009 w 1343320"/>
              <a:gd name="connsiteY14" fmla="*/ 667204 h 1310485"/>
              <a:gd name="connsiteX15" fmla="*/ 0 w 1343320"/>
              <a:gd name="connsiteY15" fmla="*/ 655195 h 1310485"/>
              <a:gd name="connsiteX16" fmla="*/ 12009 w 1343320"/>
              <a:gd name="connsiteY16" fmla="*/ 643186 h 1310485"/>
              <a:gd name="connsiteX17" fmla="*/ 183189 w 1343320"/>
              <a:gd name="connsiteY17" fmla="*/ 643186 h 131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3320" h="1310485">
                <a:moveTo>
                  <a:pt x="183189" y="643281"/>
                </a:moveTo>
                <a:lnTo>
                  <a:pt x="183189" y="374407"/>
                </a:lnTo>
                <a:cubicBezTo>
                  <a:pt x="183189" y="340953"/>
                  <a:pt x="201012" y="310072"/>
                  <a:pt x="229987" y="293393"/>
                </a:cubicBezTo>
                <a:cubicBezTo>
                  <a:pt x="338737" y="230582"/>
                  <a:pt x="607611" y="75320"/>
                  <a:pt x="716457" y="12510"/>
                </a:cubicBezTo>
                <a:cubicBezTo>
                  <a:pt x="745431" y="-4170"/>
                  <a:pt x="781078" y="-4170"/>
                  <a:pt x="810052" y="12510"/>
                </a:cubicBezTo>
                <a:cubicBezTo>
                  <a:pt x="918803" y="75320"/>
                  <a:pt x="1187677" y="230582"/>
                  <a:pt x="1296522" y="293393"/>
                </a:cubicBezTo>
                <a:cubicBezTo>
                  <a:pt x="1325497" y="310072"/>
                  <a:pt x="1343320" y="340953"/>
                  <a:pt x="1343320" y="374407"/>
                </a:cubicBezTo>
                <a:lnTo>
                  <a:pt x="1343320" y="936078"/>
                </a:lnTo>
                <a:cubicBezTo>
                  <a:pt x="1343320" y="969533"/>
                  <a:pt x="1325497" y="1000413"/>
                  <a:pt x="1296522" y="1017093"/>
                </a:cubicBezTo>
                <a:cubicBezTo>
                  <a:pt x="1187772" y="1079903"/>
                  <a:pt x="918898" y="1235166"/>
                  <a:pt x="810052" y="1297976"/>
                </a:cubicBezTo>
                <a:cubicBezTo>
                  <a:pt x="781078" y="1314655"/>
                  <a:pt x="745431" y="1314655"/>
                  <a:pt x="716457" y="1297976"/>
                </a:cubicBezTo>
                <a:cubicBezTo>
                  <a:pt x="607706" y="1235166"/>
                  <a:pt x="338832" y="1079903"/>
                  <a:pt x="229987" y="1017093"/>
                </a:cubicBezTo>
                <a:cubicBezTo>
                  <a:pt x="201012" y="1000413"/>
                  <a:pt x="183189" y="969533"/>
                  <a:pt x="183189" y="936078"/>
                </a:cubicBezTo>
                <a:lnTo>
                  <a:pt x="183189" y="667204"/>
                </a:lnTo>
                <a:lnTo>
                  <a:pt x="12009" y="667204"/>
                </a:lnTo>
                <a:cubicBezTo>
                  <a:pt x="5433" y="667204"/>
                  <a:pt x="0" y="661867"/>
                  <a:pt x="0" y="655195"/>
                </a:cubicBezTo>
                <a:cubicBezTo>
                  <a:pt x="0" y="648523"/>
                  <a:pt x="5337" y="643186"/>
                  <a:pt x="12009" y="643186"/>
                </a:cubicBezTo>
                <a:lnTo>
                  <a:pt x="183189" y="643186"/>
                </a:lnTo>
                <a:close/>
              </a:path>
            </a:pathLst>
          </a:custGeom>
          <a:gradFill>
            <a:gsLst>
              <a:gs pos="0">
                <a:srgbClr val="0A4B8C"/>
              </a:gs>
              <a:gs pos="100000">
                <a:srgbClr val="0B315E"/>
              </a:gs>
            </a:gsLst>
            <a:path path="circle">
              <a:fillToRect r="100000" b="100000"/>
            </a:path>
          </a:gradFill>
          <a:ln w="12700" cap="flat">
            <a:noFill/>
            <a:prstDash val="solid"/>
            <a:miter/>
          </a:ln>
        </p:spPr>
        <p:txBody>
          <a:bodyPr lIns="274249" tIns="53986" rIns="91416" bIns="53986" rtlCol="0" anchor="ctr"/>
          <a:lstStyle/>
          <a:p>
            <a:pPr algn="ctr" defTabSz="1066480">
              <a:lnSpc>
                <a:spcPct val="90000"/>
              </a:lnSpc>
              <a:spcBef>
                <a:spcPct val="0"/>
              </a:spcBef>
              <a:spcAft>
                <a:spcPct val="35000"/>
              </a:spcAft>
              <a:defRPr/>
            </a:pPr>
            <a:r>
              <a:rPr lang="en-US" sz="1100">
                <a:solidFill>
                  <a:prstClr val="white"/>
                </a:solidFill>
                <a:latin typeface="CVS Health Sans"/>
              </a:rPr>
              <a:t>Effective Design</a:t>
            </a:r>
          </a:p>
        </p:txBody>
      </p:sp>
      <p:cxnSp>
        <p:nvCxnSpPr>
          <p:cNvPr id="43" name="Straight Connector 42">
            <a:extLst>
              <a:ext uri="{FF2B5EF4-FFF2-40B4-BE49-F238E27FC236}">
                <a16:creationId xmlns:a16="http://schemas.microsoft.com/office/drawing/2014/main" id="{EFB4D91E-ACC7-96C2-95BE-16D870415EAA}"/>
              </a:ext>
            </a:extLst>
          </p:cNvPr>
          <p:cNvCxnSpPr/>
          <p:nvPr/>
        </p:nvCxnSpPr>
        <p:spPr>
          <a:xfrm>
            <a:off x="557783" y="2913977"/>
            <a:ext cx="3606733"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A7041F8-905B-DB76-8116-6077C5F88C50}"/>
              </a:ext>
            </a:extLst>
          </p:cNvPr>
          <p:cNvCxnSpPr/>
          <p:nvPr/>
        </p:nvCxnSpPr>
        <p:spPr>
          <a:xfrm>
            <a:off x="557783" y="4573011"/>
            <a:ext cx="3606733"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CDF1DF6-9CB2-8500-8D9D-F8772E048AB8}"/>
              </a:ext>
            </a:extLst>
          </p:cNvPr>
          <p:cNvCxnSpPr/>
          <p:nvPr/>
        </p:nvCxnSpPr>
        <p:spPr>
          <a:xfrm>
            <a:off x="8007380" y="2913977"/>
            <a:ext cx="3606733"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D6CB96-7267-A1FA-B7FC-C8E6F65DA449}"/>
              </a:ext>
            </a:extLst>
          </p:cNvPr>
          <p:cNvCxnSpPr/>
          <p:nvPr/>
        </p:nvCxnSpPr>
        <p:spPr>
          <a:xfrm>
            <a:off x="8007380" y="4573011"/>
            <a:ext cx="3606733" cy="0"/>
          </a:xfrm>
          <a:prstGeom prst="line">
            <a:avLst/>
          </a:prstGeom>
          <a:ln w="6350"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66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D3BEC0-A337-4AA4-5145-EC2C4CA2149E}"/>
              </a:ext>
            </a:extLst>
          </p:cNvPr>
          <p:cNvSpPr>
            <a:spLocks noGrp="1"/>
          </p:cNvSpPr>
          <p:nvPr>
            <p:ph type="title"/>
          </p:nvPr>
        </p:nvSpPr>
        <p:spPr>
          <a:xfrm>
            <a:off x="566928" y="686514"/>
            <a:ext cx="9663484" cy="360099"/>
          </a:xfrm>
        </p:spPr>
        <p:txBody>
          <a:bodyPr vert="horz" wrap="square" lIns="0" tIns="0" rIns="0" bIns="0" rtlCol="0" anchor="t" anchorCtr="0">
            <a:spAutoFit/>
          </a:bodyPr>
          <a:lstStyle/>
          <a:p>
            <a:r>
              <a:rPr lang="en-GB" b="1">
                <a:latin typeface="+mj-lt"/>
              </a:rPr>
              <a:t>Virtual Landing Zone (VLZ) &amp; Tenant Model</a:t>
            </a:r>
            <a:endParaRPr lang="en-GB" sz="1200">
              <a:latin typeface="+mj-lt"/>
            </a:endParaRPr>
          </a:p>
        </p:txBody>
      </p:sp>
      <p:sp>
        <p:nvSpPr>
          <p:cNvPr id="3" name="Rectangle: Rounded Corners 2">
            <a:extLst>
              <a:ext uri="{FF2B5EF4-FFF2-40B4-BE49-F238E27FC236}">
                <a16:creationId xmlns:a16="http://schemas.microsoft.com/office/drawing/2014/main" id="{7129E90C-1F69-B38D-4BC4-49E74B4AA3A6}"/>
              </a:ext>
            </a:extLst>
          </p:cNvPr>
          <p:cNvSpPr/>
          <p:nvPr/>
        </p:nvSpPr>
        <p:spPr bwMode="gray">
          <a:xfrm>
            <a:off x="573811" y="1351356"/>
            <a:ext cx="11041201" cy="715569"/>
          </a:xfrm>
          <a:prstGeom prst="roundRect">
            <a:avLst>
              <a:gd name="adj" fmla="val 16973"/>
            </a:avLst>
          </a:prstGeom>
          <a:gradFill flip="none" rotWithShape="1">
            <a:gsLst>
              <a:gs pos="0">
                <a:srgbClr val="0A4B8C"/>
              </a:gs>
              <a:gs pos="100000">
                <a:srgbClr val="0B315E"/>
              </a:gs>
            </a:gsLst>
            <a:path path="circle">
              <a:fillToRect l="100000" b="100000"/>
            </a:path>
            <a:tileRect t="-100000" r="-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3600"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r>
              <a:rPr kumimoji="0" lang="en-US" sz="1400" i="0" u="none" strike="noStrike" kern="1200" cap="none" spc="0" normalizeH="0" baseline="0" noProof="0">
                <a:ln>
                  <a:noFill/>
                </a:ln>
                <a:solidFill>
                  <a:prstClr val="white"/>
                </a:solidFill>
                <a:effectLst/>
                <a:uLnTx/>
                <a:uFillTx/>
                <a:latin typeface="CVS Health Sans"/>
                <a:ea typeface="+mn-ea"/>
                <a:cs typeface="+mn-cs"/>
              </a:rPr>
              <a:t>The Virtual Landing Zone (VLZ) &amp; Tenant Model ensures secure and isolated third-party connectivity through dedicated, identity-driven configurations, facilitating robust communication while maintaining no direct access to internal networks.</a:t>
            </a:r>
            <a:endParaRPr kumimoji="0" lang="en-US" sz="1400" i="0" u="sng" strike="noStrike" kern="1200" cap="none" spc="0" normalizeH="0" baseline="0" noProof="0">
              <a:ln>
                <a:noFill/>
              </a:ln>
              <a:solidFill>
                <a:prstClr val="white"/>
              </a:solidFill>
              <a:effectLst/>
              <a:uLnTx/>
              <a:uFillTx/>
              <a:latin typeface="CVS Health Sans"/>
              <a:ea typeface="+mn-ea"/>
              <a:cs typeface="+mn-cs"/>
            </a:endParaRPr>
          </a:p>
        </p:txBody>
      </p:sp>
      <p:grpSp>
        <p:nvGrpSpPr>
          <p:cNvPr id="66" name="Group 65">
            <a:extLst>
              <a:ext uri="{FF2B5EF4-FFF2-40B4-BE49-F238E27FC236}">
                <a16:creationId xmlns:a16="http://schemas.microsoft.com/office/drawing/2014/main" id="{9FBB0195-6D97-7CB8-CB07-2D1CEA174692}"/>
              </a:ext>
            </a:extLst>
          </p:cNvPr>
          <p:cNvGrpSpPr/>
          <p:nvPr/>
        </p:nvGrpSpPr>
        <p:grpSpPr>
          <a:xfrm>
            <a:off x="873126" y="2132518"/>
            <a:ext cx="10440468" cy="4021715"/>
            <a:chOff x="873126" y="2282998"/>
            <a:chExt cx="10440468" cy="4021715"/>
          </a:xfrm>
        </p:grpSpPr>
        <p:sp>
          <p:nvSpPr>
            <p:cNvPr id="22" name="Rectangle: Rounded Corners 21">
              <a:extLst>
                <a:ext uri="{FF2B5EF4-FFF2-40B4-BE49-F238E27FC236}">
                  <a16:creationId xmlns:a16="http://schemas.microsoft.com/office/drawing/2014/main" id="{0A6BC8BA-AC37-7569-DF8B-F9F83B9BEDB3}"/>
                </a:ext>
              </a:extLst>
            </p:cNvPr>
            <p:cNvSpPr/>
            <p:nvPr/>
          </p:nvSpPr>
          <p:spPr bwMode="gray">
            <a:xfrm>
              <a:off x="1923767" y="5827999"/>
              <a:ext cx="2831333" cy="476714"/>
            </a:xfrm>
            <a:prstGeom prst="roundRect">
              <a:avLst/>
            </a:prstGeom>
            <a:solidFill>
              <a:schemeClr val="bg1">
                <a:lumMod val="85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5" name="Rectangle 8">
              <a:extLst>
                <a:ext uri="{FF2B5EF4-FFF2-40B4-BE49-F238E27FC236}">
                  <a16:creationId xmlns:a16="http://schemas.microsoft.com/office/drawing/2014/main" id="{FF5A92FF-FEF8-ADEE-E199-C3A61A9E1EB8}"/>
                </a:ext>
              </a:extLst>
            </p:cNvPr>
            <p:cNvSpPr/>
            <p:nvPr/>
          </p:nvSpPr>
          <p:spPr bwMode="gray">
            <a:xfrm>
              <a:off x="873126" y="3083098"/>
              <a:ext cx="4935461" cy="3126112"/>
            </a:xfrm>
            <a:prstGeom prst="round2SameRect">
              <a:avLst>
                <a:gd name="adj1" fmla="val 0"/>
                <a:gd name="adj2" fmla="val 3221"/>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2880" rIns="91440" bIns="182880" rtlCol="0" anchor="t"/>
            <a:lstStyle/>
            <a:p>
              <a:pPr marL="182880" marR="0" lvl="0" indent="-182880" algn="l" defTabSz="457200" rtl="0" eaLnBrk="1" fontAlgn="ctr"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Each third-party connection </a:t>
              </a:r>
              <a:r>
                <a:rPr kumimoji="0" lang="en-US" sz="1200" b="1" i="0" u="none" strike="noStrike" kern="1200" cap="none" spc="0" normalizeH="0" baseline="0" noProof="0">
                  <a:ln>
                    <a:noFill/>
                  </a:ln>
                  <a:solidFill>
                    <a:schemeClr val="tx2"/>
                  </a:solidFill>
                  <a:effectLst/>
                  <a:uLnTx/>
                  <a:uFillTx/>
                  <a:latin typeface="CVS Health Sans"/>
                  <a:ea typeface="+mn-ea"/>
                  <a:cs typeface="+mn-cs"/>
                </a:rPr>
                <a:t>is a dedicated tenant (VLZ)</a:t>
              </a:r>
            </a:p>
            <a:p>
              <a:pPr marL="182880" marR="0" lvl="0" indent="-182880" algn="l" defTabSz="457200" rtl="0" eaLnBrk="1" fontAlgn="ctr"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Provides the </a:t>
              </a:r>
              <a:r>
                <a:rPr kumimoji="0" lang="en-US" sz="1200" b="1" i="0" u="none" strike="noStrike" kern="1200" cap="none" spc="0" normalizeH="0" baseline="0" noProof="0">
                  <a:ln>
                    <a:noFill/>
                  </a:ln>
                  <a:solidFill>
                    <a:schemeClr val="tx2"/>
                  </a:solidFill>
                  <a:effectLst/>
                  <a:uLnTx/>
                  <a:uFillTx/>
                  <a:latin typeface="CVS Health Sans"/>
                  <a:ea typeface="+mn-ea"/>
                  <a:cs typeface="+mn-cs"/>
                </a:rPr>
                <a:t>enterprise side of the Peer 2 Peer IPSec tunnel</a:t>
              </a:r>
            </a:p>
            <a:p>
              <a:pPr marL="182880" marR="0" lvl="0" indent="-182880" algn="l" defTabSz="457200" rtl="0" eaLnBrk="1" fontAlgn="ctr" latinLnBrk="0" hangingPunct="1">
                <a:lnSpc>
                  <a:spcPct val="100000"/>
                </a:lnSpc>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chemeClr val="tx2"/>
                  </a:solidFill>
                  <a:effectLst/>
                  <a:uLnTx/>
                  <a:uFillTx/>
                  <a:latin typeface="CVS Health Sans"/>
                  <a:ea typeface="+mn-ea"/>
                  <a:cs typeface="+mn-cs"/>
                </a:rPr>
                <a:t>Single HA-FT IPSec Connection </a:t>
              </a:r>
              <a:r>
                <a:rPr kumimoji="0" lang="en-US" sz="1200" b="0" i="0" u="none" strike="noStrike" kern="1200" cap="none" spc="0" normalizeH="0" baseline="0" noProof="0">
                  <a:ln>
                    <a:noFill/>
                  </a:ln>
                  <a:solidFill>
                    <a:schemeClr val="tx2"/>
                  </a:solidFill>
                  <a:effectLst/>
                  <a:uLnTx/>
                  <a:uFillTx/>
                  <a:latin typeface="CVS Health Sans"/>
                  <a:ea typeface="+mn-ea"/>
                  <a:cs typeface="+mn-cs"/>
                </a:rPr>
                <a:t>per VLZ </a:t>
              </a:r>
            </a:p>
            <a:p>
              <a:pPr marL="182880" marR="0" lvl="0" indent="-182880" algn="l" defTabSz="457200" rtl="0" eaLnBrk="1" fontAlgn="ctr" latinLnBrk="0" hangingPunct="1">
                <a:lnSpc>
                  <a:spcPct val="100000"/>
                </a:lnSpc>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chemeClr val="tx2"/>
                  </a:solidFill>
                  <a:effectLst/>
                  <a:uLnTx/>
                  <a:uFillTx/>
                  <a:latin typeface="CVS Health Sans"/>
                  <a:ea typeface="+mn-ea"/>
                  <a:cs typeface="+mn-cs"/>
                </a:rPr>
                <a:t>VLZ is a no-access zone</a:t>
              </a:r>
              <a:r>
                <a:rPr lang="en-US" sz="1200">
                  <a:solidFill>
                    <a:schemeClr val="tx2"/>
                  </a:solidFill>
                  <a:latin typeface="CVS Health Sans"/>
                </a:rPr>
                <a:t>, meaning</a:t>
              </a:r>
              <a:r>
                <a:rPr kumimoji="0" lang="en-US" sz="1200" b="0" i="0" u="none" strike="noStrike" kern="1200" cap="none" spc="0" normalizeH="0" baseline="0" noProof="0">
                  <a:ln>
                    <a:noFill/>
                  </a:ln>
                  <a:solidFill>
                    <a:schemeClr val="tx2"/>
                  </a:solidFill>
                  <a:effectLst/>
                  <a:uLnTx/>
                  <a:uFillTx/>
                  <a:latin typeface="CVS Health Sans"/>
                  <a:ea typeface="+mn-ea"/>
                  <a:cs typeface="+mn-cs"/>
                </a:rPr>
                <a:t> no direct routing to internal networks</a:t>
              </a:r>
            </a:p>
            <a:p>
              <a:pPr marL="182880" marR="0" lvl="0" indent="-182880" algn="l" defTabSz="457200" rtl="0" eaLnBrk="1" fontAlgn="ctr" latinLnBrk="0" hangingPunct="1">
                <a:lnSpc>
                  <a:spcPct val="100000"/>
                </a:lnSpc>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Virtual Landing Zone is </a:t>
              </a:r>
              <a:r>
                <a:rPr kumimoji="0" lang="en-US" sz="1200" b="1" i="0" u="none" strike="noStrike" kern="1200" cap="none" spc="0" normalizeH="0" baseline="0" noProof="0">
                  <a:ln>
                    <a:noFill/>
                  </a:ln>
                  <a:solidFill>
                    <a:schemeClr val="tx2"/>
                  </a:solidFill>
                  <a:effectLst/>
                  <a:uLnTx/>
                  <a:uFillTx/>
                  <a:latin typeface="CVS Health Sans"/>
                  <a:ea typeface="+mn-ea"/>
                  <a:cs typeface="+mn-cs"/>
                </a:rPr>
                <a:t>physical, but discrete </a:t>
              </a:r>
              <a:r>
                <a:rPr kumimoji="0" lang="en-US" sz="1200" b="0" i="0" u="none" strike="noStrike" kern="1200" cap="none" spc="0" normalizeH="0" baseline="0" noProof="0">
                  <a:ln>
                    <a:noFill/>
                  </a:ln>
                  <a:solidFill>
                    <a:schemeClr val="tx2"/>
                  </a:solidFill>
                  <a:effectLst/>
                  <a:uLnTx/>
                  <a:uFillTx/>
                  <a:latin typeface="CVS Health Sans"/>
                  <a:ea typeface="+mn-ea"/>
                  <a:cs typeface="+mn-cs"/>
                </a:rPr>
                <a:t>(</a:t>
              </a:r>
              <a:r>
                <a:rPr lang="en-US" sz="1200">
                  <a:solidFill>
                    <a:schemeClr val="tx2"/>
                  </a:solidFill>
                  <a:latin typeface="CVS Health Sans"/>
                </a:rPr>
                <a:t>a</a:t>
              </a:r>
              <a:r>
                <a:rPr kumimoji="0" lang="en-US" sz="1200" b="0" i="0" u="none" strike="noStrike" kern="1200" cap="none" spc="0" normalizeH="0" baseline="0" noProof="0">
                  <a:ln>
                    <a:noFill/>
                  </a:ln>
                  <a:solidFill>
                    <a:schemeClr val="tx2"/>
                  </a:solidFill>
                  <a:effectLst/>
                  <a:uLnTx/>
                  <a:uFillTx/>
                  <a:latin typeface="CVS Health Sans"/>
                  <a:ea typeface="+mn-ea"/>
                  <a:cs typeface="+mn-cs"/>
                </a:rPr>
                <a:t> tenant can have more than one VLZ)</a:t>
              </a:r>
            </a:p>
          </p:txBody>
        </p:sp>
        <p:sp>
          <p:nvSpPr>
            <p:cNvPr id="36" name="Rectangle: Top Corners Rounded 35">
              <a:extLst>
                <a:ext uri="{FF2B5EF4-FFF2-40B4-BE49-F238E27FC236}">
                  <a16:creationId xmlns:a16="http://schemas.microsoft.com/office/drawing/2014/main" id="{782D3DAA-BFD0-9EED-645D-D10B6B954D41}"/>
                </a:ext>
              </a:extLst>
            </p:cNvPr>
            <p:cNvSpPr/>
            <p:nvPr/>
          </p:nvSpPr>
          <p:spPr bwMode="gray">
            <a:xfrm>
              <a:off x="873126" y="2282998"/>
              <a:ext cx="4932614" cy="798349"/>
            </a:xfrm>
            <a:prstGeom prst="round2SameRect">
              <a:avLst/>
            </a:prstGeom>
            <a:gradFill flip="none" rotWithShape="1">
              <a:gsLst>
                <a:gs pos="0">
                  <a:srgbClr val="0A4B8C"/>
                </a:gs>
                <a:gs pos="100000">
                  <a:srgbClr val="0B315E"/>
                </a:gs>
              </a:gsLst>
              <a:path path="circle">
                <a:fillToRect l="100000" b="100000"/>
              </a:path>
              <a:tileRect t="-100000" r="-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3600" tIns="45708" rIns="91416" bIns="45708" rtlCol="0" anchor="ctr"/>
            <a:lstStyle/>
            <a:p>
              <a:pPr algn="ctr" defTabSz="914126"/>
              <a:r>
                <a:rPr lang="en-US" sz="1400">
                  <a:solidFill>
                    <a:prstClr val="white"/>
                  </a:solidFill>
                  <a:latin typeface="CVS Health Sans"/>
                </a:rPr>
                <a:t>Virtual Landing Zone (VLZ)</a:t>
              </a:r>
            </a:p>
          </p:txBody>
        </p:sp>
        <p:sp>
          <p:nvSpPr>
            <p:cNvPr id="24" name="Rectangle: Rounded Corners 23">
              <a:extLst>
                <a:ext uri="{FF2B5EF4-FFF2-40B4-BE49-F238E27FC236}">
                  <a16:creationId xmlns:a16="http://schemas.microsoft.com/office/drawing/2014/main" id="{89BEF8DC-A030-6F89-C3E1-D4A8C543FB7F}"/>
                </a:ext>
              </a:extLst>
            </p:cNvPr>
            <p:cNvSpPr/>
            <p:nvPr/>
          </p:nvSpPr>
          <p:spPr bwMode="gray">
            <a:xfrm>
              <a:off x="7431144" y="5827999"/>
              <a:ext cx="2830125" cy="476714"/>
            </a:xfrm>
            <a:prstGeom prst="roundRect">
              <a:avLst/>
            </a:prstGeom>
            <a:solidFill>
              <a:schemeClr val="bg1">
                <a:lumMod val="85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VS Health Sans"/>
                <a:ea typeface="+mn-ea"/>
                <a:cs typeface="+mn-cs"/>
              </a:endParaRPr>
            </a:p>
          </p:txBody>
        </p:sp>
        <p:sp>
          <p:nvSpPr>
            <p:cNvPr id="27" name="Rectangle 18">
              <a:extLst>
                <a:ext uri="{FF2B5EF4-FFF2-40B4-BE49-F238E27FC236}">
                  <a16:creationId xmlns:a16="http://schemas.microsoft.com/office/drawing/2014/main" id="{1D79201F-1A1B-66A6-E151-9FB327FAA35C}"/>
                </a:ext>
              </a:extLst>
            </p:cNvPr>
            <p:cNvSpPr/>
            <p:nvPr/>
          </p:nvSpPr>
          <p:spPr bwMode="gray">
            <a:xfrm>
              <a:off x="6380239" y="3083098"/>
              <a:ext cx="4933355" cy="3126112"/>
            </a:xfrm>
            <a:prstGeom prst="round2SameRect">
              <a:avLst>
                <a:gd name="adj1" fmla="val 0"/>
                <a:gd name="adj2" fmla="val 2343"/>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2880" rIns="91440" bIns="182880" rtlCol="0" anchor="t"/>
            <a:lstStyle/>
            <a:p>
              <a:pPr marL="182880" marR="0" lvl="0" indent="-182880" algn="l" defTabSz="457200" rtl="0" eaLnBrk="1" fontAlgn="auto" latinLnBrk="0" hangingPunct="1">
                <a:lnSpc>
                  <a:spcPct val="100000"/>
                </a:lnSpc>
                <a:spcAft>
                  <a:spcPts val="3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A Tenant is </a:t>
              </a:r>
              <a:r>
                <a:rPr kumimoji="0" lang="en-US" sz="1200" b="1" i="0" u="none" strike="noStrike" kern="1200" cap="none" spc="0" normalizeH="0" baseline="0" noProof="0">
                  <a:ln>
                    <a:noFill/>
                  </a:ln>
                  <a:solidFill>
                    <a:schemeClr val="tx2"/>
                  </a:solidFill>
                  <a:effectLst/>
                  <a:uLnTx/>
                  <a:uFillTx/>
                  <a:latin typeface="CVS Health Sans"/>
                  <a:ea typeface="+mn-ea"/>
                  <a:cs typeface="+mn-cs"/>
                </a:rPr>
                <a:t>logical</a:t>
              </a:r>
              <a:r>
                <a:rPr kumimoji="0" lang="en-US" sz="1200" b="0" i="0" u="none" strike="noStrike" kern="1200" cap="none" spc="0" normalizeH="0" baseline="0" noProof="0">
                  <a:ln>
                    <a:noFill/>
                  </a:ln>
                  <a:solidFill>
                    <a:schemeClr val="tx2"/>
                  </a:solidFill>
                  <a:effectLst/>
                  <a:uLnTx/>
                  <a:uFillTx/>
                  <a:latin typeface="CVS Health Sans"/>
                  <a:ea typeface="+mn-ea"/>
                  <a:cs typeface="+mn-cs"/>
                </a:rPr>
                <a:t> (more than one VLZ can exist in a tenant)</a:t>
              </a:r>
            </a:p>
            <a:p>
              <a:pPr marL="182880" marR="0" lvl="0" indent="-182880" algn="l" defTabSz="457200" rtl="0" eaLnBrk="1" fontAlgn="auto" latinLnBrk="0" hangingPunct="1">
                <a:lnSpc>
                  <a:spcPct val="100000"/>
                </a:lnSpc>
                <a:spcAft>
                  <a:spcPts val="3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Each tenant is a </a:t>
              </a:r>
              <a:r>
                <a:rPr kumimoji="0" lang="en-US" sz="1200" b="1" i="0" u="none" strike="noStrike" kern="1200" cap="none" spc="0" normalizeH="0" baseline="0" noProof="0">
                  <a:ln>
                    <a:noFill/>
                  </a:ln>
                  <a:solidFill>
                    <a:schemeClr val="tx2"/>
                  </a:solidFill>
                  <a:effectLst/>
                  <a:uLnTx/>
                  <a:uFillTx/>
                  <a:latin typeface="CVS Health Sans"/>
                  <a:ea typeface="+mn-ea"/>
                  <a:cs typeface="+mn-cs"/>
                </a:rPr>
                <a:t>unique identity</a:t>
              </a:r>
              <a:r>
                <a:rPr kumimoji="0" lang="en-US" sz="1200" b="0" i="0" u="none" strike="noStrike" kern="1200" cap="none" spc="0" normalizeH="0" baseline="0" noProof="0">
                  <a:ln>
                    <a:noFill/>
                  </a:ln>
                  <a:solidFill>
                    <a:schemeClr val="tx2"/>
                  </a:solidFill>
                  <a:effectLst/>
                  <a:uLnTx/>
                  <a:uFillTx/>
                  <a:latin typeface="CVS Health Sans"/>
                  <a:ea typeface="+mn-ea"/>
                  <a:cs typeface="+mn-cs"/>
                </a:rPr>
                <a:t>, mapped to a business identity</a:t>
              </a:r>
            </a:p>
            <a:p>
              <a:pPr marL="182880" marR="0" lvl="0" indent="-182880" algn="l" defTabSz="457200" rtl="0" eaLnBrk="1" fontAlgn="auto" latinLnBrk="0" hangingPunct="1">
                <a:lnSpc>
                  <a:spcPct val="100000"/>
                </a:lnSpc>
                <a:spcAft>
                  <a:spcPts val="3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A VLZ is owned by tenant and is distinctive:</a:t>
              </a:r>
            </a:p>
            <a:p>
              <a:pPr marL="925830" lvl="1" indent="-285750" defTabSz="457200" fontAlgn="auto">
                <a:buSzPct val="100000"/>
                <a:buFont typeface="Wingdings" panose="05000000000000000000" pitchFamily="2" charset="2"/>
                <a:buChar char="§"/>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Address blocks</a:t>
              </a:r>
            </a:p>
            <a:p>
              <a:pPr marL="925830" lvl="1" indent="-285750" defTabSz="457200" fontAlgn="auto">
                <a:buSzPct val="100000"/>
                <a:buFont typeface="Wingdings" panose="05000000000000000000" pitchFamily="2" charset="2"/>
                <a:buChar char="§"/>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Tunnel interfaces</a:t>
              </a:r>
            </a:p>
            <a:p>
              <a:pPr marL="925830" lvl="1" indent="-285750" defTabSz="457200" fontAlgn="auto">
                <a:buSzPct val="100000"/>
                <a:buFont typeface="Wingdings" panose="05000000000000000000" pitchFamily="2" charset="2"/>
                <a:buChar char="§"/>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EBGP ASN</a:t>
              </a:r>
            </a:p>
            <a:p>
              <a:pPr marL="925830" lvl="1" indent="-285750" defTabSz="457200" fontAlgn="auto">
                <a:buSzPct val="100000"/>
                <a:buFont typeface="Wingdings" panose="05000000000000000000" pitchFamily="2" charset="2"/>
                <a:buChar char="§"/>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DNS Resolver </a:t>
              </a:r>
            </a:p>
            <a:p>
              <a:pPr marL="925830" lvl="1" indent="-285750" defTabSz="457200" fontAlgn="auto">
                <a:spcAft>
                  <a:spcPts val="300"/>
                </a:spcAft>
                <a:buSzPct val="100000"/>
                <a:buFont typeface="Wingdings" panose="05000000000000000000" pitchFamily="2" charset="2"/>
                <a:buChar char="§"/>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Service Connections</a:t>
              </a:r>
            </a:p>
            <a:p>
              <a:pPr marL="182880" marR="0" lvl="0" indent="-182880" algn="l" defTabSz="457200" rtl="0" eaLnBrk="1" fontAlgn="auto" latinLnBrk="0" hangingPunct="1">
                <a:lnSpc>
                  <a:spcPct val="100000"/>
                </a:lnSpc>
                <a:spcAft>
                  <a:spcPts val="30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chemeClr val="tx2"/>
                  </a:solidFill>
                  <a:effectLst/>
                  <a:uLnTx/>
                  <a:uFillTx/>
                  <a:latin typeface="CVS Health Sans"/>
                  <a:ea typeface="+mn-ea"/>
                  <a:cs typeface="+mn-cs"/>
                </a:rPr>
                <a:t>Availability is built around applications using FQDN reachability </a:t>
              </a:r>
            </a:p>
          </p:txBody>
        </p:sp>
        <p:sp>
          <p:nvSpPr>
            <p:cNvPr id="37" name="Rectangle: Top Corners Rounded 36">
              <a:extLst>
                <a:ext uri="{FF2B5EF4-FFF2-40B4-BE49-F238E27FC236}">
                  <a16:creationId xmlns:a16="http://schemas.microsoft.com/office/drawing/2014/main" id="{E688719F-176D-4D9D-7647-0505272CA3B7}"/>
                </a:ext>
              </a:extLst>
            </p:cNvPr>
            <p:cNvSpPr/>
            <p:nvPr/>
          </p:nvSpPr>
          <p:spPr bwMode="gray">
            <a:xfrm>
              <a:off x="6380950" y="2282998"/>
              <a:ext cx="4930509" cy="798349"/>
            </a:xfrm>
            <a:prstGeom prst="round2SameRect">
              <a:avLst/>
            </a:prstGeom>
            <a:gradFill flip="none" rotWithShape="1">
              <a:gsLst>
                <a:gs pos="0">
                  <a:srgbClr val="0A4B8C"/>
                </a:gs>
                <a:gs pos="100000">
                  <a:srgbClr val="0B315E"/>
                </a:gs>
              </a:gsLst>
              <a:path path="circle">
                <a:fillToRect l="100000" b="100000"/>
              </a:path>
              <a:tileRect t="-100000" r="-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3600" tIns="45708" rIns="91416" bIns="45708" rtlCol="0" anchor="ctr"/>
            <a:lstStyle/>
            <a:p>
              <a:pPr algn="ctr" defTabSz="914126"/>
              <a:r>
                <a:rPr lang="en-US" sz="1400">
                  <a:solidFill>
                    <a:prstClr val="white"/>
                  </a:solidFill>
                  <a:latin typeface="CVS Health Sans"/>
                </a:rPr>
                <a:t>Secure Tenant Model</a:t>
              </a:r>
            </a:p>
          </p:txBody>
        </p:sp>
        <p:pic>
          <p:nvPicPr>
            <p:cNvPr id="63" name="Graphic 62" descr="Branching diagram with solid fill">
              <a:extLst>
                <a:ext uri="{FF2B5EF4-FFF2-40B4-BE49-F238E27FC236}">
                  <a16:creationId xmlns:a16="http://schemas.microsoft.com/office/drawing/2014/main" id="{1864C852-7235-EC80-3616-8F3D69B374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31144" y="2407852"/>
              <a:ext cx="548640" cy="548640"/>
            </a:xfrm>
            <a:prstGeom prst="rect">
              <a:avLst/>
            </a:prstGeom>
          </p:spPr>
        </p:pic>
        <p:pic>
          <p:nvPicPr>
            <p:cNvPr id="65" name="Graphic 64" descr="Programmer male with solid fill">
              <a:extLst>
                <a:ext uri="{FF2B5EF4-FFF2-40B4-BE49-F238E27FC236}">
                  <a16:creationId xmlns:a16="http://schemas.microsoft.com/office/drawing/2014/main" id="{556E8A9D-BDAB-781F-82CA-E13D3DCEA6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3727" y="2407852"/>
              <a:ext cx="548640" cy="548640"/>
            </a:xfrm>
            <a:prstGeom prst="rect">
              <a:avLst/>
            </a:prstGeom>
          </p:spPr>
        </p:pic>
      </p:grpSp>
    </p:spTree>
    <p:extLst>
      <p:ext uri="{BB962C8B-B14F-4D97-AF65-F5344CB8AC3E}">
        <p14:creationId xmlns:p14="http://schemas.microsoft.com/office/powerpoint/2010/main" val="3299977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D3BEC0-A337-4AA4-5145-EC2C4CA2149E}"/>
              </a:ext>
            </a:extLst>
          </p:cNvPr>
          <p:cNvSpPr>
            <a:spLocks noGrp="1"/>
          </p:cNvSpPr>
          <p:nvPr>
            <p:ph type="title"/>
          </p:nvPr>
        </p:nvSpPr>
        <p:spPr>
          <a:xfrm>
            <a:off x="566928" y="686514"/>
            <a:ext cx="9663484" cy="360099"/>
          </a:xfrm>
        </p:spPr>
        <p:txBody>
          <a:bodyPr vert="horz" wrap="square" lIns="0" tIns="0" rIns="0" bIns="0" rtlCol="0" anchor="t" anchorCtr="0">
            <a:spAutoFit/>
          </a:bodyPr>
          <a:lstStyle/>
          <a:p>
            <a:r>
              <a:rPr lang="en-GB" b="1">
                <a:latin typeface="+mj-lt"/>
              </a:rPr>
              <a:t>High-Level Architecture View</a:t>
            </a:r>
            <a:endParaRPr lang="en-GB" sz="1200">
              <a:latin typeface="+mj-lt"/>
            </a:endParaRPr>
          </a:p>
        </p:txBody>
      </p:sp>
      <p:sp>
        <p:nvSpPr>
          <p:cNvPr id="3" name="TextBox 2">
            <a:extLst>
              <a:ext uri="{FF2B5EF4-FFF2-40B4-BE49-F238E27FC236}">
                <a16:creationId xmlns:a16="http://schemas.microsoft.com/office/drawing/2014/main" id="{C84D87F5-A5C1-6B9D-91B1-1F037D7FD63B}"/>
              </a:ext>
            </a:extLst>
          </p:cNvPr>
          <p:cNvSpPr txBox="1"/>
          <p:nvPr/>
        </p:nvSpPr>
        <p:spPr>
          <a:xfrm>
            <a:off x="486918" y="1046613"/>
            <a:ext cx="10986738"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The architecture connects users seamlessly to our enterprise applications while ensuring robust isolation and compliance.</a:t>
            </a:r>
          </a:p>
        </p:txBody>
      </p:sp>
      <p:grpSp>
        <p:nvGrpSpPr>
          <p:cNvPr id="6" name="Group 5">
            <a:extLst>
              <a:ext uri="{FF2B5EF4-FFF2-40B4-BE49-F238E27FC236}">
                <a16:creationId xmlns:a16="http://schemas.microsoft.com/office/drawing/2014/main" id="{DFBC2390-46E1-B502-BAD3-3455093D14F8}"/>
              </a:ext>
            </a:extLst>
          </p:cNvPr>
          <p:cNvGrpSpPr/>
          <p:nvPr/>
        </p:nvGrpSpPr>
        <p:grpSpPr>
          <a:xfrm>
            <a:off x="566928" y="1527196"/>
            <a:ext cx="11052001" cy="4644001"/>
            <a:chOff x="3968082" y="3808601"/>
            <a:chExt cx="7653389" cy="1068897"/>
          </a:xfrm>
        </p:grpSpPr>
        <p:sp>
          <p:nvSpPr>
            <p:cNvPr id="179" name="Rectangle: Rounded Corners 178">
              <a:extLst>
                <a:ext uri="{FF2B5EF4-FFF2-40B4-BE49-F238E27FC236}">
                  <a16:creationId xmlns:a16="http://schemas.microsoft.com/office/drawing/2014/main" id="{742D5682-62AC-4F1E-9FB3-15F791223A22}"/>
                </a:ext>
              </a:extLst>
            </p:cNvPr>
            <p:cNvSpPr>
              <a:spLocks/>
            </p:cNvSpPr>
            <p:nvPr/>
          </p:nvSpPr>
          <p:spPr>
            <a:xfrm>
              <a:off x="10515888" y="3840712"/>
              <a:ext cx="1105583" cy="1001822"/>
            </a:xfrm>
            <a:prstGeom prst="roundRect">
              <a:avLst>
                <a:gd name="adj" fmla="val 8692"/>
              </a:avLst>
            </a:prstGeom>
            <a:solidFill>
              <a:srgbClr val="267AC0">
                <a:alpha val="40000"/>
              </a:srgbClr>
            </a:solidFill>
            <a:ln w="6350">
              <a:noFill/>
              <a:miter lim="800000"/>
            </a:ln>
            <a:effectLst/>
          </p:spPr>
          <p:style>
            <a:lnRef idx="1">
              <a:schemeClr val="accent1"/>
            </a:lnRef>
            <a:fillRef idx="3">
              <a:schemeClr val="accent1"/>
            </a:fillRef>
            <a:effectRef idx="2">
              <a:schemeClr val="accent1"/>
            </a:effectRef>
            <a:fontRef idx="minor">
              <a:schemeClr val="lt1"/>
            </a:fontRef>
          </p:style>
          <p:txBody>
            <a:bodyPr lIns="90000" tIns="45708" rIns="90000"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80" name="Rectangle: Rounded Corners 179">
              <a:extLst>
                <a:ext uri="{FF2B5EF4-FFF2-40B4-BE49-F238E27FC236}">
                  <a16:creationId xmlns:a16="http://schemas.microsoft.com/office/drawing/2014/main" id="{EA806ABC-83A5-5D5F-00A5-9B37034F7C8F}"/>
                </a:ext>
              </a:extLst>
            </p:cNvPr>
            <p:cNvSpPr>
              <a:spLocks/>
            </p:cNvSpPr>
            <p:nvPr/>
          </p:nvSpPr>
          <p:spPr>
            <a:xfrm>
              <a:off x="3968082" y="3808601"/>
              <a:ext cx="7588270" cy="1068897"/>
            </a:xfrm>
            <a:prstGeom prst="roundRect">
              <a:avLst>
                <a:gd name="adj" fmla="val 2773"/>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182832" rIns="90000" bIns="182832" rtlCol="0" anchor="ctr"/>
            <a:lstStyle/>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177" name="Rectangle: Rounded Corners 176">
            <a:extLst>
              <a:ext uri="{FF2B5EF4-FFF2-40B4-BE49-F238E27FC236}">
                <a16:creationId xmlns:a16="http://schemas.microsoft.com/office/drawing/2014/main" id="{5BB86482-02D1-19F6-CC3F-05F70361C918}"/>
              </a:ext>
            </a:extLst>
          </p:cNvPr>
          <p:cNvSpPr/>
          <p:nvPr/>
        </p:nvSpPr>
        <p:spPr bwMode="gray">
          <a:xfrm>
            <a:off x="663932" y="5555972"/>
            <a:ext cx="2415600" cy="518400"/>
          </a:xfrm>
          <a:prstGeom prst="roundRect">
            <a:avLst/>
          </a:prstGeom>
          <a:solidFill>
            <a:srgbClr val="0A4B8C"/>
          </a:solidFill>
          <a:ln w="6350">
            <a:noFill/>
            <a:miter lim="800000"/>
          </a:ln>
          <a:effectLst/>
        </p:spPr>
        <p:style>
          <a:lnRef idx="1">
            <a:schemeClr val="accent1"/>
          </a:lnRef>
          <a:fillRef idx="3">
            <a:schemeClr val="accent1"/>
          </a:fillRef>
          <a:effectRef idx="2">
            <a:schemeClr val="accent1"/>
          </a:effectRef>
          <a:fontRef idx="minor">
            <a:schemeClr val="lt1"/>
          </a:fontRef>
        </p:style>
        <p:txBody>
          <a:bodyPr lIns="91440" tIns="90000" rIns="91440" bIns="900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a:ln>
                  <a:noFill/>
                </a:ln>
                <a:solidFill>
                  <a:prstClr val="white"/>
                </a:solidFill>
                <a:effectLst/>
                <a:uLnTx/>
                <a:uFillTx/>
                <a:latin typeface="CVS Health Sans"/>
                <a:ea typeface="+mn-ea"/>
                <a:cs typeface="+mn-cs"/>
              </a:rPr>
              <a:t>3rd party users utilize their corporate DNS to resolve our enterprise targets</a:t>
            </a:r>
          </a:p>
        </p:txBody>
      </p:sp>
      <p:cxnSp>
        <p:nvCxnSpPr>
          <p:cNvPr id="178" name="Straight Connector 177">
            <a:extLst>
              <a:ext uri="{FF2B5EF4-FFF2-40B4-BE49-F238E27FC236}">
                <a16:creationId xmlns:a16="http://schemas.microsoft.com/office/drawing/2014/main" id="{74F23760-17ED-E16F-A2A6-4F1DF401EAAD}"/>
              </a:ext>
            </a:extLst>
          </p:cNvPr>
          <p:cNvCxnSpPr>
            <a:cxnSpLocks/>
            <a:endCxn id="177" idx="0"/>
          </p:cNvCxnSpPr>
          <p:nvPr/>
        </p:nvCxnSpPr>
        <p:spPr>
          <a:xfrm>
            <a:off x="1871732" y="4061460"/>
            <a:ext cx="0" cy="1494512"/>
          </a:xfrm>
          <a:prstGeom prst="line">
            <a:avLst/>
          </a:prstGeom>
          <a:solidFill>
            <a:schemeClr val="bg1"/>
          </a:solidFill>
          <a:ln w="6350">
            <a:solidFill>
              <a:srgbClr val="267AC0"/>
            </a:solidFill>
            <a:miter lim="800000"/>
            <a:headEnd type="oval"/>
          </a:ln>
          <a:effectLst/>
        </p:spPr>
        <p:style>
          <a:lnRef idx="1">
            <a:schemeClr val="accent1"/>
          </a:lnRef>
          <a:fillRef idx="3">
            <a:schemeClr val="accent1"/>
          </a:fillRef>
          <a:effectRef idx="2">
            <a:schemeClr val="accent1"/>
          </a:effectRef>
          <a:fontRef idx="minor">
            <a:schemeClr val="lt1"/>
          </a:fontRef>
        </p:style>
      </p:cxnSp>
      <p:grpSp>
        <p:nvGrpSpPr>
          <p:cNvPr id="213" name="Group 212">
            <a:extLst>
              <a:ext uri="{FF2B5EF4-FFF2-40B4-BE49-F238E27FC236}">
                <a16:creationId xmlns:a16="http://schemas.microsoft.com/office/drawing/2014/main" id="{A482C421-BF29-4675-7FF0-529E038E7577}"/>
              </a:ext>
            </a:extLst>
          </p:cNvPr>
          <p:cNvGrpSpPr/>
          <p:nvPr/>
        </p:nvGrpSpPr>
        <p:grpSpPr>
          <a:xfrm>
            <a:off x="558196" y="1610367"/>
            <a:ext cx="10684801" cy="3769201"/>
            <a:chOff x="558196" y="1887316"/>
            <a:chExt cx="10683463" cy="3770510"/>
          </a:xfrm>
        </p:grpSpPr>
        <p:pic>
          <p:nvPicPr>
            <p:cNvPr id="7" name="Picture 6">
              <a:extLst>
                <a:ext uri="{FF2B5EF4-FFF2-40B4-BE49-F238E27FC236}">
                  <a16:creationId xmlns:a16="http://schemas.microsoft.com/office/drawing/2014/main" id="{BB6CAE17-33AB-EB76-4398-30E7C36DD551}"/>
                </a:ext>
              </a:extLst>
            </p:cNvPr>
            <p:cNvPicPr>
              <a:picLocks noChangeAspect="1"/>
            </p:cNvPicPr>
            <p:nvPr/>
          </p:nvPicPr>
          <p:blipFill>
            <a:blip r:embed="rId2"/>
            <a:srcRect b="13104"/>
            <a:stretch>
              <a:fillRect/>
            </a:stretch>
          </p:blipFill>
          <p:spPr>
            <a:xfrm>
              <a:off x="1846871" y="3935269"/>
              <a:ext cx="349200" cy="340768"/>
            </a:xfrm>
            <a:prstGeom prst="rect">
              <a:avLst/>
            </a:prstGeom>
          </p:spPr>
        </p:pic>
        <p:sp>
          <p:nvSpPr>
            <p:cNvPr id="8" name="TextBox 7">
              <a:extLst>
                <a:ext uri="{FF2B5EF4-FFF2-40B4-BE49-F238E27FC236}">
                  <a16:creationId xmlns:a16="http://schemas.microsoft.com/office/drawing/2014/main" id="{168225A2-7136-8DB2-FC07-0F3AE2579FA2}"/>
                </a:ext>
              </a:extLst>
            </p:cNvPr>
            <p:cNvSpPr txBox="1"/>
            <p:nvPr/>
          </p:nvSpPr>
          <p:spPr>
            <a:xfrm>
              <a:off x="4375230" y="2140626"/>
              <a:ext cx="2766866" cy="3517200"/>
            </a:xfrm>
            <a:prstGeom prst="rect">
              <a:avLst/>
            </a:prstGeom>
            <a:solidFill>
              <a:schemeClr val="bg1"/>
            </a:solidFill>
            <a:ln w="9525">
              <a:solidFill>
                <a:schemeClr val="bg1">
                  <a:lumMod val="75000"/>
                </a:schemeClr>
              </a:solidFill>
              <a:prstDash val="dash"/>
            </a:ln>
          </p:spPr>
          <p:txBody>
            <a:bodyPr wrap="square" lIns="90000" tIns="46800" rIns="90000" bIns="46800">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1" i="0" u="none" strike="noStrike" kern="1200" cap="none" spc="0" normalizeH="0" baseline="0" noProof="0">
                  <a:ln>
                    <a:noFill/>
                  </a:ln>
                  <a:solidFill>
                    <a:srgbClr val="3F3F3F"/>
                  </a:solidFill>
                  <a:effectLst/>
                  <a:uLnTx/>
                  <a:uFillTx/>
                  <a:latin typeface="CVS Health Sans"/>
                  <a:ea typeface="+mn-ea"/>
                  <a:cs typeface="+mn-cs"/>
                </a:rPr>
                <a:t>3PLZ Tenant</a:t>
              </a:r>
            </a:p>
          </p:txBody>
        </p:sp>
        <p:grpSp>
          <p:nvGrpSpPr>
            <p:cNvPr id="34" name="Group 33">
              <a:extLst>
                <a:ext uri="{FF2B5EF4-FFF2-40B4-BE49-F238E27FC236}">
                  <a16:creationId xmlns:a16="http://schemas.microsoft.com/office/drawing/2014/main" id="{187157AE-9DB6-13EA-6B79-32B9CC2CE4D9}"/>
                </a:ext>
              </a:extLst>
            </p:cNvPr>
            <p:cNvGrpSpPr/>
            <p:nvPr/>
          </p:nvGrpSpPr>
          <p:grpSpPr>
            <a:xfrm>
              <a:off x="6530942" y="2406887"/>
              <a:ext cx="539857" cy="542787"/>
              <a:chOff x="-877145" y="2196042"/>
              <a:chExt cx="731520" cy="735600"/>
            </a:xfrm>
          </p:grpSpPr>
          <p:sp>
            <p:nvSpPr>
              <p:cNvPr id="174" name="Google Shape;18625;p1449">
                <a:extLst>
                  <a:ext uri="{FF2B5EF4-FFF2-40B4-BE49-F238E27FC236}">
                    <a16:creationId xmlns:a16="http://schemas.microsoft.com/office/drawing/2014/main" id="{1300CA29-C68F-75B0-79DC-B40EF5090007}"/>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75" name="Google Shape;18628;p1449">
                <a:extLst>
                  <a:ext uri="{FF2B5EF4-FFF2-40B4-BE49-F238E27FC236}">
                    <a16:creationId xmlns:a16="http://schemas.microsoft.com/office/drawing/2014/main" id="{FF80AB38-94A8-3A00-3813-BA0733CDBCF2}"/>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76" name="Google Shape;18629;p1449">
                <a:extLst>
                  <a:ext uri="{FF2B5EF4-FFF2-40B4-BE49-F238E27FC236}">
                    <a16:creationId xmlns:a16="http://schemas.microsoft.com/office/drawing/2014/main" id="{C8C95D5A-BB02-66E4-1887-48C4C44A3EB6}"/>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grpSp>
          <p:nvGrpSpPr>
            <p:cNvPr id="35" name="Group 34">
              <a:extLst>
                <a:ext uri="{FF2B5EF4-FFF2-40B4-BE49-F238E27FC236}">
                  <a16:creationId xmlns:a16="http://schemas.microsoft.com/office/drawing/2014/main" id="{17E9D940-0880-6C30-4367-7B75FF894A5C}"/>
                </a:ext>
              </a:extLst>
            </p:cNvPr>
            <p:cNvGrpSpPr/>
            <p:nvPr/>
          </p:nvGrpSpPr>
          <p:grpSpPr>
            <a:xfrm>
              <a:off x="6530942" y="2964967"/>
              <a:ext cx="539857" cy="542787"/>
              <a:chOff x="-877145" y="2196042"/>
              <a:chExt cx="731520" cy="735600"/>
            </a:xfrm>
          </p:grpSpPr>
          <p:sp>
            <p:nvSpPr>
              <p:cNvPr id="171" name="Google Shape;18625;p1449">
                <a:extLst>
                  <a:ext uri="{FF2B5EF4-FFF2-40B4-BE49-F238E27FC236}">
                    <a16:creationId xmlns:a16="http://schemas.microsoft.com/office/drawing/2014/main" id="{B520E8C0-9986-2501-7BC1-416E7B8D2C45}"/>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72" name="Google Shape;18628;p1449">
                <a:extLst>
                  <a:ext uri="{FF2B5EF4-FFF2-40B4-BE49-F238E27FC236}">
                    <a16:creationId xmlns:a16="http://schemas.microsoft.com/office/drawing/2014/main" id="{B2EC4B98-6BEB-305F-1A3B-2D257B302A67}"/>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73" name="Google Shape;18629;p1449">
                <a:extLst>
                  <a:ext uri="{FF2B5EF4-FFF2-40B4-BE49-F238E27FC236}">
                    <a16:creationId xmlns:a16="http://schemas.microsoft.com/office/drawing/2014/main" id="{51ED392D-EE4A-1F9C-26A5-900241A967D9}"/>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grpSp>
          <p:nvGrpSpPr>
            <p:cNvPr id="36" name="Group 35">
              <a:extLst>
                <a:ext uri="{FF2B5EF4-FFF2-40B4-BE49-F238E27FC236}">
                  <a16:creationId xmlns:a16="http://schemas.microsoft.com/office/drawing/2014/main" id="{91AA6368-7F16-2BDA-23DF-D1790329F603}"/>
                </a:ext>
              </a:extLst>
            </p:cNvPr>
            <p:cNvGrpSpPr/>
            <p:nvPr/>
          </p:nvGrpSpPr>
          <p:grpSpPr>
            <a:xfrm>
              <a:off x="6530942" y="4081129"/>
              <a:ext cx="539857" cy="542787"/>
              <a:chOff x="-877145" y="2196042"/>
              <a:chExt cx="731520" cy="735600"/>
            </a:xfrm>
          </p:grpSpPr>
          <p:sp>
            <p:nvSpPr>
              <p:cNvPr id="168" name="Google Shape;18625;p1449">
                <a:extLst>
                  <a:ext uri="{FF2B5EF4-FFF2-40B4-BE49-F238E27FC236}">
                    <a16:creationId xmlns:a16="http://schemas.microsoft.com/office/drawing/2014/main" id="{52910970-DC30-F74C-107F-FA7076F8FB16}"/>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69" name="Google Shape;18628;p1449">
                <a:extLst>
                  <a:ext uri="{FF2B5EF4-FFF2-40B4-BE49-F238E27FC236}">
                    <a16:creationId xmlns:a16="http://schemas.microsoft.com/office/drawing/2014/main" id="{B004D95F-129C-467C-643F-E1767B78CDCA}"/>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70" name="Google Shape;18629;p1449">
                <a:extLst>
                  <a:ext uri="{FF2B5EF4-FFF2-40B4-BE49-F238E27FC236}">
                    <a16:creationId xmlns:a16="http://schemas.microsoft.com/office/drawing/2014/main" id="{C49E89C4-5ECA-420B-2110-C3CDC4EBCDC2}"/>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sp>
          <p:nvSpPr>
            <p:cNvPr id="37" name="Graphic 83" descr="Cloud outline">
              <a:extLst>
                <a:ext uri="{FF2B5EF4-FFF2-40B4-BE49-F238E27FC236}">
                  <a16:creationId xmlns:a16="http://schemas.microsoft.com/office/drawing/2014/main" id="{15F6645E-4D7C-1C40-137B-5C0A1E94EC0D}"/>
                </a:ext>
              </a:extLst>
            </p:cNvPr>
            <p:cNvSpPr/>
            <p:nvPr/>
          </p:nvSpPr>
          <p:spPr>
            <a:xfrm>
              <a:off x="1433699" y="3310973"/>
              <a:ext cx="1098000" cy="6264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rgbClr val="7D3F98"/>
            </a:solidFill>
            <a:ln w="12954" cap="flat">
              <a:noFill/>
              <a:prstDash val="solid"/>
              <a:miter/>
            </a:ln>
          </p:spPr>
          <p:txBody>
            <a:bodyPr tIns="1836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3</a:t>
              </a:r>
              <a:r>
                <a:rPr kumimoji="0" lang="en-US" sz="1000" b="1" i="0" u="none" strike="noStrike" kern="1200" cap="none" spc="0" normalizeH="0" baseline="30000" noProof="0">
                  <a:ln>
                    <a:noFill/>
                  </a:ln>
                  <a:solidFill>
                    <a:srgbClr val="3F3F3F"/>
                  </a:solidFill>
                  <a:effectLst/>
                  <a:uLnTx/>
                  <a:uFillTx/>
                  <a:latin typeface="CVS Health Sans"/>
                  <a:ea typeface="+mn-ea"/>
                  <a:cs typeface="+mn-cs"/>
                </a:rPr>
                <a:t>rd</a:t>
              </a:r>
              <a:r>
                <a:rPr kumimoji="0" lang="en-US" sz="1000" b="1" i="0" u="none" strike="noStrike" kern="1200" cap="none" spc="0" normalizeH="0" baseline="0" noProof="0">
                  <a:ln>
                    <a:noFill/>
                  </a:ln>
                  <a:solidFill>
                    <a:srgbClr val="3F3F3F"/>
                  </a:solidFill>
                  <a:effectLst/>
                  <a:uLnTx/>
                  <a:uFillTx/>
                  <a:latin typeface="CVS Health Sans"/>
                  <a:ea typeface="+mn-ea"/>
                  <a:cs typeface="+mn-cs"/>
                </a:rPr>
                <a:t> Party</a:t>
              </a:r>
            </a:p>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Corporate</a:t>
              </a:r>
            </a:p>
          </p:txBody>
        </p:sp>
        <p:sp>
          <p:nvSpPr>
            <p:cNvPr id="39" name="TextBox 38">
              <a:extLst>
                <a:ext uri="{FF2B5EF4-FFF2-40B4-BE49-F238E27FC236}">
                  <a16:creationId xmlns:a16="http://schemas.microsoft.com/office/drawing/2014/main" id="{AB56537E-C999-3CC0-6466-BF7CE72A3F5F}"/>
                </a:ext>
              </a:extLst>
            </p:cNvPr>
            <p:cNvSpPr txBox="1"/>
            <p:nvPr/>
          </p:nvSpPr>
          <p:spPr>
            <a:xfrm>
              <a:off x="633908" y="3398347"/>
              <a:ext cx="669600" cy="216000"/>
            </a:xfrm>
            <a:prstGeom prst="rect">
              <a:avLst/>
            </a:prstGeom>
            <a:noFill/>
          </p:spPr>
          <p:txBody>
            <a:bodyPr wrap="square" lIns="90000" tIns="46800" rIns="90000" bIns="4680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1" i="0" u="none" strike="noStrike" kern="1200" cap="none" spc="0" normalizeH="0" baseline="0" noProof="0">
                  <a:ln>
                    <a:noFill/>
                  </a:ln>
                  <a:solidFill>
                    <a:srgbClr val="3F3F3F"/>
                  </a:solidFill>
                  <a:effectLst/>
                  <a:uLnTx/>
                  <a:uFillTx/>
                  <a:latin typeface="CVS Health Sans"/>
                  <a:ea typeface="+mn-ea"/>
                  <a:cs typeface="+mn-cs"/>
                </a:rPr>
                <a:t>VDI User</a:t>
              </a:r>
            </a:p>
          </p:txBody>
        </p:sp>
        <p:sp>
          <p:nvSpPr>
            <p:cNvPr id="40" name="TextBox 39">
              <a:extLst>
                <a:ext uri="{FF2B5EF4-FFF2-40B4-BE49-F238E27FC236}">
                  <a16:creationId xmlns:a16="http://schemas.microsoft.com/office/drawing/2014/main" id="{B45BF291-AD7B-C26A-9CFD-2A21F746F17A}"/>
                </a:ext>
              </a:extLst>
            </p:cNvPr>
            <p:cNvSpPr txBox="1"/>
            <p:nvPr/>
          </p:nvSpPr>
          <p:spPr>
            <a:xfrm>
              <a:off x="2803620" y="4665245"/>
              <a:ext cx="1839600" cy="442800"/>
            </a:xfrm>
            <a:prstGeom prst="rect">
              <a:avLst/>
            </a:prstGeom>
            <a:noFill/>
          </p:spPr>
          <p:txBody>
            <a:bodyPr wrap="square" lIns="90000" tIns="46800" rIns="90000" bIns="46800">
              <a:spAutoFit/>
            </a:body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3</a:t>
              </a:r>
              <a:r>
                <a:rPr kumimoji="0" lang="en-US" sz="800" b="0" i="0" u="none" strike="noStrike" kern="1200" cap="none" spc="0" normalizeH="0" baseline="30000" noProof="0">
                  <a:ln>
                    <a:noFill/>
                  </a:ln>
                  <a:solidFill>
                    <a:srgbClr val="3F3F3F"/>
                  </a:solidFill>
                  <a:effectLst/>
                  <a:uLnTx/>
                  <a:uFillTx/>
                  <a:latin typeface="CVS Health Sans"/>
                  <a:ea typeface="+mn-ea"/>
                  <a:cs typeface="+mn-cs"/>
                </a:rPr>
                <a:t>rd</a:t>
              </a:r>
              <a:r>
                <a:rPr kumimoji="0" lang="en-US" sz="800" b="0" i="0" u="none" strike="noStrike" kern="1200" cap="none" spc="0" normalizeH="0" baseline="0" noProof="0">
                  <a:ln>
                    <a:noFill/>
                  </a:ln>
                  <a:solidFill>
                    <a:srgbClr val="3F3F3F"/>
                  </a:solidFill>
                  <a:effectLst/>
                  <a:uLnTx/>
                  <a:uFillTx/>
                  <a:latin typeface="CVS Health Sans"/>
                  <a:ea typeface="+mn-ea"/>
                  <a:cs typeface="+mn-cs"/>
                </a:rPr>
                <a:t> Party DNS Declarative Forwarder Target</a:t>
              </a:r>
            </a:p>
          </p:txBody>
        </p:sp>
        <p:sp>
          <p:nvSpPr>
            <p:cNvPr id="41" name="Graphic 83" descr="Cloud outline">
              <a:extLst>
                <a:ext uri="{FF2B5EF4-FFF2-40B4-BE49-F238E27FC236}">
                  <a16:creationId xmlns:a16="http://schemas.microsoft.com/office/drawing/2014/main" id="{A6377745-D515-30F4-DC3D-375360159756}"/>
                </a:ext>
              </a:extLst>
            </p:cNvPr>
            <p:cNvSpPr/>
            <p:nvPr/>
          </p:nvSpPr>
          <p:spPr>
            <a:xfrm>
              <a:off x="3192149" y="3286310"/>
              <a:ext cx="1098000" cy="6264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chemeClr val="accent3"/>
            </a:solidFill>
            <a:ln w="12998" cap="flat">
              <a:noFill/>
              <a:prstDash val="solid"/>
              <a:miter/>
            </a:ln>
          </p:spPr>
          <p:txBody>
            <a:bodyPr tIns="365760" bIns="0" rtlCol="0" anchor="t"/>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a:ln>
                    <a:noFill/>
                  </a:ln>
                  <a:solidFill>
                    <a:srgbClr val="3F3F3F"/>
                  </a:solidFill>
                  <a:effectLst/>
                  <a:uLnTx/>
                  <a:uFillTx/>
                  <a:latin typeface="CVS Health Sans"/>
                  <a:ea typeface="+mn-ea"/>
                  <a:cs typeface="+mn-cs"/>
                </a:rPr>
                <a:t>Internet</a:t>
              </a:r>
            </a:p>
          </p:txBody>
        </p:sp>
        <p:sp>
          <p:nvSpPr>
            <p:cNvPr id="42" name="Graphic 83" descr="Cloud outline">
              <a:extLst>
                <a:ext uri="{FF2B5EF4-FFF2-40B4-BE49-F238E27FC236}">
                  <a16:creationId xmlns:a16="http://schemas.microsoft.com/office/drawing/2014/main" id="{F4C1243F-7851-5B2B-AAF3-DF5B88CBF792}"/>
                </a:ext>
              </a:extLst>
            </p:cNvPr>
            <p:cNvSpPr/>
            <p:nvPr/>
          </p:nvSpPr>
          <p:spPr>
            <a:xfrm>
              <a:off x="4908413" y="3473580"/>
              <a:ext cx="813600" cy="4644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rgbClr val="7D3F98"/>
            </a:solidFill>
            <a:ln w="12998" cap="flat">
              <a:noFill/>
              <a:prstDash val="solid"/>
              <a:miter/>
            </a:ln>
          </p:spPr>
          <p:txBody>
            <a:bodyPr tIns="900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VLZ</a:t>
              </a:r>
            </a:p>
          </p:txBody>
        </p:sp>
        <p:sp>
          <p:nvSpPr>
            <p:cNvPr id="44" name="Graphic 83" descr="Cloud outline">
              <a:extLst>
                <a:ext uri="{FF2B5EF4-FFF2-40B4-BE49-F238E27FC236}">
                  <a16:creationId xmlns:a16="http://schemas.microsoft.com/office/drawing/2014/main" id="{93DCF080-A478-EE20-A5AB-EB1E7803BC6A}"/>
                </a:ext>
              </a:extLst>
            </p:cNvPr>
            <p:cNvSpPr/>
            <p:nvPr/>
          </p:nvSpPr>
          <p:spPr>
            <a:xfrm>
              <a:off x="9816059" y="3398347"/>
              <a:ext cx="1076400" cy="6120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rgbClr val="7D3F98"/>
            </a:solidFill>
            <a:ln w="12954" cap="flat">
              <a:noFill/>
              <a:prstDash val="solid"/>
              <a:miter/>
            </a:ln>
          </p:spPr>
          <p:txBody>
            <a:bodyPr lIns="90000" tIns="1836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Corporate</a:t>
              </a:r>
            </a:p>
          </p:txBody>
        </p:sp>
        <p:sp>
          <p:nvSpPr>
            <p:cNvPr id="45" name="Graphic 83" descr="Cloud outline">
              <a:extLst>
                <a:ext uri="{FF2B5EF4-FFF2-40B4-BE49-F238E27FC236}">
                  <a16:creationId xmlns:a16="http://schemas.microsoft.com/office/drawing/2014/main" id="{191FD9B7-8CD5-CED7-BEBC-9D6B1068841F}"/>
                </a:ext>
              </a:extLst>
            </p:cNvPr>
            <p:cNvSpPr/>
            <p:nvPr/>
          </p:nvSpPr>
          <p:spPr>
            <a:xfrm>
              <a:off x="9582197" y="1945835"/>
              <a:ext cx="1310400" cy="7560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chemeClr val="accent3"/>
            </a:solidFill>
            <a:ln w="12998" cap="flat">
              <a:noFill/>
              <a:prstDash val="solid"/>
              <a:miter/>
            </a:ln>
          </p:spPr>
          <p:txBody>
            <a:bodyPr tIns="1836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Corporate </a:t>
              </a:r>
              <a:br>
                <a:rPr kumimoji="0" lang="en-US" sz="1000" b="1" i="0" u="none" strike="noStrike" kern="1200" cap="none" spc="0" normalizeH="0" baseline="0" noProof="0">
                  <a:ln>
                    <a:noFill/>
                  </a:ln>
                  <a:solidFill>
                    <a:srgbClr val="3F3F3F"/>
                  </a:solidFill>
                  <a:effectLst/>
                  <a:uLnTx/>
                  <a:uFillTx/>
                  <a:latin typeface="CVS Health Sans"/>
                  <a:ea typeface="+mn-ea"/>
                  <a:cs typeface="+mn-cs"/>
                </a:rPr>
              </a:br>
              <a:r>
                <a:rPr kumimoji="0" lang="en-US" sz="1000" b="1" i="0" u="none" strike="noStrike" kern="1200" cap="none" spc="0" normalizeH="0" baseline="0" noProof="0">
                  <a:ln>
                    <a:noFill/>
                  </a:ln>
                  <a:solidFill>
                    <a:srgbClr val="3F3F3F"/>
                  </a:solidFill>
                  <a:effectLst/>
                  <a:uLnTx/>
                  <a:uFillTx/>
                  <a:latin typeface="CVS Health Sans"/>
                  <a:ea typeface="+mn-ea"/>
                  <a:cs typeface="+mn-cs"/>
                </a:rPr>
                <a:t>Cloud</a:t>
              </a:r>
            </a:p>
          </p:txBody>
        </p:sp>
        <p:sp>
          <p:nvSpPr>
            <p:cNvPr id="47" name="TextBox 46">
              <a:extLst>
                <a:ext uri="{FF2B5EF4-FFF2-40B4-BE49-F238E27FC236}">
                  <a16:creationId xmlns:a16="http://schemas.microsoft.com/office/drawing/2014/main" id="{B80E1D2A-2CF0-0BC5-E2FE-57E70F22E5A4}"/>
                </a:ext>
              </a:extLst>
            </p:cNvPr>
            <p:cNvSpPr txBox="1"/>
            <p:nvPr/>
          </p:nvSpPr>
          <p:spPr>
            <a:xfrm>
              <a:off x="5748904" y="2446551"/>
              <a:ext cx="730800" cy="347916"/>
            </a:xfrm>
            <a:prstGeom prst="rect">
              <a:avLst/>
            </a:prstGeom>
            <a:noFill/>
          </p:spPr>
          <p:txBody>
            <a:bodyPr wrap="square" lIns="0" tIns="0" rIns="0" bIns="0">
              <a:spAutoFit/>
            </a:bodyPr>
            <a:lstStyle/>
            <a:p>
              <a:pPr marL="0" marR="0" lvl="0" indent="0" algn="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VDI Service </a:t>
              </a:r>
              <a:br>
                <a:rPr kumimoji="0" lang="en-US" sz="800" b="0" i="0" u="none" strike="noStrike" kern="1200" cap="none" spc="0" normalizeH="0" baseline="0" noProof="0">
                  <a:ln>
                    <a:noFill/>
                  </a:ln>
                  <a:solidFill>
                    <a:srgbClr val="3F3F3F"/>
                  </a:solidFill>
                  <a:effectLst/>
                  <a:uLnTx/>
                  <a:uFillTx/>
                  <a:latin typeface="CVS Health Sans"/>
                  <a:ea typeface="+mn-ea"/>
                  <a:cs typeface="+mn-cs"/>
                </a:rPr>
              </a:br>
              <a:r>
                <a:rPr kumimoji="0" lang="en-US" sz="800" b="0" i="0" u="none" strike="noStrike" kern="1200" cap="none" spc="0" normalizeH="0" baseline="0" noProof="0">
                  <a:ln>
                    <a:noFill/>
                  </a:ln>
                  <a:solidFill>
                    <a:srgbClr val="3F3F3F"/>
                  </a:solidFill>
                  <a:effectLst/>
                  <a:uLnTx/>
                  <a:uFillTx/>
                  <a:latin typeface="CVS Health Sans"/>
                  <a:ea typeface="+mn-ea"/>
                  <a:cs typeface="+mn-cs"/>
                </a:rPr>
                <a:t>Connection</a:t>
              </a:r>
            </a:p>
          </p:txBody>
        </p:sp>
        <p:sp>
          <p:nvSpPr>
            <p:cNvPr id="48" name="TextBox 47">
              <a:extLst>
                <a:ext uri="{FF2B5EF4-FFF2-40B4-BE49-F238E27FC236}">
                  <a16:creationId xmlns:a16="http://schemas.microsoft.com/office/drawing/2014/main" id="{56A94421-C464-E44E-F279-6F0A73D7B190}"/>
                </a:ext>
              </a:extLst>
            </p:cNvPr>
            <p:cNvSpPr txBox="1"/>
            <p:nvPr/>
          </p:nvSpPr>
          <p:spPr>
            <a:xfrm>
              <a:off x="5666104" y="3593187"/>
              <a:ext cx="813600" cy="349200"/>
            </a:xfrm>
            <a:prstGeom prst="rect">
              <a:avLst/>
            </a:prstGeom>
            <a:noFill/>
          </p:spPr>
          <p:txBody>
            <a:bodyPr wrap="square" lIns="0" tIns="0" rIns="0" bIns="0">
              <a:spAutoFit/>
            </a:bodyPr>
            <a:lstStyle/>
            <a:p>
              <a:pPr marL="0" marR="0" lvl="0" indent="0" algn="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WEB Service </a:t>
              </a:r>
              <a:br>
                <a:rPr kumimoji="0" lang="en-US" sz="800" b="0" i="0" u="none" strike="noStrike" kern="1200" cap="none" spc="0" normalizeH="0" baseline="0" noProof="0">
                  <a:ln>
                    <a:noFill/>
                  </a:ln>
                  <a:solidFill>
                    <a:srgbClr val="3F3F3F"/>
                  </a:solidFill>
                  <a:effectLst/>
                  <a:uLnTx/>
                  <a:uFillTx/>
                  <a:latin typeface="CVS Health Sans"/>
                  <a:ea typeface="+mn-ea"/>
                  <a:cs typeface="+mn-cs"/>
                </a:rPr>
              </a:br>
              <a:r>
                <a:rPr kumimoji="0" lang="en-US" sz="800" b="0" i="0" u="none" strike="noStrike" kern="1200" cap="none" spc="0" normalizeH="0" baseline="0" noProof="0">
                  <a:ln>
                    <a:noFill/>
                  </a:ln>
                  <a:solidFill>
                    <a:srgbClr val="3F3F3F"/>
                  </a:solidFill>
                  <a:effectLst/>
                  <a:uLnTx/>
                  <a:uFillTx/>
                  <a:latin typeface="CVS Health Sans"/>
                  <a:ea typeface="+mn-ea"/>
                  <a:cs typeface="+mn-cs"/>
                </a:rPr>
                <a:t>Connection</a:t>
              </a:r>
            </a:p>
          </p:txBody>
        </p:sp>
        <p:sp>
          <p:nvSpPr>
            <p:cNvPr id="52" name="TextBox 51">
              <a:extLst>
                <a:ext uri="{FF2B5EF4-FFF2-40B4-BE49-F238E27FC236}">
                  <a16:creationId xmlns:a16="http://schemas.microsoft.com/office/drawing/2014/main" id="{B09F8C0F-4651-9352-D6C0-31E3CED14C8F}"/>
                </a:ext>
              </a:extLst>
            </p:cNvPr>
            <p:cNvSpPr txBox="1"/>
            <p:nvPr/>
          </p:nvSpPr>
          <p:spPr>
            <a:xfrm>
              <a:off x="9047874" y="4028001"/>
              <a:ext cx="795600" cy="34920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Corp Internal App Path</a:t>
              </a:r>
            </a:p>
          </p:txBody>
        </p:sp>
        <p:sp>
          <p:nvSpPr>
            <p:cNvPr id="53" name="TextBox 52">
              <a:extLst>
                <a:ext uri="{FF2B5EF4-FFF2-40B4-BE49-F238E27FC236}">
                  <a16:creationId xmlns:a16="http://schemas.microsoft.com/office/drawing/2014/main" id="{5CD6B9C4-40D9-3445-5EAD-6AD15AD19CAD}"/>
                </a:ext>
              </a:extLst>
            </p:cNvPr>
            <p:cNvSpPr txBox="1"/>
            <p:nvPr/>
          </p:nvSpPr>
          <p:spPr>
            <a:xfrm>
              <a:off x="8097428" y="4881887"/>
              <a:ext cx="1198800" cy="16325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VLZ to Authoritative DNS</a:t>
              </a:r>
            </a:p>
          </p:txBody>
        </p:sp>
        <p:sp>
          <p:nvSpPr>
            <p:cNvPr id="55" name="TextBox 54">
              <a:extLst>
                <a:ext uri="{FF2B5EF4-FFF2-40B4-BE49-F238E27FC236}">
                  <a16:creationId xmlns:a16="http://schemas.microsoft.com/office/drawing/2014/main" id="{D6899B36-2C01-A8D9-FA8D-F4D8F741D293}"/>
                </a:ext>
              </a:extLst>
            </p:cNvPr>
            <p:cNvSpPr txBox="1"/>
            <p:nvPr/>
          </p:nvSpPr>
          <p:spPr>
            <a:xfrm>
              <a:off x="7058471" y="3490513"/>
              <a:ext cx="936000" cy="442430"/>
            </a:xfrm>
            <a:prstGeom prst="rect">
              <a:avLst/>
            </a:prstGeom>
            <a:noFill/>
          </p:spPr>
          <p:txBody>
            <a:bodyPr wrap="square" lIns="90000" tIns="46800" rIns="90000" bIns="46800">
              <a:spAutoFit/>
            </a:body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VLZ Outbound IP for APP YYY</a:t>
              </a:r>
            </a:p>
          </p:txBody>
        </p:sp>
        <p:sp>
          <p:nvSpPr>
            <p:cNvPr id="56" name="Graphic 83" descr="Cloud outline">
              <a:extLst>
                <a:ext uri="{FF2B5EF4-FFF2-40B4-BE49-F238E27FC236}">
                  <a16:creationId xmlns:a16="http://schemas.microsoft.com/office/drawing/2014/main" id="{2C43231A-E9E0-8210-92E5-9126C94E87C5}"/>
                </a:ext>
              </a:extLst>
            </p:cNvPr>
            <p:cNvSpPr/>
            <p:nvPr/>
          </p:nvSpPr>
          <p:spPr>
            <a:xfrm>
              <a:off x="7851167" y="2946133"/>
              <a:ext cx="907200" cy="5184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chemeClr val="accent3"/>
            </a:solidFill>
            <a:ln w="12998" cap="flat">
              <a:noFill/>
              <a:prstDash val="solid"/>
              <a:miter/>
            </a:ln>
          </p:spPr>
          <p:txBody>
            <a:bodyPr tIns="1836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Internet</a:t>
              </a:r>
            </a:p>
          </p:txBody>
        </p:sp>
        <p:sp>
          <p:nvSpPr>
            <p:cNvPr id="57" name="TextBox 56">
              <a:extLst>
                <a:ext uri="{FF2B5EF4-FFF2-40B4-BE49-F238E27FC236}">
                  <a16:creationId xmlns:a16="http://schemas.microsoft.com/office/drawing/2014/main" id="{FE2E980E-13EB-521E-E912-7967C3E6A852}"/>
                </a:ext>
              </a:extLst>
            </p:cNvPr>
            <p:cNvSpPr txBox="1"/>
            <p:nvPr/>
          </p:nvSpPr>
          <p:spPr>
            <a:xfrm>
              <a:off x="5396104" y="3054402"/>
              <a:ext cx="1083600" cy="347916"/>
            </a:xfrm>
            <a:prstGeom prst="rect">
              <a:avLst/>
            </a:prstGeom>
            <a:noFill/>
          </p:spPr>
          <p:txBody>
            <a:bodyPr wrap="square" lIns="0" tIns="0" rIns="0" bIns="0">
              <a:spAutoFit/>
            </a:bodyPr>
            <a:lstStyle/>
            <a:p>
              <a:pPr marL="0" marR="0" lvl="0" indent="0" algn="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SharePoint Service </a:t>
              </a:r>
              <a:br>
                <a:rPr kumimoji="0" lang="en-US" sz="800" b="0" i="0" u="none" strike="noStrike" kern="1200" cap="none" spc="0" normalizeH="0" baseline="0" noProof="0">
                  <a:ln>
                    <a:noFill/>
                  </a:ln>
                  <a:solidFill>
                    <a:srgbClr val="3F3F3F"/>
                  </a:solidFill>
                  <a:effectLst/>
                  <a:uLnTx/>
                  <a:uFillTx/>
                  <a:latin typeface="CVS Health Sans"/>
                  <a:ea typeface="+mn-ea"/>
                  <a:cs typeface="+mn-cs"/>
                </a:rPr>
              </a:br>
              <a:r>
                <a:rPr kumimoji="0" lang="en-US" sz="800" b="0" i="0" u="none" strike="noStrike" kern="1200" cap="none" spc="0" normalizeH="0" baseline="0" noProof="0">
                  <a:ln>
                    <a:noFill/>
                  </a:ln>
                  <a:solidFill>
                    <a:srgbClr val="3F3F3F"/>
                  </a:solidFill>
                  <a:effectLst/>
                  <a:uLnTx/>
                  <a:uFillTx/>
                  <a:latin typeface="CVS Health Sans"/>
                  <a:ea typeface="+mn-ea"/>
                  <a:cs typeface="+mn-cs"/>
                </a:rPr>
                <a:t>Connection</a:t>
              </a:r>
            </a:p>
          </p:txBody>
        </p:sp>
        <p:sp>
          <p:nvSpPr>
            <p:cNvPr id="58" name="TextBox 57">
              <a:extLst>
                <a:ext uri="{FF2B5EF4-FFF2-40B4-BE49-F238E27FC236}">
                  <a16:creationId xmlns:a16="http://schemas.microsoft.com/office/drawing/2014/main" id="{40D46DBF-632D-ED39-86A2-C50E4A42C6B4}"/>
                </a:ext>
              </a:extLst>
            </p:cNvPr>
            <p:cNvSpPr txBox="1"/>
            <p:nvPr/>
          </p:nvSpPr>
          <p:spPr>
            <a:xfrm>
              <a:off x="6412328" y="5147561"/>
              <a:ext cx="690779" cy="463846"/>
            </a:xfrm>
            <a:prstGeom prst="rect">
              <a:avLst/>
            </a:prstGeom>
            <a:solidFill>
              <a:schemeClr val="bg1"/>
            </a:solidFill>
          </p:spPr>
          <p:txBody>
            <a:bodyPr wrap="square" lIns="0" tIns="46800" rIns="0" bIns="4680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1" i="0" u="none" strike="noStrike" kern="1200" cap="none" spc="0" normalizeH="0" baseline="0" noProof="0">
                  <a:ln>
                    <a:noFill/>
                  </a:ln>
                  <a:solidFill>
                    <a:srgbClr val="3F3F3F"/>
                  </a:solidFill>
                  <a:effectLst/>
                  <a:uLnTx/>
                  <a:uFillTx/>
                  <a:latin typeface="CVS Health Sans"/>
                  <a:ea typeface="+mn-ea"/>
                  <a:cs typeface="+mn-cs"/>
                </a:rPr>
                <a:t>VLZ  Authoritative DNS</a:t>
              </a:r>
            </a:p>
          </p:txBody>
        </p:sp>
        <p:grpSp>
          <p:nvGrpSpPr>
            <p:cNvPr id="61" name="Group 60">
              <a:extLst>
                <a:ext uri="{FF2B5EF4-FFF2-40B4-BE49-F238E27FC236}">
                  <a16:creationId xmlns:a16="http://schemas.microsoft.com/office/drawing/2014/main" id="{22C999E6-BE31-7B84-998A-970BF2F04E06}"/>
                </a:ext>
              </a:extLst>
            </p:cNvPr>
            <p:cNvGrpSpPr/>
            <p:nvPr/>
          </p:nvGrpSpPr>
          <p:grpSpPr>
            <a:xfrm>
              <a:off x="661145" y="2759026"/>
              <a:ext cx="613138" cy="616466"/>
              <a:chOff x="661145" y="2431555"/>
              <a:chExt cx="613137" cy="616556"/>
            </a:xfrm>
          </p:grpSpPr>
          <p:grpSp>
            <p:nvGrpSpPr>
              <p:cNvPr id="151" name="Group 150">
                <a:extLst>
                  <a:ext uri="{FF2B5EF4-FFF2-40B4-BE49-F238E27FC236}">
                    <a16:creationId xmlns:a16="http://schemas.microsoft.com/office/drawing/2014/main" id="{782CEF4F-7CF1-96DE-00FC-2B1D7F2E99BE}"/>
                  </a:ext>
                </a:extLst>
              </p:cNvPr>
              <p:cNvGrpSpPr/>
              <p:nvPr/>
            </p:nvGrpSpPr>
            <p:grpSpPr>
              <a:xfrm>
                <a:off x="661145" y="2431555"/>
                <a:ext cx="613137" cy="616556"/>
                <a:chOff x="-877145" y="2196042"/>
                <a:chExt cx="731520" cy="735600"/>
              </a:xfrm>
            </p:grpSpPr>
            <p:sp>
              <p:nvSpPr>
                <p:cNvPr id="165" name="Google Shape;18625;p1449">
                  <a:extLst>
                    <a:ext uri="{FF2B5EF4-FFF2-40B4-BE49-F238E27FC236}">
                      <a16:creationId xmlns:a16="http://schemas.microsoft.com/office/drawing/2014/main" id="{E7EF023B-3630-175B-42E7-8F162418542E}"/>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66" name="Google Shape;18628;p1449">
                  <a:extLst>
                    <a:ext uri="{FF2B5EF4-FFF2-40B4-BE49-F238E27FC236}">
                      <a16:creationId xmlns:a16="http://schemas.microsoft.com/office/drawing/2014/main" id="{2F89B50F-0469-4CF9-5BC6-1D95B92D633C}"/>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67" name="Google Shape;18629;p1449">
                  <a:extLst>
                    <a:ext uri="{FF2B5EF4-FFF2-40B4-BE49-F238E27FC236}">
                      <a16:creationId xmlns:a16="http://schemas.microsoft.com/office/drawing/2014/main" id="{E8AD742A-4F60-0E74-67AE-FEA51E08CD66}"/>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grpSp>
            <p:nvGrpSpPr>
              <p:cNvPr id="152" name="Graphic 3">
                <a:extLst>
                  <a:ext uri="{FF2B5EF4-FFF2-40B4-BE49-F238E27FC236}">
                    <a16:creationId xmlns:a16="http://schemas.microsoft.com/office/drawing/2014/main" id="{52527327-6F6F-0C48-13C6-8FA9D2AAEBEE}"/>
                  </a:ext>
                </a:extLst>
              </p:cNvPr>
              <p:cNvGrpSpPr/>
              <p:nvPr/>
            </p:nvGrpSpPr>
            <p:grpSpPr>
              <a:xfrm>
                <a:off x="843038" y="2594697"/>
                <a:ext cx="249350" cy="290272"/>
                <a:chOff x="1838705" y="4169011"/>
                <a:chExt cx="549529" cy="639716"/>
              </a:xfrm>
              <a:noFill/>
            </p:grpSpPr>
            <p:sp>
              <p:nvSpPr>
                <p:cNvPr id="153" name="Freeform: Shape 152">
                  <a:extLst>
                    <a:ext uri="{FF2B5EF4-FFF2-40B4-BE49-F238E27FC236}">
                      <a16:creationId xmlns:a16="http://schemas.microsoft.com/office/drawing/2014/main" id="{E641C983-5795-5908-AD3B-514A241F5239}"/>
                    </a:ext>
                  </a:extLst>
                </p:cNvPr>
                <p:cNvSpPr/>
                <p:nvPr/>
              </p:nvSpPr>
              <p:spPr>
                <a:xfrm>
                  <a:off x="2022601" y="4491735"/>
                  <a:ext cx="365633" cy="62484"/>
                </a:xfrm>
                <a:custGeom>
                  <a:avLst/>
                  <a:gdLst>
                    <a:gd name="connsiteX0" fmla="*/ 66167 w 365633"/>
                    <a:gd name="connsiteY0" fmla="*/ 0 h 62484"/>
                    <a:gd name="connsiteX1" fmla="*/ 365633 w 365633"/>
                    <a:gd name="connsiteY1" fmla="*/ 635 h 62484"/>
                    <a:gd name="connsiteX2" fmla="*/ 365125 w 365633"/>
                    <a:gd name="connsiteY2" fmla="*/ 62484 h 62484"/>
                    <a:gd name="connsiteX3" fmla="*/ 0 w 365633"/>
                    <a:gd name="connsiteY3" fmla="*/ 62484 h 62484"/>
                  </a:gdLst>
                  <a:ahLst/>
                  <a:cxnLst>
                    <a:cxn ang="0">
                      <a:pos x="connsiteX0" y="connsiteY0"/>
                    </a:cxn>
                    <a:cxn ang="0">
                      <a:pos x="connsiteX1" y="connsiteY1"/>
                    </a:cxn>
                    <a:cxn ang="0">
                      <a:pos x="connsiteX2" y="connsiteY2"/>
                    </a:cxn>
                    <a:cxn ang="0">
                      <a:pos x="connsiteX3" y="connsiteY3"/>
                    </a:cxn>
                  </a:cxnLst>
                  <a:rect l="l" t="t" r="r" b="b"/>
                  <a:pathLst>
                    <a:path w="365633" h="62484">
                      <a:moveTo>
                        <a:pt x="66167" y="0"/>
                      </a:moveTo>
                      <a:lnTo>
                        <a:pt x="365633" y="635"/>
                      </a:lnTo>
                      <a:lnTo>
                        <a:pt x="365125" y="62484"/>
                      </a:lnTo>
                      <a:lnTo>
                        <a:pt x="0" y="62484"/>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4" name="Freeform: Shape 153">
                  <a:extLst>
                    <a:ext uri="{FF2B5EF4-FFF2-40B4-BE49-F238E27FC236}">
                      <a16:creationId xmlns:a16="http://schemas.microsoft.com/office/drawing/2014/main" id="{C5955953-5FA8-2D95-BBC7-2DAD1E5DA991}"/>
                    </a:ext>
                  </a:extLst>
                </p:cNvPr>
                <p:cNvSpPr/>
                <p:nvPr/>
              </p:nvSpPr>
              <p:spPr>
                <a:xfrm>
                  <a:off x="1898169" y="4169011"/>
                  <a:ext cx="104212" cy="114715"/>
                </a:xfrm>
                <a:custGeom>
                  <a:avLst/>
                  <a:gdLst>
                    <a:gd name="connsiteX0" fmla="*/ 104112 w 104212"/>
                    <a:gd name="connsiteY0" fmla="*/ 58437 h 114715"/>
                    <a:gd name="connsiteX1" fmla="*/ 48994 w 104212"/>
                    <a:gd name="connsiteY1" fmla="*/ 113809 h 114715"/>
                    <a:gd name="connsiteX2" fmla="*/ 99 w 104212"/>
                    <a:gd name="connsiteY2" fmla="*/ 55389 h 114715"/>
                    <a:gd name="connsiteX3" fmla="*/ 55217 w 104212"/>
                    <a:gd name="connsiteY3" fmla="*/ 17 h 114715"/>
                    <a:gd name="connsiteX4" fmla="*/ 104112 w 104212"/>
                    <a:gd name="connsiteY4" fmla="*/ 58437 h 114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12" h="114715">
                      <a:moveTo>
                        <a:pt x="104112" y="58437"/>
                      </a:moveTo>
                      <a:cubicBezTo>
                        <a:pt x="102461" y="89806"/>
                        <a:pt x="90777" y="120413"/>
                        <a:pt x="48994" y="113809"/>
                      </a:cubicBezTo>
                      <a:cubicBezTo>
                        <a:pt x="20673" y="109364"/>
                        <a:pt x="-1679" y="86885"/>
                        <a:pt x="99" y="55389"/>
                      </a:cubicBezTo>
                      <a:cubicBezTo>
                        <a:pt x="1750" y="24020"/>
                        <a:pt x="26515" y="-745"/>
                        <a:pt x="55217" y="17"/>
                      </a:cubicBezTo>
                      <a:cubicBezTo>
                        <a:pt x="83919" y="906"/>
                        <a:pt x="105890" y="26941"/>
                        <a:pt x="104112" y="58437"/>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5" name="Freeform: Shape 154">
                  <a:extLst>
                    <a:ext uri="{FF2B5EF4-FFF2-40B4-BE49-F238E27FC236}">
                      <a16:creationId xmlns:a16="http://schemas.microsoft.com/office/drawing/2014/main" id="{2A0295A6-8BA7-97CD-7D41-9DBB32BA93CF}"/>
                    </a:ext>
                  </a:extLst>
                </p:cNvPr>
                <p:cNvSpPr/>
                <p:nvPr/>
              </p:nvSpPr>
              <p:spPr>
                <a:xfrm>
                  <a:off x="1898333" y="4324492"/>
                  <a:ext cx="274487" cy="471789"/>
                </a:xfrm>
                <a:custGeom>
                  <a:avLst/>
                  <a:gdLst>
                    <a:gd name="connsiteX0" fmla="*/ 273367 w 274487"/>
                    <a:gd name="connsiteY0" fmla="*/ 432420 h 471789"/>
                    <a:gd name="connsiteX1" fmla="*/ 220662 w 274487"/>
                    <a:gd name="connsiteY1" fmla="*/ 272781 h 471789"/>
                    <a:gd name="connsiteX2" fmla="*/ 173926 w 274487"/>
                    <a:gd name="connsiteY2" fmla="*/ 229854 h 471789"/>
                    <a:gd name="connsiteX3" fmla="*/ 119570 w 274487"/>
                    <a:gd name="connsiteY3" fmla="*/ 229854 h 471789"/>
                    <a:gd name="connsiteX4" fmla="*/ 114744 w 274487"/>
                    <a:gd name="connsiteY4" fmla="*/ 167371 h 471789"/>
                    <a:gd name="connsiteX5" fmla="*/ 209613 w 274487"/>
                    <a:gd name="connsiteY5" fmla="*/ 167371 h 471789"/>
                    <a:gd name="connsiteX6" fmla="*/ 229679 w 274487"/>
                    <a:gd name="connsiteY6" fmla="*/ 136383 h 471789"/>
                    <a:gd name="connsiteX7" fmla="*/ 229679 w 274487"/>
                    <a:gd name="connsiteY7" fmla="*/ 136383 h 471789"/>
                    <a:gd name="connsiteX8" fmla="*/ 203517 w 274487"/>
                    <a:gd name="connsiteY8" fmla="*/ 108062 h 471789"/>
                    <a:gd name="connsiteX9" fmla="*/ 143827 w 274487"/>
                    <a:gd name="connsiteY9" fmla="*/ 99426 h 471789"/>
                    <a:gd name="connsiteX10" fmla="*/ 102679 w 274487"/>
                    <a:gd name="connsiteY10" fmla="*/ 94473 h 471789"/>
                    <a:gd name="connsiteX11" fmla="*/ 92392 w 274487"/>
                    <a:gd name="connsiteY11" fmla="*/ 36942 h 471789"/>
                    <a:gd name="connsiteX12" fmla="*/ 56451 w 274487"/>
                    <a:gd name="connsiteY12" fmla="*/ 1001 h 471789"/>
                    <a:gd name="connsiteX13" fmla="*/ 36639 w 274487"/>
                    <a:gd name="connsiteY13" fmla="*/ 1382 h 471789"/>
                    <a:gd name="connsiteX14" fmla="*/ 2222 w 274487"/>
                    <a:gd name="connsiteY14" fmla="*/ 38212 h 471789"/>
                    <a:gd name="connsiteX15" fmla="*/ 28892 w 274487"/>
                    <a:gd name="connsiteY15" fmla="*/ 268717 h 471789"/>
                    <a:gd name="connsiteX16" fmla="*/ 68389 w 274487"/>
                    <a:gd name="connsiteY16" fmla="*/ 305166 h 471789"/>
                    <a:gd name="connsiteX17" fmla="*/ 160337 w 274487"/>
                    <a:gd name="connsiteY17" fmla="*/ 305166 h 471789"/>
                    <a:gd name="connsiteX18" fmla="*/ 211010 w 274487"/>
                    <a:gd name="connsiteY18" fmla="*/ 448803 h 471789"/>
                    <a:gd name="connsiteX19" fmla="*/ 246062 w 274487"/>
                    <a:gd name="connsiteY19" fmla="*/ 471790 h 471789"/>
                    <a:gd name="connsiteX20" fmla="*/ 246062 w 274487"/>
                    <a:gd name="connsiteY20" fmla="*/ 471790 h 471789"/>
                    <a:gd name="connsiteX21" fmla="*/ 273494 w 274487"/>
                    <a:gd name="connsiteY21" fmla="*/ 432801 h 4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487" h="471789">
                      <a:moveTo>
                        <a:pt x="273367" y="432420"/>
                      </a:moveTo>
                      <a:cubicBezTo>
                        <a:pt x="260667" y="377302"/>
                        <a:pt x="238061" y="318374"/>
                        <a:pt x="220662" y="272781"/>
                      </a:cubicBezTo>
                      <a:cubicBezTo>
                        <a:pt x="212915" y="252461"/>
                        <a:pt x="195643" y="229854"/>
                        <a:pt x="173926" y="229854"/>
                      </a:cubicBezTo>
                      <a:lnTo>
                        <a:pt x="119570" y="229854"/>
                      </a:lnTo>
                      <a:cubicBezTo>
                        <a:pt x="119570" y="229854"/>
                        <a:pt x="114744" y="167371"/>
                        <a:pt x="114744" y="167371"/>
                      </a:cubicBezTo>
                      <a:lnTo>
                        <a:pt x="209613" y="167371"/>
                      </a:lnTo>
                      <a:cubicBezTo>
                        <a:pt x="220662" y="167371"/>
                        <a:pt x="229679" y="147432"/>
                        <a:pt x="229679" y="136383"/>
                      </a:cubicBezTo>
                      <a:lnTo>
                        <a:pt x="229679" y="136383"/>
                      </a:lnTo>
                      <a:cubicBezTo>
                        <a:pt x="229679" y="121523"/>
                        <a:pt x="218249" y="109204"/>
                        <a:pt x="203517" y="108062"/>
                      </a:cubicBezTo>
                      <a:lnTo>
                        <a:pt x="143827" y="99426"/>
                      </a:lnTo>
                      <a:cubicBezTo>
                        <a:pt x="128460" y="97648"/>
                        <a:pt x="102679" y="94473"/>
                        <a:pt x="102679" y="94473"/>
                      </a:cubicBezTo>
                      <a:cubicBezTo>
                        <a:pt x="102679" y="94473"/>
                        <a:pt x="93662" y="49769"/>
                        <a:pt x="92392" y="36942"/>
                      </a:cubicBezTo>
                      <a:cubicBezTo>
                        <a:pt x="89090" y="6589"/>
                        <a:pt x="62039" y="2144"/>
                        <a:pt x="56451" y="1001"/>
                      </a:cubicBezTo>
                      <a:cubicBezTo>
                        <a:pt x="50228" y="-269"/>
                        <a:pt x="45148" y="-523"/>
                        <a:pt x="36639" y="1382"/>
                      </a:cubicBezTo>
                      <a:cubicBezTo>
                        <a:pt x="17208" y="5700"/>
                        <a:pt x="4381" y="20051"/>
                        <a:pt x="2222" y="38212"/>
                      </a:cubicBezTo>
                      <a:cubicBezTo>
                        <a:pt x="-2096" y="74915"/>
                        <a:pt x="-3239" y="159751"/>
                        <a:pt x="28892" y="268717"/>
                      </a:cubicBezTo>
                      <a:cubicBezTo>
                        <a:pt x="34353" y="287004"/>
                        <a:pt x="47688" y="305166"/>
                        <a:pt x="68389" y="305166"/>
                      </a:cubicBezTo>
                      <a:lnTo>
                        <a:pt x="160337" y="305166"/>
                      </a:lnTo>
                      <a:lnTo>
                        <a:pt x="211010" y="448803"/>
                      </a:lnTo>
                      <a:cubicBezTo>
                        <a:pt x="214693" y="462392"/>
                        <a:pt x="227012" y="471790"/>
                        <a:pt x="246062" y="471790"/>
                      </a:cubicBezTo>
                      <a:lnTo>
                        <a:pt x="246062" y="471790"/>
                      </a:lnTo>
                      <a:cubicBezTo>
                        <a:pt x="266509" y="471790"/>
                        <a:pt x="278066" y="452740"/>
                        <a:pt x="273494" y="432801"/>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6" name="Freeform: Shape 155">
                  <a:extLst>
                    <a:ext uri="{FF2B5EF4-FFF2-40B4-BE49-F238E27FC236}">
                      <a16:creationId xmlns:a16="http://schemas.microsoft.com/office/drawing/2014/main" id="{1594C488-F808-2006-E5A2-70F9E4B6ACD2}"/>
                    </a:ext>
                  </a:extLst>
                </p:cNvPr>
                <p:cNvSpPr/>
                <p:nvPr/>
              </p:nvSpPr>
              <p:spPr>
                <a:xfrm>
                  <a:off x="1878583" y="4629277"/>
                  <a:ext cx="88138" cy="12700"/>
                </a:xfrm>
                <a:custGeom>
                  <a:avLst/>
                  <a:gdLst>
                    <a:gd name="connsiteX0" fmla="*/ 88138 w 88138"/>
                    <a:gd name="connsiteY0" fmla="*/ 0 h 12700"/>
                    <a:gd name="connsiteX1" fmla="*/ 0 w 88138"/>
                    <a:gd name="connsiteY1" fmla="*/ 0 h 12700"/>
                  </a:gdLst>
                  <a:ahLst/>
                  <a:cxnLst>
                    <a:cxn ang="0">
                      <a:pos x="connsiteX0" y="connsiteY0"/>
                    </a:cxn>
                    <a:cxn ang="0">
                      <a:pos x="connsiteX1" y="connsiteY1"/>
                    </a:cxn>
                  </a:cxnLst>
                  <a:rect l="l" t="t" r="r" b="b"/>
                  <a:pathLst>
                    <a:path w="88138" h="12700">
                      <a:moveTo>
                        <a:pt x="88138" y="0"/>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7" name="Freeform: Shape 156">
                  <a:extLst>
                    <a:ext uri="{FF2B5EF4-FFF2-40B4-BE49-F238E27FC236}">
                      <a16:creationId xmlns:a16="http://schemas.microsoft.com/office/drawing/2014/main" id="{20B6C5D0-C587-DDD0-2EAD-9DE2453C5525}"/>
                    </a:ext>
                  </a:extLst>
                </p:cNvPr>
                <p:cNvSpPr/>
                <p:nvPr/>
              </p:nvSpPr>
              <p:spPr>
                <a:xfrm>
                  <a:off x="1838705" y="4388230"/>
                  <a:ext cx="39877" cy="241046"/>
                </a:xfrm>
                <a:custGeom>
                  <a:avLst/>
                  <a:gdLst>
                    <a:gd name="connsiteX0" fmla="*/ 39878 w 39877"/>
                    <a:gd name="connsiteY0" fmla="*/ 241046 h 241046"/>
                    <a:gd name="connsiteX1" fmla="*/ 0 w 39877"/>
                    <a:gd name="connsiteY1" fmla="*/ 0 h 241046"/>
                  </a:gdLst>
                  <a:ahLst/>
                  <a:cxnLst>
                    <a:cxn ang="0">
                      <a:pos x="connsiteX0" y="connsiteY0"/>
                    </a:cxn>
                    <a:cxn ang="0">
                      <a:pos x="connsiteX1" y="connsiteY1"/>
                    </a:cxn>
                  </a:cxnLst>
                  <a:rect l="l" t="t" r="r" b="b"/>
                  <a:pathLst>
                    <a:path w="39877" h="241046">
                      <a:moveTo>
                        <a:pt x="39878" y="241046"/>
                      </a:moveTo>
                      <a:cubicBezTo>
                        <a:pt x="39878" y="241046"/>
                        <a:pt x="0" y="156337"/>
                        <a:pt x="0"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8" name="Freeform: Shape 157">
                  <a:extLst>
                    <a:ext uri="{FF2B5EF4-FFF2-40B4-BE49-F238E27FC236}">
                      <a16:creationId xmlns:a16="http://schemas.microsoft.com/office/drawing/2014/main" id="{7E069E38-2796-6D40-2A4F-F4227A1E6776}"/>
                    </a:ext>
                  </a:extLst>
                </p:cNvPr>
                <p:cNvSpPr/>
                <p:nvPr/>
              </p:nvSpPr>
              <p:spPr>
                <a:xfrm>
                  <a:off x="1966722" y="4629277"/>
                  <a:ext cx="12700" cy="138049"/>
                </a:xfrm>
                <a:custGeom>
                  <a:avLst/>
                  <a:gdLst>
                    <a:gd name="connsiteX0" fmla="*/ 0 w 12700"/>
                    <a:gd name="connsiteY0" fmla="*/ 0 h 138049"/>
                    <a:gd name="connsiteX1" fmla="*/ 0 w 12700"/>
                    <a:gd name="connsiteY1" fmla="*/ 138049 h 138049"/>
                  </a:gdLst>
                  <a:ahLst/>
                  <a:cxnLst>
                    <a:cxn ang="0">
                      <a:pos x="connsiteX0" y="connsiteY0"/>
                    </a:cxn>
                    <a:cxn ang="0">
                      <a:pos x="connsiteX1" y="connsiteY1"/>
                    </a:cxn>
                  </a:cxnLst>
                  <a:rect l="l" t="t" r="r" b="b"/>
                  <a:pathLst>
                    <a:path w="12700" h="138049">
                      <a:moveTo>
                        <a:pt x="0" y="0"/>
                      </a:moveTo>
                      <a:lnTo>
                        <a:pt x="0" y="138049"/>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9" name="Freeform: Shape 158">
                  <a:extLst>
                    <a:ext uri="{FF2B5EF4-FFF2-40B4-BE49-F238E27FC236}">
                      <a16:creationId xmlns:a16="http://schemas.microsoft.com/office/drawing/2014/main" id="{9250BD3B-B368-57D3-3B07-8FC3A62DBA35}"/>
                    </a:ext>
                  </a:extLst>
                </p:cNvPr>
                <p:cNvSpPr/>
                <p:nvPr/>
              </p:nvSpPr>
              <p:spPr>
                <a:xfrm>
                  <a:off x="1887854" y="4767326"/>
                  <a:ext cx="78867" cy="29464"/>
                </a:xfrm>
                <a:custGeom>
                  <a:avLst/>
                  <a:gdLst>
                    <a:gd name="connsiteX0" fmla="*/ 0 w 78867"/>
                    <a:gd name="connsiteY0" fmla="*/ 29464 h 29464"/>
                    <a:gd name="connsiteX1" fmla="*/ 78867 w 78867"/>
                    <a:gd name="connsiteY1" fmla="*/ 0 h 29464"/>
                  </a:gdLst>
                  <a:ahLst/>
                  <a:cxnLst>
                    <a:cxn ang="0">
                      <a:pos x="connsiteX0" y="connsiteY0"/>
                    </a:cxn>
                    <a:cxn ang="0">
                      <a:pos x="connsiteX1" y="connsiteY1"/>
                    </a:cxn>
                  </a:cxnLst>
                  <a:rect l="l" t="t" r="r" b="b"/>
                  <a:pathLst>
                    <a:path w="78867" h="29464">
                      <a:moveTo>
                        <a:pt x="0" y="29464"/>
                      </a:moveTo>
                      <a:cubicBezTo>
                        <a:pt x="0" y="29464"/>
                        <a:pt x="32258" y="0"/>
                        <a:pt x="78867"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0" name="Freeform: Shape 159">
                  <a:extLst>
                    <a:ext uri="{FF2B5EF4-FFF2-40B4-BE49-F238E27FC236}">
                      <a16:creationId xmlns:a16="http://schemas.microsoft.com/office/drawing/2014/main" id="{1A620D5A-8AF1-9EE3-E1D8-F6C2A1D89D82}"/>
                    </a:ext>
                  </a:extLst>
                </p:cNvPr>
                <p:cNvSpPr/>
                <p:nvPr/>
              </p:nvSpPr>
              <p:spPr>
                <a:xfrm>
                  <a:off x="1966722" y="4767326"/>
                  <a:ext cx="78867" cy="29464"/>
                </a:xfrm>
                <a:custGeom>
                  <a:avLst/>
                  <a:gdLst>
                    <a:gd name="connsiteX0" fmla="*/ 78867 w 78867"/>
                    <a:gd name="connsiteY0" fmla="*/ 29464 h 29464"/>
                    <a:gd name="connsiteX1" fmla="*/ 0 w 78867"/>
                    <a:gd name="connsiteY1" fmla="*/ 0 h 29464"/>
                  </a:gdLst>
                  <a:ahLst/>
                  <a:cxnLst>
                    <a:cxn ang="0">
                      <a:pos x="connsiteX0" y="connsiteY0"/>
                    </a:cxn>
                    <a:cxn ang="0">
                      <a:pos x="connsiteX1" y="connsiteY1"/>
                    </a:cxn>
                  </a:cxnLst>
                  <a:rect l="l" t="t" r="r" b="b"/>
                  <a:pathLst>
                    <a:path w="78867" h="29464">
                      <a:moveTo>
                        <a:pt x="78867" y="29464"/>
                      </a:moveTo>
                      <a:cubicBezTo>
                        <a:pt x="78867" y="29464"/>
                        <a:pt x="46609" y="0"/>
                        <a:pt x="0"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1" name="Freeform: Shape 160">
                  <a:extLst>
                    <a:ext uri="{FF2B5EF4-FFF2-40B4-BE49-F238E27FC236}">
                      <a16:creationId xmlns:a16="http://schemas.microsoft.com/office/drawing/2014/main" id="{B45BD340-57F4-5841-D6C0-8F1BB1F74684}"/>
                    </a:ext>
                  </a:extLst>
                </p:cNvPr>
                <p:cNvSpPr/>
                <p:nvPr/>
              </p:nvSpPr>
              <p:spPr>
                <a:xfrm>
                  <a:off x="1966722" y="4767326"/>
                  <a:ext cx="12700" cy="41401"/>
                </a:xfrm>
                <a:custGeom>
                  <a:avLst/>
                  <a:gdLst>
                    <a:gd name="connsiteX0" fmla="*/ 0 w 12700"/>
                    <a:gd name="connsiteY0" fmla="*/ 41402 h 41401"/>
                    <a:gd name="connsiteX1" fmla="*/ 0 w 12700"/>
                    <a:gd name="connsiteY1" fmla="*/ 0 h 41401"/>
                  </a:gdLst>
                  <a:ahLst/>
                  <a:cxnLst>
                    <a:cxn ang="0">
                      <a:pos x="connsiteX0" y="connsiteY0"/>
                    </a:cxn>
                    <a:cxn ang="0">
                      <a:pos x="connsiteX1" y="connsiteY1"/>
                    </a:cxn>
                  </a:cxnLst>
                  <a:rect l="l" t="t" r="r" b="b"/>
                  <a:pathLst>
                    <a:path w="12700" h="41401">
                      <a:moveTo>
                        <a:pt x="0" y="41402"/>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2" name="Freeform: Shape 161">
                  <a:extLst>
                    <a:ext uri="{FF2B5EF4-FFF2-40B4-BE49-F238E27FC236}">
                      <a16:creationId xmlns:a16="http://schemas.microsoft.com/office/drawing/2014/main" id="{FBFE5B28-42B9-090A-2B43-AD00653666FE}"/>
                    </a:ext>
                  </a:extLst>
                </p:cNvPr>
                <p:cNvSpPr/>
                <p:nvPr/>
              </p:nvSpPr>
              <p:spPr>
                <a:xfrm>
                  <a:off x="2287523" y="4600575"/>
                  <a:ext cx="48260" cy="195326"/>
                </a:xfrm>
                <a:custGeom>
                  <a:avLst/>
                  <a:gdLst>
                    <a:gd name="connsiteX0" fmla="*/ 48260 w 48260"/>
                    <a:gd name="connsiteY0" fmla="*/ 0 h 195326"/>
                    <a:gd name="connsiteX1" fmla="*/ 48260 w 48260"/>
                    <a:gd name="connsiteY1" fmla="*/ 195326 h 195326"/>
                    <a:gd name="connsiteX2" fmla="*/ 0 w 48260"/>
                    <a:gd name="connsiteY2" fmla="*/ 195326 h 195326"/>
                    <a:gd name="connsiteX3" fmla="*/ 0 w 48260"/>
                    <a:gd name="connsiteY3" fmla="*/ 0 h 195326"/>
                  </a:gdLst>
                  <a:ahLst/>
                  <a:cxnLst>
                    <a:cxn ang="0">
                      <a:pos x="connsiteX0" y="connsiteY0"/>
                    </a:cxn>
                    <a:cxn ang="0">
                      <a:pos x="connsiteX1" y="connsiteY1"/>
                    </a:cxn>
                    <a:cxn ang="0">
                      <a:pos x="connsiteX2" y="connsiteY2"/>
                    </a:cxn>
                    <a:cxn ang="0">
                      <a:pos x="connsiteX3" y="connsiteY3"/>
                    </a:cxn>
                  </a:cxnLst>
                  <a:rect l="l" t="t" r="r" b="b"/>
                  <a:pathLst>
                    <a:path w="48260" h="195326">
                      <a:moveTo>
                        <a:pt x="48260" y="0"/>
                      </a:moveTo>
                      <a:lnTo>
                        <a:pt x="48260" y="195326"/>
                      </a:lnTo>
                      <a:lnTo>
                        <a:pt x="0" y="195326"/>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3" name="Freeform: Shape 162">
                  <a:extLst>
                    <a:ext uri="{FF2B5EF4-FFF2-40B4-BE49-F238E27FC236}">
                      <a16:creationId xmlns:a16="http://schemas.microsoft.com/office/drawing/2014/main" id="{73F212DE-8F1F-C336-B552-EE537A882FDA}"/>
                    </a:ext>
                  </a:extLst>
                </p:cNvPr>
                <p:cNvSpPr/>
                <p:nvPr/>
              </p:nvSpPr>
              <p:spPr>
                <a:xfrm>
                  <a:off x="2183638" y="4178934"/>
                  <a:ext cx="98935" cy="250317"/>
                </a:xfrm>
                <a:custGeom>
                  <a:avLst/>
                  <a:gdLst>
                    <a:gd name="connsiteX0" fmla="*/ 0 w 98935"/>
                    <a:gd name="connsiteY0" fmla="*/ 250317 h 250317"/>
                    <a:gd name="connsiteX1" fmla="*/ 67818 w 98935"/>
                    <a:gd name="connsiteY1" fmla="*/ 0 h 250317"/>
                    <a:gd name="connsiteX2" fmla="*/ 90297 w 98935"/>
                    <a:gd name="connsiteY2" fmla="*/ 140462 h 250317"/>
                    <a:gd name="connsiteX3" fmla="*/ 0 w 98935"/>
                    <a:gd name="connsiteY3" fmla="*/ 250317 h 250317"/>
                  </a:gdLst>
                  <a:ahLst/>
                  <a:cxnLst>
                    <a:cxn ang="0">
                      <a:pos x="connsiteX0" y="connsiteY0"/>
                    </a:cxn>
                    <a:cxn ang="0">
                      <a:pos x="connsiteX1" y="connsiteY1"/>
                    </a:cxn>
                    <a:cxn ang="0">
                      <a:pos x="connsiteX2" y="connsiteY2"/>
                    </a:cxn>
                    <a:cxn ang="0">
                      <a:pos x="connsiteX3" y="connsiteY3"/>
                    </a:cxn>
                  </a:cxnLst>
                  <a:rect l="l" t="t" r="r" b="b"/>
                  <a:pathLst>
                    <a:path w="98935" h="250317">
                      <a:moveTo>
                        <a:pt x="0" y="250317"/>
                      </a:moveTo>
                      <a:lnTo>
                        <a:pt x="67818" y="0"/>
                      </a:lnTo>
                      <a:cubicBezTo>
                        <a:pt x="67818" y="0"/>
                        <a:pt x="118745" y="35433"/>
                        <a:pt x="90297" y="140462"/>
                      </a:cubicBezTo>
                      <a:cubicBezTo>
                        <a:pt x="61849" y="245491"/>
                        <a:pt x="0" y="250317"/>
                        <a:pt x="0" y="250317"/>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4" name="Freeform: Shape 163">
                  <a:extLst>
                    <a:ext uri="{FF2B5EF4-FFF2-40B4-BE49-F238E27FC236}">
                      <a16:creationId xmlns:a16="http://schemas.microsoft.com/office/drawing/2014/main" id="{7CB695DB-3883-4FA3-C07A-89D42C175EBC}"/>
                    </a:ext>
                  </a:extLst>
                </p:cNvPr>
                <p:cNvSpPr/>
                <p:nvPr/>
              </p:nvSpPr>
              <p:spPr>
                <a:xfrm>
                  <a:off x="2264537" y="4351655"/>
                  <a:ext cx="42418" cy="132334"/>
                </a:xfrm>
                <a:custGeom>
                  <a:avLst/>
                  <a:gdLst>
                    <a:gd name="connsiteX0" fmla="*/ 0 w 42418"/>
                    <a:gd name="connsiteY0" fmla="*/ 0 h 132334"/>
                    <a:gd name="connsiteX1" fmla="*/ 42418 w 42418"/>
                    <a:gd name="connsiteY1" fmla="*/ 132334 h 132334"/>
                  </a:gdLst>
                  <a:ahLst/>
                  <a:cxnLst>
                    <a:cxn ang="0">
                      <a:pos x="connsiteX0" y="connsiteY0"/>
                    </a:cxn>
                    <a:cxn ang="0">
                      <a:pos x="connsiteX1" y="connsiteY1"/>
                    </a:cxn>
                  </a:cxnLst>
                  <a:rect l="l" t="t" r="r" b="b"/>
                  <a:pathLst>
                    <a:path w="42418" h="132334">
                      <a:moveTo>
                        <a:pt x="0" y="0"/>
                      </a:moveTo>
                      <a:lnTo>
                        <a:pt x="42418" y="132334"/>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grpSp>
          <p:nvGrpSpPr>
            <p:cNvPr id="62" name="Group 61">
              <a:extLst>
                <a:ext uri="{FF2B5EF4-FFF2-40B4-BE49-F238E27FC236}">
                  <a16:creationId xmlns:a16="http://schemas.microsoft.com/office/drawing/2014/main" id="{2BAD4AD7-3110-D457-BC04-E867A92F1AE2}"/>
                </a:ext>
              </a:extLst>
            </p:cNvPr>
            <p:cNvGrpSpPr/>
            <p:nvPr/>
          </p:nvGrpSpPr>
          <p:grpSpPr>
            <a:xfrm>
              <a:off x="661145" y="4033921"/>
              <a:ext cx="613138" cy="616466"/>
              <a:chOff x="661145" y="3706635"/>
              <a:chExt cx="613137" cy="616556"/>
            </a:xfrm>
          </p:grpSpPr>
          <p:grpSp>
            <p:nvGrpSpPr>
              <p:cNvPr id="140" name="Group 139">
                <a:extLst>
                  <a:ext uri="{FF2B5EF4-FFF2-40B4-BE49-F238E27FC236}">
                    <a16:creationId xmlns:a16="http://schemas.microsoft.com/office/drawing/2014/main" id="{F45B7300-F601-44A4-C2B8-F657CDC43674}"/>
                  </a:ext>
                </a:extLst>
              </p:cNvPr>
              <p:cNvGrpSpPr/>
              <p:nvPr/>
            </p:nvGrpSpPr>
            <p:grpSpPr>
              <a:xfrm>
                <a:off x="661145" y="3706635"/>
                <a:ext cx="613137" cy="616556"/>
                <a:chOff x="-877145" y="2196042"/>
                <a:chExt cx="731520" cy="735600"/>
              </a:xfrm>
            </p:grpSpPr>
            <p:sp>
              <p:nvSpPr>
                <p:cNvPr id="148" name="Google Shape;18625;p1449">
                  <a:extLst>
                    <a:ext uri="{FF2B5EF4-FFF2-40B4-BE49-F238E27FC236}">
                      <a16:creationId xmlns:a16="http://schemas.microsoft.com/office/drawing/2014/main" id="{4D5662BE-BDDD-082A-FDDC-B6507D2169A7}"/>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49" name="Google Shape;18628;p1449">
                  <a:extLst>
                    <a:ext uri="{FF2B5EF4-FFF2-40B4-BE49-F238E27FC236}">
                      <a16:creationId xmlns:a16="http://schemas.microsoft.com/office/drawing/2014/main" id="{9120F2C3-822D-3687-6D1D-D7804F3FA9D6}"/>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50" name="Google Shape;18629;p1449">
                  <a:extLst>
                    <a:ext uri="{FF2B5EF4-FFF2-40B4-BE49-F238E27FC236}">
                      <a16:creationId xmlns:a16="http://schemas.microsoft.com/office/drawing/2014/main" id="{079ECBB1-7AC2-BED9-C91F-851EFAEC9177}"/>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grpSp>
            <p:nvGrpSpPr>
              <p:cNvPr id="141" name="Graphic 3">
                <a:extLst>
                  <a:ext uri="{FF2B5EF4-FFF2-40B4-BE49-F238E27FC236}">
                    <a16:creationId xmlns:a16="http://schemas.microsoft.com/office/drawing/2014/main" id="{573FF6E5-F6E8-A6B6-B9FC-644D160F4551}"/>
                  </a:ext>
                </a:extLst>
              </p:cNvPr>
              <p:cNvGrpSpPr/>
              <p:nvPr/>
            </p:nvGrpSpPr>
            <p:grpSpPr>
              <a:xfrm>
                <a:off x="835172" y="3882372"/>
                <a:ext cx="265082" cy="265082"/>
                <a:chOff x="6296152" y="1916810"/>
                <a:chExt cx="584200" cy="584200"/>
              </a:xfrm>
              <a:noFill/>
            </p:grpSpPr>
            <p:sp>
              <p:nvSpPr>
                <p:cNvPr id="142" name="Freeform: Shape 141">
                  <a:extLst>
                    <a:ext uri="{FF2B5EF4-FFF2-40B4-BE49-F238E27FC236}">
                      <a16:creationId xmlns:a16="http://schemas.microsoft.com/office/drawing/2014/main" id="{AB462C69-14E5-CC91-88C1-44AC6960ECA4}"/>
                    </a:ext>
                  </a:extLst>
                </p:cNvPr>
                <p:cNvSpPr/>
                <p:nvPr/>
              </p:nvSpPr>
              <p:spPr>
                <a:xfrm>
                  <a:off x="6423025" y="1916810"/>
                  <a:ext cx="165100" cy="584200"/>
                </a:xfrm>
                <a:custGeom>
                  <a:avLst/>
                  <a:gdLst>
                    <a:gd name="connsiteX0" fmla="*/ 165100 w 165100"/>
                    <a:gd name="connsiteY0" fmla="*/ 584200 h 584200"/>
                    <a:gd name="connsiteX1" fmla="*/ 0 w 165100"/>
                    <a:gd name="connsiteY1" fmla="*/ 292100 h 584200"/>
                    <a:gd name="connsiteX2" fmla="*/ 165100 w 165100"/>
                    <a:gd name="connsiteY2" fmla="*/ 0 h 584200"/>
                  </a:gdLst>
                  <a:ahLst/>
                  <a:cxnLst>
                    <a:cxn ang="0">
                      <a:pos x="connsiteX0" y="connsiteY0"/>
                    </a:cxn>
                    <a:cxn ang="0">
                      <a:pos x="connsiteX1" y="connsiteY1"/>
                    </a:cxn>
                    <a:cxn ang="0">
                      <a:pos x="connsiteX2" y="connsiteY2"/>
                    </a:cxn>
                  </a:cxnLst>
                  <a:rect l="l" t="t" r="r" b="b"/>
                  <a:pathLst>
                    <a:path w="165100" h="584200">
                      <a:moveTo>
                        <a:pt x="165100" y="584200"/>
                      </a:moveTo>
                      <a:cubicBezTo>
                        <a:pt x="90551" y="560705"/>
                        <a:pt x="0" y="452374"/>
                        <a:pt x="0" y="292100"/>
                      </a:cubicBezTo>
                      <a:cubicBezTo>
                        <a:pt x="0" y="131826"/>
                        <a:pt x="90551" y="23495"/>
                        <a:pt x="165100"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3" name="Freeform: Shape 142">
                  <a:extLst>
                    <a:ext uri="{FF2B5EF4-FFF2-40B4-BE49-F238E27FC236}">
                      <a16:creationId xmlns:a16="http://schemas.microsoft.com/office/drawing/2014/main" id="{2F246290-6285-E9C6-4ED0-9382D0426D1E}"/>
                    </a:ext>
                  </a:extLst>
                </p:cNvPr>
                <p:cNvSpPr/>
                <p:nvPr/>
              </p:nvSpPr>
              <p:spPr>
                <a:xfrm>
                  <a:off x="6588252" y="1916811"/>
                  <a:ext cx="12700" cy="584200"/>
                </a:xfrm>
                <a:custGeom>
                  <a:avLst/>
                  <a:gdLst>
                    <a:gd name="connsiteX0" fmla="*/ 0 w 12700"/>
                    <a:gd name="connsiteY0" fmla="*/ 584200 h 584200"/>
                    <a:gd name="connsiteX1" fmla="*/ 0 w 12700"/>
                    <a:gd name="connsiteY1" fmla="*/ 0 h 584200"/>
                  </a:gdLst>
                  <a:ahLst/>
                  <a:cxnLst>
                    <a:cxn ang="0">
                      <a:pos x="connsiteX0" y="connsiteY0"/>
                    </a:cxn>
                    <a:cxn ang="0">
                      <a:pos x="connsiteX1" y="connsiteY1"/>
                    </a:cxn>
                  </a:cxnLst>
                  <a:rect l="l" t="t" r="r" b="b"/>
                  <a:pathLst>
                    <a:path w="12700" h="584200">
                      <a:moveTo>
                        <a:pt x="0" y="584200"/>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4" name="Freeform: Shape 143">
                  <a:extLst>
                    <a:ext uri="{FF2B5EF4-FFF2-40B4-BE49-F238E27FC236}">
                      <a16:creationId xmlns:a16="http://schemas.microsoft.com/office/drawing/2014/main" id="{F90478A3-0E70-5C43-4D55-0C367AF01A2F}"/>
                    </a:ext>
                  </a:extLst>
                </p:cNvPr>
                <p:cNvSpPr/>
                <p:nvPr/>
              </p:nvSpPr>
              <p:spPr>
                <a:xfrm>
                  <a:off x="6308852" y="2120010"/>
                  <a:ext cx="558800" cy="12700"/>
                </a:xfrm>
                <a:custGeom>
                  <a:avLst/>
                  <a:gdLst>
                    <a:gd name="connsiteX0" fmla="*/ 558800 w 558800"/>
                    <a:gd name="connsiteY0" fmla="*/ 0 h 12700"/>
                    <a:gd name="connsiteX1" fmla="*/ 279400 w 558800"/>
                    <a:gd name="connsiteY1" fmla="*/ 0 h 12700"/>
                    <a:gd name="connsiteX2" fmla="*/ 279273 w 558800"/>
                    <a:gd name="connsiteY2" fmla="*/ 0 h 12700"/>
                    <a:gd name="connsiteX3" fmla="*/ 0 w 558800"/>
                    <a:gd name="connsiteY3" fmla="*/ 0 h 12700"/>
                  </a:gdLst>
                  <a:ahLst/>
                  <a:cxnLst>
                    <a:cxn ang="0">
                      <a:pos x="connsiteX0" y="connsiteY0"/>
                    </a:cxn>
                    <a:cxn ang="0">
                      <a:pos x="connsiteX1" y="connsiteY1"/>
                    </a:cxn>
                    <a:cxn ang="0">
                      <a:pos x="connsiteX2" y="connsiteY2"/>
                    </a:cxn>
                    <a:cxn ang="0">
                      <a:pos x="connsiteX3" y="connsiteY3"/>
                    </a:cxn>
                  </a:cxnLst>
                  <a:rect l="l" t="t" r="r" b="b"/>
                  <a:pathLst>
                    <a:path w="558800" h="12700">
                      <a:moveTo>
                        <a:pt x="558800" y="0"/>
                      </a:moveTo>
                      <a:lnTo>
                        <a:pt x="279400" y="0"/>
                      </a:lnTo>
                      <a:lnTo>
                        <a:pt x="279273" y="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5" name="Freeform: Shape 144">
                  <a:extLst>
                    <a:ext uri="{FF2B5EF4-FFF2-40B4-BE49-F238E27FC236}">
                      <a16:creationId xmlns:a16="http://schemas.microsoft.com/office/drawing/2014/main" id="{97DE1F2F-E479-7E33-53A9-EC448306C080}"/>
                    </a:ext>
                  </a:extLst>
                </p:cNvPr>
                <p:cNvSpPr/>
                <p:nvPr/>
              </p:nvSpPr>
              <p:spPr>
                <a:xfrm>
                  <a:off x="6308852" y="2297810"/>
                  <a:ext cx="558800" cy="12700"/>
                </a:xfrm>
                <a:custGeom>
                  <a:avLst/>
                  <a:gdLst>
                    <a:gd name="connsiteX0" fmla="*/ 558800 w 558800"/>
                    <a:gd name="connsiteY0" fmla="*/ 0 h 12700"/>
                    <a:gd name="connsiteX1" fmla="*/ 279400 w 558800"/>
                    <a:gd name="connsiteY1" fmla="*/ 0 h 12700"/>
                    <a:gd name="connsiteX2" fmla="*/ 279273 w 558800"/>
                    <a:gd name="connsiteY2" fmla="*/ 0 h 12700"/>
                    <a:gd name="connsiteX3" fmla="*/ 0 w 558800"/>
                    <a:gd name="connsiteY3" fmla="*/ 0 h 12700"/>
                  </a:gdLst>
                  <a:ahLst/>
                  <a:cxnLst>
                    <a:cxn ang="0">
                      <a:pos x="connsiteX0" y="connsiteY0"/>
                    </a:cxn>
                    <a:cxn ang="0">
                      <a:pos x="connsiteX1" y="connsiteY1"/>
                    </a:cxn>
                    <a:cxn ang="0">
                      <a:pos x="connsiteX2" y="connsiteY2"/>
                    </a:cxn>
                    <a:cxn ang="0">
                      <a:pos x="connsiteX3" y="connsiteY3"/>
                    </a:cxn>
                  </a:cxnLst>
                  <a:rect l="l" t="t" r="r" b="b"/>
                  <a:pathLst>
                    <a:path w="558800" h="12700">
                      <a:moveTo>
                        <a:pt x="558800" y="0"/>
                      </a:moveTo>
                      <a:lnTo>
                        <a:pt x="279400" y="0"/>
                      </a:lnTo>
                      <a:lnTo>
                        <a:pt x="279273" y="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6" name="Freeform: Shape 145">
                  <a:extLst>
                    <a:ext uri="{FF2B5EF4-FFF2-40B4-BE49-F238E27FC236}">
                      <a16:creationId xmlns:a16="http://schemas.microsoft.com/office/drawing/2014/main" id="{808C2C08-1D01-7F27-A453-04BC7F36739D}"/>
                    </a:ext>
                  </a:extLst>
                </p:cNvPr>
                <p:cNvSpPr/>
                <p:nvPr/>
              </p:nvSpPr>
              <p:spPr>
                <a:xfrm>
                  <a:off x="6588252" y="1916810"/>
                  <a:ext cx="165100" cy="584200"/>
                </a:xfrm>
                <a:custGeom>
                  <a:avLst/>
                  <a:gdLst>
                    <a:gd name="connsiteX0" fmla="*/ 0 w 165100"/>
                    <a:gd name="connsiteY0" fmla="*/ 584200 h 584200"/>
                    <a:gd name="connsiteX1" fmla="*/ 165100 w 165100"/>
                    <a:gd name="connsiteY1" fmla="*/ 292100 h 584200"/>
                    <a:gd name="connsiteX2" fmla="*/ 0 w 165100"/>
                    <a:gd name="connsiteY2" fmla="*/ 0 h 584200"/>
                  </a:gdLst>
                  <a:ahLst/>
                  <a:cxnLst>
                    <a:cxn ang="0">
                      <a:pos x="connsiteX0" y="connsiteY0"/>
                    </a:cxn>
                    <a:cxn ang="0">
                      <a:pos x="connsiteX1" y="connsiteY1"/>
                    </a:cxn>
                    <a:cxn ang="0">
                      <a:pos x="connsiteX2" y="connsiteY2"/>
                    </a:cxn>
                  </a:cxnLst>
                  <a:rect l="l" t="t" r="r" b="b"/>
                  <a:pathLst>
                    <a:path w="165100" h="584200">
                      <a:moveTo>
                        <a:pt x="0" y="584200"/>
                      </a:moveTo>
                      <a:cubicBezTo>
                        <a:pt x="74549" y="560705"/>
                        <a:pt x="165100" y="452374"/>
                        <a:pt x="165100" y="292100"/>
                      </a:cubicBezTo>
                      <a:cubicBezTo>
                        <a:pt x="165100" y="131826"/>
                        <a:pt x="74549" y="23495"/>
                        <a:pt x="0"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7" name="Freeform: Shape 146">
                  <a:extLst>
                    <a:ext uri="{FF2B5EF4-FFF2-40B4-BE49-F238E27FC236}">
                      <a16:creationId xmlns:a16="http://schemas.microsoft.com/office/drawing/2014/main" id="{3B7A963F-5B97-DBBD-7A6A-9DC80D193382}"/>
                    </a:ext>
                  </a:extLst>
                </p:cNvPr>
                <p:cNvSpPr/>
                <p:nvPr/>
              </p:nvSpPr>
              <p:spPr>
                <a:xfrm>
                  <a:off x="6296152" y="1916810"/>
                  <a:ext cx="584200" cy="584200"/>
                </a:xfrm>
                <a:custGeom>
                  <a:avLst/>
                  <a:gdLst>
                    <a:gd name="connsiteX0" fmla="*/ 292100 w 584200"/>
                    <a:gd name="connsiteY0" fmla="*/ 0 h 584200"/>
                    <a:gd name="connsiteX1" fmla="*/ 584200 w 584200"/>
                    <a:gd name="connsiteY1" fmla="*/ 292100 h 584200"/>
                    <a:gd name="connsiteX2" fmla="*/ 292100 w 584200"/>
                    <a:gd name="connsiteY2" fmla="*/ 584200 h 584200"/>
                    <a:gd name="connsiteX3" fmla="*/ 292100 w 584200"/>
                    <a:gd name="connsiteY3" fmla="*/ 584200 h 584200"/>
                    <a:gd name="connsiteX4" fmla="*/ 0 w 584200"/>
                    <a:gd name="connsiteY4" fmla="*/ 292100 h 584200"/>
                    <a:gd name="connsiteX5" fmla="*/ 292100 w 584200"/>
                    <a:gd name="connsiteY5" fmla="*/ 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200" h="584200">
                      <a:moveTo>
                        <a:pt x="292100" y="0"/>
                      </a:moveTo>
                      <a:cubicBezTo>
                        <a:pt x="453390" y="0"/>
                        <a:pt x="584200" y="130810"/>
                        <a:pt x="584200" y="292100"/>
                      </a:cubicBezTo>
                      <a:cubicBezTo>
                        <a:pt x="584200" y="453390"/>
                        <a:pt x="453390" y="584200"/>
                        <a:pt x="292100" y="584200"/>
                      </a:cubicBezTo>
                      <a:lnTo>
                        <a:pt x="292100" y="584200"/>
                      </a:lnTo>
                      <a:cubicBezTo>
                        <a:pt x="130810" y="584200"/>
                        <a:pt x="0" y="453390"/>
                        <a:pt x="0" y="292100"/>
                      </a:cubicBezTo>
                      <a:cubicBezTo>
                        <a:pt x="0" y="130810"/>
                        <a:pt x="130810" y="0"/>
                        <a:pt x="292100"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pic>
          <p:nvPicPr>
            <p:cNvPr id="63" name="Picture 62">
              <a:extLst>
                <a:ext uri="{FF2B5EF4-FFF2-40B4-BE49-F238E27FC236}">
                  <a16:creationId xmlns:a16="http://schemas.microsoft.com/office/drawing/2014/main" id="{F8FE6C74-EA58-B80F-5655-A4446BDE264E}"/>
                </a:ext>
              </a:extLst>
            </p:cNvPr>
            <p:cNvPicPr>
              <a:picLocks noChangeAspect="1"/>
            </p:cNvPicPr>
            <p:nvPr/>
          </p:nvPicPr>
          <p:blipFill>
            <a:blip r:embed="rId2"/>
            <a:srcRect b="13104"/>
            <a:stretch>
              <a:fillRect/>
            </a:stretch>
          </p:blipFill>
          <p:spPr>
            <a:xfrm>
              <a:off x="10892459" y="3624173"/>
              <a:ext cx="349200" cy="376706"/>
            </a:xfrm>
            <a:prstGeom prst="rect">
              <a:avLst/>
            </a:prstGeom>
          </p:spPr>
        </p:pic>
        <p:pic>
          <p:nvPicPr>
            <p:cNvPr id="64" name="Picture 2" descr="Premium Vector | Web symbol icon vector illustration">
              <a:extLst>
                <a:ext uri="{FF2B5EF4-FFF2-40B4-BE49-F238E27FC236}">
                  <a16:creationId xmlns:a16="http://schemas.microsoft.com/office/drawing/2014/main" id="{D6261D57-3F70-8DC9-70A8-426E2CC4E3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05" t="18905" r="18905" b="18905"/>
            <a:stretch>
              <a:fillRect/>
            </a:stretch>
          </p:blipFill>
          <p:spPr bwMode="auto">
            <a:xfrm>
              <a:off x="6544297" y="4650005"/>
              <a:ext cx="509131" cy="509054"/>
            </a:xfrm>
            <a:prstGeom prst="ellipse">
              <a:avLst/>
            </a:prstGeom>
            <a:noFill/>
            <a:extLst>
              <a:ext uri="{909E8E84-426E-40DD-AFC4-6F175D3DCCD1}">
                <a14:hiddenFill xmlns:a14="http://schemas.microsoft.com/office/drawing/2010/main">
                  <a:solidFill>
                    <a:srgbClr val="FFFFFF"/>
                  </a:solidFill>
                </a14:hiddenFill>
              </a:ext>
            </a:extLst>
          </p:spPr>
        </p:pic>
        <p:pic>
          <p:nvPicPr>
            <p:cNvPr id="65" name="Picture 4" descr="IPSec Self Paced Course — Alta3 Research">
              <a:extLst>
                <a:ext uri="{FF2B5EF4-FFF2-40B4-BE49-F238E27FC236}">
                  <a16:creationId xmlns:a16="http://schemas.microsoft.com/office/drawing/2014/main" id="{88EC116E-A2DE-A36B-2A5D-24D22D32B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352" y="3531263"/>
              <a:ext cx="450000" cy="449934"/>
            </a:xfrm>
            <a:prstGeom prst="rect">
              <a:avLst/>
            </a:prstGeom>
            <a:noFill/>
            <a:extLst>
              <a:ext uri="{909E8E84-426E-40DD-AFC4-6F175D3DCCD1}">
                <a14:hiddenFill xmlns:a14="http://schemas.microsoft.com/office/drawing/2010/main">
                  <a:solidFill>
                    <a:srgbClr val="FFFFFF"/>
                  </a:solidFill>
                </a14:hiddenFill>
              </a:ext>
            </a:extLst>
          </p:spPr>
        </p:pic>
        <p:sp>
          <p:nvSpPr>
            <p:cNvPr id="67" name="Oval 107">
              <a:extLst>
                <a:ext uri="{FF2B5EF4-FFF2-40B4-BE49-F238E27FC236}">
                  <a16:creationId xmlns:a16="http://schemas.microsoft.com/office/drawing/2014/main" id="{4620506D-BB9B-9991-77E4-44DFDB71C9BD}"/>
                </a:ext>
              </a:extLst>
            </p:cNvPr>
            <p:cNvSpPr/>
            <p:nvPr/>
          </p:nvSpPr>
          <p:spPr bwMode="gray">
            <a:xfrm rot="21403649">
              <a:off x="2865918" y="3626317"/>
              <a:ext cx="1602000" cy="172800"/>
            </a:xfrm>
            <a:custGeom>
              <a:avLst/>
              <a:gdLst>
                <a:gd name="connsiteX0" fmla="*/ 0 w 5084824"/>
                <a:gd name="connsiteY0" fmla="*/ 701016 h 1402032"/>
                <a:gd name="connsiteX1" fmla="*/ 2542412 w 5084824"/>
                <a:gd name="connsiteY1" fmla="*/ 0 h 1402032"/>
                <a:gd name="connsiteX2" fmla="*/ 5084824 w 5084824"/>
                <a:gd name="connsiteY2" fmla="*/ 701016 h 1402032"/>
                <a:gd name="connsiteX3" fmla="*/ 2542412 w 5084824"/>
                <a:gd name="connsiteY3" fmla="*/ 1402032 h 1402032"/>
                <a:gd name="connsiteX4" fmla="*/ 0 w 5084824"/>
                <a:gd name="connsiteY4" fmla="*/ 701016 h 1402032"/>
                <a:gd name="connsiteX0" fmla="*/ 2542412 w 5084824"/>
                <a:gd name="connsiteY0" fmla="*/ 1402032 h 1493472"/>
                <a:gd name="connsiteX1" fmla="*/ 0 w 5084824"/>
                <a:gd name="connsiteY1" fmla="*/ 701016 h 1493472"/>
                <a:gd name="connsiteX2" fmla="*/ 2542412 w 5084824"/>
                <a:gd name="connsiteY2" fmla="*/ 0 h 1493472"/>
                <a:gd name="connsiteX3" fmla="*/ 5084824 w 5084824"/>
                <a:gd name="connsiteY3" fmla="*/ 701016 h 1493472"/>
                <a:gd name="connsiteX4" fmla="*/ 2633852 w 5084824"/>
                <a:gd name="connsiteY4" fmla="*/ 1493472 h 1493472"/>
                <a:gd name="connsiteX0" fmla="*/ 2542412 w 5084824"/>
                <a:gd name="connsiteY0" fmla="*/ 1402032 h 1402032"/>
                <a:gd name="connsiteX1" fmla="*/ 0 w 5084824"/>
                <a:gd name="connsiteY1" fmla="*/ 701016 h 1402032"/>
                <a:gd name="connsiteX2" fmla="*/ 2542412 w 5084824"/>
                <a:gd name="connsiteY2" fmla="*/ 0 h 1402032"/>
                <a:gd name="connsiteX3" fmla="*/ 5084824 w 5084824"/>
                <a:gd name="connsiteY3" fmla="*/ 701016 h 1402032"/>
                <a:gd name="connsiteX0" fmla="*/ 0 w 5084824"/>
                <a:gd name="connsiteY0" fmla="*/ 701016 h 701016"/>
                <a:gd name="connsiteX1" fmla="*/ 2542412 w 5084824"/>
                <a:gd name="connsiteY1" fmla="*/ 0 h 701016"/>
                <a:gd name="connsiteX2" fmla="*/ 5084824 w 5084824"/>
                <a:gd name="connsiteY2" fmla="*/ 701016 h 701016"/>
                <a:gd name="connsiteX0" fmla="*/ 0 w 5084824"/>
                <a:gd name="connsiteY0" fmla="*/ 701016 h 701016"/>
                <a:gd name="connsiteX1" fmla="*/ 2542412 w 5084824"/>
                <a:gd name="connsiteY1" fmla="*/ 0 h 701016"/>
                <a:gd name="connsiteX2" fmla="*/ 5084824 w 5084824"/>
                <a:gd name="connsiteY2" fmla="*/ 701016 h 701016"/>
                <a:gd name="connsiteX0" fmla="*/ 0 w 5084824"/>
                <a:gd name="connsiteY0" fmla="*/ 701016 h 701016"/>
                <a:gd name="connsiteX1" fmla="*/ 2542412 w 5084824"/>
                <a:gd name="connsiteY1" fmla="*/ 0 h 701016"/>
                <a:gd name="connsiteX2" fmla="*/ 5084824 w 5084824"/>
                <a:gd name="connsiteY2" fmla="*/ 701016 h 701016"/>
                <a:gd name="connsiteX0" fmla="*/ 0 w 5084824"/>
                <a:gd name="connsiteY0" fmla="*/ 600732 h 600732"/>
                <a:gd name="connsiteX1" fmla="*/ 2503377 w 5084824"/>
                <a:gd name="connsiteY1" fmla="*/ 0 h 600732"/>
                <a:gd name="connsiteX2" fmla="*/ 5084824 w 5084824"/>
                <a:gd name="connsiteY2" fmla="*/ 600732 h 600732"/>
                <a:gd name="connsiteX0" fmla="*/ 0 w 5084824"/>
                <a:gd name="connsiteY0" fmla="*/ 600732 h 600732"/>
                <a:gd name="connsiteX1" fmla="*/ 2503377 w 5084824"/>
                <a:gd name="connsiteY1" fmla="*/ 0 h 600732"/>
                <a:gd name="connsiteX2" fmla="*/ 5084824 w 5084824"/>
                <a:gd name="connsiteY2" fmla="*/ 600732 h 600732"/>
                <a:gd name="connsiteX0" fmla="*/ 0 w 5084824"/>
                <a:gd name="connsiteY0" fmla="*/ 604592 h 604592"/>
                <a:gd name="connsiteX1" fmla="*/ 2503377 w 5084824"/>
                <a:gd name="connsiteY1" fmla="*/ 3860 h 604592"/>
                <a:gd name="connsiteX2" fmla="*/ 5084824 w 5084824"/>
                <a:gd name="connsiteY2" fmla="*/ 604592 h 604592"/>
                <a:gd name="connsiteX0" fmla="*/ 0 w 4333933"/>
                <a:gd name="connsiteY0" fmla="*/ 624093 h 624093"/>
                <a:gd name="connsiteX1" fmla="*/ 2503377 w 4333933"/>
                <a:gd name="connsiteY1" fmla="*/ 23361 h 624093"/>
                <a:gd name="connsiteX2" fmla="*/ 4333933 w 4333933"/>
                <a:gd name="connsiteY2" fmla="*/ 435037 h 624093"/>
                <a:gd name="connsiteX0" fmla="*/ 0 w 3904714"/>
                <a:gd name="connsiteY0" fmla="*/ 225879 h 483388"/>
                <a:gd name="connsiteX1" fmla="*/ 2074158 w 3904714"/>
                <a:gd name="connsiteY1" fmla="*/ 71711 h 483388"/>
                <a:gd name="connsiteX2" fmla="*/ 3904714 w 3904714"/>
                <a:gd name="connsiteY2" fmla="*/ 483387 h 483388"/>
                <a:gd name="connsiteX0" fmla="*/ 0 w 3904714"/>
                <a:gd name="connsiteY0" fmla="*/ 187260 h 444769"/>
                <a:gd name="connsiteX1" fmla="*/ 2074158 w 3904714"/>
                <a:gd name="connsiteY1" fmla="*/ 33092 h 444769"/>
                <a:gd name="connsiteX2" fmla="*/ 3904714 w 3904714"/>
                <a:gd name="connsiteY2" fmla="*/ 444768 h 444769"/>
                <a:gd name="connsiteX0" fmla="*/ 0 w 3904714"/>
                <a:gd name="connsiteY0" fmla="*/ 381853 h 639362"/>
                <a:gd name="connsiteX1" fmla="*/ 2010785 w 3904714"/>
                <a:gd name="connsiteY1" fmla="*/ 6362 h 639362"/>
                <a:gd name="connsiteX2" fmla="*/ 3904714 w 3904714"/>
                <a:gd name="connsiteY2" fmla="*/ 639361 h 639362"/>
                <a:gd name="connsiteX0" fmla="*/ 0 w 3904714"/>
                <a:gd name="connsiteY0" fmla="*/ 397635 h 655144"/>
                <a:gd name="connsiteX1" fmla="*/ 2010785 w 3904714"/>
                <a:gd name="connsiteY1" fmla="*/ 22144 h 655144"/>
                <a:gd name="connsiteX2" fmla="*/ 3904714 w 3904714"/>
                <a:gd name="connsiteY2" fmla="*/ 655143 h 655144"/>
              </a:gdLst>
              <a:ahLst/>
              <a:cxnLst>
                <a:cxn ang="0">
                  <a:pos x="connsiteX0" y="connsiteY0"/>
                </a:cxn>
                <a:cxn ang="0">
                  <a:pos x="connsiteX1" y="connsiteY1"/>
                </a:cxn>
                <a:cxn ang="0">
                  <a:pos x="connsiteX2" y="connsiteY2"/>
                </a:cxn>
              </a:cxnLst>
              <a:rect l="l" t="t" r="r" b="b"/>
              <a:pathLst>
                <a:path w="3904714" h="655144">
                  <a:moveTo>
                    <a:pt x="0" y="397635"/>
                  </a:moveTo>
                  <a:cubicBezTo>
                    <a:pt x="566301" y="158856"/>
                    <a:pt x="1363328" y="-73813"/>
                    <a:pt x="2010785" y="22144"/>
                  </a:cubicBezTo>
                  <a:cubicBezTo>
                    <a:pt x="2658242" y="118101"/>
                    <a:pt x="2861894" y="134605"/>
                    <a:pt x="3904714" y="655143"/>
                  </a:cubicBezTo>
                </a:path>
              </a:pathLst>
            </a:custGeom>
            <a:noFill/>
            <a:ln w="25400" cap="rnd">
              <a:solidFill>
                <a:srgbClr val="267AC0"/>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tIns="46800" bIns="4680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800" b="1" i="0" u="none" strike="noStrike" kern="1200" cap="none" spc="0" normalizeH="0" baseline="0" noProof="0">
                <a:ln>
                  <a:noFill/>
                </a:ln>
                <a:solidFill>
                  <a:prstClr val="white"/>
                </a:solidFill>
                <a:effectLst/>
                <a:uLnTx/>
                <a:uFillTx/>
                <a:latin typeface="CVS Health Sans"/>
                <a:ea typeface="+mn-ea"/>
                <a:cs typeface="+mn-cs"/>
              </a:endParaRPr>
            </a:p>
          </p:txBody>
        </p:sp>
        <p:grpSp>
          <p:nvGrpSpPr>
            <p:cNvPr id="68" name="Graphic 3">
              <a:extLst>
                <a:ext uri="{FF2B5EF4-FFF2-40B4-BE49-F238E27FC236}">
                  <a16:creationId xmlns:a16="http://schemas.microsoft.com/office/drawing/2014/main" id="{6A73A12E-D1C7-D00A-DECF-72ED918DBC85}"/>
                </a:ext>
              </a:extLst>
            </p:cNvPr>
            <p:cNvGrpSpPr/>
            <p:nvPr/>
          </p:nvGrpSpPr>
          <p:grpSpPr>
            <a:xfrm>
              <a:off x="6679966" y="3121884"/>
              <a:ext cx="260228" cy="214940"/>
              <a:chOff x="6281546" y="3095498"/>
              <a:chExt cx="613409" cy="506730"/>
            </a:xfrm>
            <a:noFill/>
          </p:grpSpPr>
          <p:grpSp>
            <p:nvGrpSpPr>
              <p:cNvPr id="130" name="Graphic 3">
                <a:extLst>
                  <a:ext uri="{FF2B5EF4-FFF2-40B4-BE49-F238E27FC236}">
                    <a16:creationId xmlns:a16="http://schemas.microsoft.com/office/drawing/2014/main" id="{010E65BA-BAAC-187E-C10F-F89FD7D812F0}"/>
                  </a:ext>
                </a:extLst>
              </p:cNvPr>
              <p:cNvGrpSpPr/>
              <p:nvPr/>
            </p:nvGrpSpPr>
            <p:grpSpPr>
              <a:xfrm>
                <a:off x="6454902" y="3095498"/>
                <a:ext cx="266700" cy="320039"/>
                <a:chOff x="6454902" y="3095498"/>
                <a:chExt cx="266700" cy="320039"/>
              </a:xfrm>
              <a:noFill/>
            </p:grpSpPr>
            <p:sp>
              <p:nvSpPr>
                <p:cNvPr id="136" name="Freeform: Shape 135">
                  <a:extLst>
                    <a:ext uri="{FF2B5EF4-FFF2-40B4-BE49-F238E27FC236}">
                      <a16:creationId xmlns:a16="http://schemas.microsoft.com/office/drawing/2014/main" id="{C68801E8-9F5C-FE19-568F-58B2333BB5E8}"/>
                    </a:ext>
                  </a:extLst>
                </p:cNvPr>
                <p:cNvSpPr/>
                <p:nvPr/>
              </p:nvSpPr>
              <p:spPr>
                <a:xfrm>
                  <a:off x="6454902" y="3215513"/>
                  <a:ext cx="266700" cy="200025"/>
                </a:xfrm>
                <a:custGeom>
                  <a:avLst/>
                  <a:gdLst>
                    <a:gd name="connsiteX0" fmla="*/ 13335 w 266700"/>
                    <a:gd name="connsiteY0" fmla="*/ 0 h 200025"/>
                    <a:gd name="connsiteX1" fmla="*/ 253365 w 266700"/>
                    <a:gd name="connsiteY1" fmla="*/ 0 h 200025"/>
                    <a:gd name="connsiteX2" fmla="*/ 266700 w 266700"/>
                    <a:gd name="connsiteY2" fmla="*/ 13335 h 200025"/>
                    <a:gd name="connsiteX3" fmla="*/ 266700 w 266700"/>
                    <a:gd name="connsiteY3" fmla="*/ 146685 h 200025"/>
                    <a:gd name="connsiteX4" fmla="*/ 213360 w 266700"/>
                    <a:gd name="connsiteY4" fmla="*/ 200025 h 200025"/>
                    <a:gd name="connsiteX5" fmla="*/ 53340 w 266700"/>
                    <a:gd name="connsiteY5" fmla="*/ 200025 h 200025"/>
                    <a:gd name="connsiteX6" fmla="*/ 0 w 266700"/>
                    <a:gd name="connsiteY6" fmla="*/ 146685 h 200025"/>
                    <a:gd name="connsiteX7" fmla="*/ 0 w 266700"/>
                    <a:gd name="connsiteY7" fmla="*/ 13335 h 200025"/>
                    <a:gd name="connsiteX8" fmla="*/ 13335 w 266700"/>
                    <a:gd name="connsiteY8"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200025">
                      <a:moveTo>
                        <a:pt x="13335" y="0"/>
                      </a:moveTo>
                      <a:lnTo>
                        <a:pt x="253365" y="0"/>
                      </a:lnTo>
                      <a:cubicBezTo>
                        <a:pt x="260731" y="0"/>
                        <a:pt x="266700" y="5969"/>
                        <a:pt x="266700" y="13335"/>
                      </a:cubicBezTo>
                      <a:lnTo>
                        <a:pt x="266700" y="146685"/>
                      </a:lnTo>
                      <a:cubicBezTo>
                        <a:pt x="266700" y="176149"/>
                        <a:pt x="242824" y="200025"/>
                        <a:pt x="213360" y="200025"/>
                      </a:cubicBezTo>
                      <a:lnTo>
                        <a:pt x="53340" y="200025"/>
                      </a:lnTo>
                      <a:cubicBezTo>
                        <a:pt x="23876" y="200025"/>
                        <a:pt x="0" y="176149"/>
                        <a:pt x="0" y="146685"/>
                      </a:cubicBezTo>
                      <a:lnTo>
                        <a:pt x="0" y="13335"/>
                      </a:lnTo>
                      <a:cubicBezTo>
                        <a:pt x="0" y="5969"/>
                        <a:pt x="5969" y="0"/>
                        <a:pt x="13335" y="0"/>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7" name="Freeform: Shape 136">
                  <a:extLst>
                    <a:ext uri="{FF2B5EF4-FFF2-40B4-BE49-F238E27FC236}">
                      <a16:creationId xmlns:a16="http://schemas.microsoft.com/office/drawing/2014/main" id="{8B18C225-D9D9-3E5C-4C8A-65BF8B53A83E}"/>
                    </a:ext>
                  </a:extLst>
                </p:cNvPr>
                <p:cNvSpPr/>
                <p:nvPr/>
              </p:nvSpPr>
              <p:spPr>
                <a:xfrm>
                  <a:off x="6494907" y="3095498"/>
                  <a:ext cx="186689" cy="106679"/>
                </a:xfrm>
                <a:custGeom>
                  <a:avLst/>
                  <a:gdLst>
                    <a:gd name="connsiteX0" fmla="*/ 0 w 186689"/>
                    <a:gd name="connsiteY0" fmla="*/ 106680 h 106679"/>
                    <a:gd name="connsiteX1" fmla="*/ 0 w 186689"/>
                    <a:gd name="connsiteY1" fmla="*/ 93345 h 106679"/>
                    <a:gd name="connsiteX2" fmla="*/ 93345 w 186689"/>
                    <a:gd name="connsiteY2" fmla="*/ 0 h 106679"/>
                    <a:gd name="connsiteX3" fmla="*/ 93345 w 186689"/>
                    <a:gd name="connsiteY3" fmla="*/ 0 h 106679"/>
                    <a:gd name="connsiteX4" fmla="*/ 186690 w 186689"/>
                    <a:gd name="connsiteY4" fmla="*/ 93345 h 106679"/>
                    <a:gd name="connsiteX5" fmla="*/ 186690 w 186689"/>
                    <a:gd name="connsiteY5" fmla="*/ 106680 h 10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89" h="106679">
                      <a:moveTo>
                        <a:pt x="0" y="106680"/>
                      </a:moveTo>
                      <a:lnTo>
                        <a:pt x="0" y="93345"/>
                      </a:lnTo>
                      <a:cubicBezTo>
                        <a:pt x="0" y="42037"/>
                        <a:pt x="42037" y="0"/>
                        <a:pt x="93345" y="0"/>
                      </a:cubicBezTo>
                      <a:lnTo>
                        <a:pt x="93345" y="0"/>
                      </a:lnTo>
                      <a:cubicBezTo>
                        <a:pt x="144653" y="0"/>
                        <a:pt x="186690" y="42037"/>
                        <a:pt x="186690" y="93345"/>
                      </a:cubicBezTo>
                      <a:lnTo>
                        <a:pt x="186690" y="10668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8" name="Freeform: Shape 137">
                  <a:extLst>
                    <a:ext uri="{FF2B5EF4-FFF2-40B4-BE49-F238E27FC236}">
                      <a16:creationId xmlns:a16="http://schemas.microsoft.com/office/drawing/2014/main" id="{4227FDD5-7A5D-7B6E-DE43-A6A162A9031A}"/>
                    </a:ext>
                  </a:extLst>
                </p:cNvPr>
                <p:cNvSpPr/>
                <p:nvPr/>
              </p:nvSpPr>
              <p:spPr>
                <a:xfrm>
                  <a:off x="6561582" y="3268853"/>
                  <a:ext cx="53340" cy="53340"/>
                </a:xfrm>
                <a:custGeom>
                  <a:avLst/>
                  <a:gdLst>
                    <a:gd name="connsiteX0" fmla="*/ 53340 w 53340"/>
                    <a:gd name="connsiteY0" fmla="*/ 26670 h 53340"/>
                    <a:gd name="connsiteX1" fmla="*/ 26670 w 53340"/>
                    <a:gd name="connsiteY1" fmla="*/ 53340 h 53340"/>
                    <a:gd name="connsiteX2" fmla="*/ 0 w 53340"/>
                    <a:gd name="connsiteY2" fmla="*/ 26670 h 53340"/>
                    <a:gd name="connsiteX3" fmla="*/ 26670 w 53340"/>
                    <a:gd name="connsiteY3" fmla="*/ 0 h 53340"/>
                    <a:gd name="connsiteX4" fmla="*/ 53340 w 53340"/>
                    <a:gd name="connsiteY4" fmla="*/ 2667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53340">
                      <a:moveTo>
                        <a:pt x="53340" y="26670"/>
                      </a:moveTo>
                      <a:cubicBezTo>
                        <a:pt x="53340" y="41399"/>
                        <a:pt x="41399" y="53340"/>
                        <a:pt x="26670" y="53340"/>
                      </a:cubicBezTo>
                      <a:cubicBezTo>
                        <a:pt x="11941" y="53340"/>
                        <a:pt x="0" y="41399"/>
                        <a:pt x="0" y="26670"/>
                      </a:cubicBezTo>
                      <a:cubicBezTo>
                        <a:pt x="0" y="11941"/>
                        <a:pt x="11941" y="0"/>
                        <a:pt x="26670" y="0"/>
                      </a:cubicBezTo>
                      <a:cubicBezTo>
                        <a:pt x="41399" y="0"/>
                        <a:pt x="53340" y="11941"/>
                        <a:pt x="53340" y="26670"/>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9" name="Freeform: Shape 138">
                  <a:extLst>
                    <a:ext uri="{FF2B5EF4-FFF2-40B4-BE49-F238E27FC236}">
                      <a16:creationId xmlns:a16="http://schemas.microsoft.com/office/drawing/2014/main" id="{F5EBCE91-F827-0BD7-727E-5E4ED1377CD9}"/>
                    </a:ext>
                  </a:extLst>
                </p:cNvPr>
                <p:cNvSpPr/>
                <p:nvPr/>
              </p:nvSpPr>
              <p:spPr>
                <a:xfrm>
                  <a:off x="6588252" y="3322192"/>
                  <a:ext cx="12700" cy="40005"/>
                </a:xfrm>
                <a:custGeom>
                  <a:avLst/>
                  <a:gdLst>
                    <a:gd name="connsiteX0" fmla="*/ 0 w 12700"/>
                    <a:gd name="connsiteY0" fmla="*/ 0 h 40005"/>
                    <a:gd name="connsiteX1" fmla="*/ 0 w 12700"/>
                    <a:gd name="connsiteY1" fmla="*/ 40005 h 40005"/>
                  </a:gdLst>
                  <a:ahLst/>
                  <a:cxnLst>
                    <a:cxn ang="0">
                      <a:pos x="connsiteX0" y="connsiteY0"/>
                    </a:cxn>
                    <a:cxn ang="0">
                      <a:pos x="connsiteX1" y="connsiteY1"/>
                    </a:cxn>
                  </a:cxnLst>
                  <a:rect l="l" t="t" r="r" b="b"/>
                  <a:pathLst>
                    <a:path w="12700" h="40005">
                      <a:moveTo>
                        <a:pt x="0" y="0"/>
                      </a:moveTo>
                      <a:lnTo>
                        <a:pt x="0" y="40005"/>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31" name="Graphic 3">
                <a:extLst>
                  <a:ext uri="{FF2B5EF4-FFF2-40B4-BE49-F238E27FC236}">
                    <a16:creationId xmlns:a16="http://schemas.microsoft.com/office/drawing/2014/main" id="{27FE3F21-3A3F-54A3-C807-25179055EA89}"/>
                  </a:ext>
                </a:extLst>
              </p:cNvPr>
              <p:cNvGrpSpPr/>
              <p:nvPr/>
            </p:nvGrpSpPr>
            <p:grpSpPr>
              <a:xfrm>
                <a:off x="6281546" y="3148838"/>
                <a:ext cx="613409" cy="453390"/>
                <a:chOff x="6281546" y="3148838"/>
                <a:chExt cx="613409" cy="453390"/>
              </a:xfrm>
              <a:noFill/>
            </p:grpSpPr>
            <p:sp>
              <p:nvSpPr>
                <p:cNvPr id="132" name="Freeform: Shape 131">
                  <a:extLst>
                    <a:ext uri="{FF2B5EF4-FFF2-40B4-BE49-F238E27FC236}">
                      <a16:creationId xmlns:a16="http://schemas.microsoft.com/office/drawing/2014/main" id="{44C14C14-F8EA-139A-DD52-17A4AB213912}"/>
                    </a:ext>
                  </a:extLst>
                </p:cNvPr>
                <p:cNvSpPr/>
                <p:nvPr/>
              </p:nvSpPr>
              <p:spPr>
                <a:xfrm>
                  <a:off x="6734936" y="3148838"/>
                  <a:ext cx="120015" cy="360045"/>
                </a:xfrm>
                <a:custGeom>
                  <a:avLst/>
                  <a:gdLst>
                    <a:gd name="connsiteX0" fmla="*/ 0 w 120015"/>
                    <a:gd name="connsiteY0" fmla="*/ 0 h 360045"/>
                    <a:gd name="connsiteX1" fmla="*/ 93345 w 120015"/>
                    <a:gd name="connsiteY1" fmla="*/ 0 h 360045"/>
                    <a:gd name="connsiteX2" fmla="*/ 120015 w 120015"/>
                    <a:gd name="connsiteY2" fmla="*/ 26670 h 360045"/>
                    <a:gd name="connsiteX3" fmla="*/ 120015 w 120015"/>
                    <a:gd name="connsiteY3" fmla="*/ 360045 h 360045"/>
                  </a:gdLst>
                  <a:ahLst/>
                  <a:cxnLst>
                    <a:cxn ang="0">
                      <a:pos x="connsiteX0" y="connsiteY0"/>
                    </a:cxn>
                    <a:cxn ang="0">
                      <a:pos x="connsiteX1" y="connsiteY1"/>
                    </a:cxn>
                    <a:cxn ang="0">
                      <a:pos x="connsiteX2" y="connsiteY2"/>
                    </a:cxn>
                    <a:cxn ang="0">
                      <a:pos x="connsiteX3" y="connsiteY3"/>
                    </a:cxn>
                  </a:cxnLst>
                  <a:rect l="l" t="t" r="r" b="b"/>
                  <a:pathLst>
                    <a:path w="120015" h="360045">
                      <a:moveTo>
                        <a:pt x="0" y="0"/>
                      </a:moveTo>
                      <a:lnTo>
                        <a:pt x="93345" y="0"/>
                      </a:lnTo>
                      <a:cubicBezTo>
                        <a:pt x="108077" y="0"/>
                        <a:pt x="120015" y="11938"/>
                        <a:pt x="120015" y="26670"/>
                      </a:cubicBezTo>
                      <a:lnTo>
                        <a:pt x="120015" y="360045"/>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3" name="Freeform: Shape 132">
                  <a:extLst>
                    <a:ext uri="{FF2B5EF4-FFF2-40B4-BE49-F238E27FC236}">
                      <a16:creationId xmlns:a16="http://schemas.microsoft.com/office/drawing/2014/main" id="{7663C918-C342-50F2-CD5A-7ADA1D3DF7F8}"/>
                    </a:ext>
                  </a:extLst>
                </p:cNvPr>
                <p:cNvSpPr/>
                <p:nvPr/>
              </p:nvSpPr>
              <p:spPr>
                <a:xfrm>
                  <a:off x="6321552" y="3148838"/>
                  <a:ext cx="120014" cy="360045"/>
                </a:xfrm>
                <a:custGeom>
                  <a:avLst/>
                  <a:gdLst>
                    <a:gd name="connsiteX0" fmla="*/ 0 w 120014"/>
                    <a:gd name="connsiteY0" fmla="*/ 360045 h 360045"/>
                    <a:gd name="connsiteX1" fmla="*/ 0 w 120014"/>
                    <a:gd name="connsiteY1" fmla="*/ 26670 h 360045"/>
                    <a:gd name="connsiteX2" fmla="*/ 26670 w 120014"/>
                    <a:gd name="connsiteY2" fmla="*/ 0 h 360045"/>
                    <a:gd name="connsiteX3" fmla="*/ 120015 w 120014"/>
                    <a:gd name="connsiteY3" fmla="*/ 0 h 360045"/>
                  </a:gdLst>
                  <a:ahLst/>
                  <a:cxnLst>
                    <a:cxn ang="0">
                      <a:pos x="connsiteX0" y="connsiteY0"/>
                    </a:cxn>
                    <a:cxn ang="0">
                      <a:pos x="connsiteX1" y="connsiteY1"/>
                    </a:cxn>
                    <a:cxn ang="0">
                      <a:pos x="connsiteX2" y="connsiteY2"/>
                    </a:cxn>
                    <a:cxn ang="0">
                      <a:pos x="connsiteX3" y="connsiteY3"/>
                    </a:cxn>
                  </a:cxnLst>
                  <a:rect l="l" t="t" r="r" b="b"/>
                  <a:pathLst>
                    <a:path w="120014" h="360045">
                      <a:moveTo>
                        <a:pt x="0" y="360045"/>
                      </a:moveTo>
                      <a:lnTo>
                        <a:pt x="0" y="26670"/>
                      </a:lnTo>
                      <a:cubicBezTo>
                        <a:pt x="0" y="11938"/>
                        <a:pt x="11938" y="0"/>
                        <a:pt x="26670" y="0"/>
                      </a:cubicBezTo>
                      <a:lnTo>
                        <a:pt x="120015"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4" name="Freeform: Shape 133">
                  <a:extLst>
                    <a:ext uri="{FF2B5EF4-FFF2-40B4-BE49-F238E27FC236}">
                      <a16:creationId xmlns:a16="http://schemas.microsoft.com/office/drawing/2014/main" id="{022727EB-1CEB-F666-C04E-3D28CF4081EF}"/>
                    </a:ext>
                  </a:extLst>
                </p:cNvPr>
                <p:cNvSpPr/>
                <p:nvPr/>
              </p:nvSpPr>
              <p:spPr>
                <a:xfrm>
                  <a:off x="6494907" y="3548888"/>
                  <a:ext cx="186689" cy="12700"/>
                </a:xfrm>
                <a:custGeom>
                  <a:avLst/>
                  <a:gdLst>
                    <a:gd name="connsiteX0" fmla="*/ 186690 w 186689"/>
                    <a:gd name="connsiteY0" fmla="*/ 0 h 12700"/>
                    <a:gd name="connsiteX1" fmla="*/ 0 w 186689"/>
                    <a:gd name="connsiteY1" fmla="*/ 0 h 12700"/>
                  </a:gdLst>
                  <a:ahLst/>
                  <a:cxnLst>
                    <a:cxn ang="0">
                      <a:pos x="connsiteX0" y="connsiteY0"/>
                    </a:cxn>
                    <a:cxn ang="0">
                      <a:pos x="connsiteX1" y="connsiteY1"/>
                    </a:cxn>
                  </a:cxnLst>
                  <a:rect l="l" t="t" r="r" b="b"/>
                  <a:pathLst>
                    <a:path w="186689" h="12700">
                      <a:moveTo>
                        <a:pt x="186690" y="0"/>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5" name="Freeform: Shape 134">
                  <a:extLst>
                    <a:ext uri="{FF2B5EF4-FFF2-40B4-BE49-F238E27FC236}">
                      <a16:creationId xmlns:a16="http://schemas.microsoft.com/office/drawing/2014/main" id="{87431C6C-096C-BB9C-B764-0C6E1F0D71B6}"/>
                    </a:ext>
                  </a:extLst>
                </p:cNvPr>
                <p:cNvSpPr/>
                <p:nvPr/>
              </p:nvSpPr>
              <p:spPr>
                <a:xfrm>
                  <a:off x="6281546" y="3508883"/>
                  <a:ext cx="613409" cy="93345"/>
                </a:xfrm>
                <a:custGeom>
                  <a:avLst/>
                  <a:gdLst>
                    <a:gd name="connsiteX0" fmla="*/ 173355 w 613409"/>
                    <a:gd name="connsiteY0" fmla="*/ 0 h 93345"/>
                    <a:gd name="connsiteX1" fmla="*/ 0 w 613409"/>
                    <a:gd name="connsiteY1" fmla="*/ 0 h 93345"/>
                    <a:gd name="connsiteX2" fmla="*/ 66675 w 613409"/>
                    <a:gd name="connsiteY2" fmla="*/ 93345 h 93345"/>
                    <a:gd name="connsiteX3" fmla="*/ 546735 w 613409"/>
                    <a:gd name="connsiteY3" fmla="*/ 93345 h 93345"/>
                    <a:gd name="connsiteX4" fmla="*/ 613410 w 613409"/>
                    <a:gd name="connsiteY4" fmla="*/ 0 h 93345"/>
                    <a:gd name="connsiteX5" fmla="*/ 440055 w 613409"/>
                    <a:gd name="connsiteY5" fmla="*/ 0 h 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409" h="93345">
                      <a:moveTo>
                        <a:pt x="173355" y="0"/>
                      </a:moveTo>
                      <a:lnTo>
                        <a:pt x="0" y="0"/>
                      </a:lnTo>
                      <a:cubicBezTo>
                        <a:pt x="0" y="37338"/>
                        <a:pt x="29337" y="93345"/>
                        <a:pt x="66675" y="93345"/>
                      </a:cubicBezTo>
                      <a:lnTo>
                        <a:pt x="546735" y="93345"/>
                      </a:lnTo>
                      <a:cubicBezTo>
                        <a:pt x="584073" y="93345"/>
                        <a:pt x="613410" y="37338"/>
                        <a:pt x="613410" y="0"/>
                      </a:cubicBezTo>
                      <a:lnTo>
                        <a:pt x="440055"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grpSp>
          <p:nvGrpSpPr>
            <p:cNvPr id="69" name="Graphic 3">
              <a:extLst>
                <a:ext uri="{FF2B5EF4-FFF2-40B4-BE49-F238E27FC236}">
                  <a16:creationId xmlns:a16="http://schemas.microsoft.com/office/drawing/2014/main" id="{E91A05BA-4755-D925-8F67-B7B2CD965864}"/>
                </a:ext>
              </a:extLst>
            </p:cNvPr>
            <p:cNvGrpSpPr/>
            <p:nvPr/>
          </p:nvGrpSpPr>
          <p:grpSpPr>
            <a:xfrm>
              <a:off x="6677973" y="2561906"/>
              <a:ext cx="264215" cy="213701"/>
              <a:chOff x="683259" y="4236974"/>
              <a:chExt cx="622808" cy="503809"/>
            </a:xfrm>
            <a:noFill/>
          </p:grpSpPr>
          <p:sp>
            <p:nvSpPr>
              <p:cNvPr id="121" name="Freeform: Shape 120">
                <a:extLst>
                  <a:ext uri="{FF2B5EF4-FFF2-40B4-BE49-F238E27FC236}">
                    <a16:creationId xmlns:a16="http://schemas.microsoft.com/office/drawing/2014/main" id="{030441D7-0519-1327-8BCE-18101A2FE5F6}"/>
                  </a:ext>
                </a:extLst>
              </p:cNvPr>
              <p:cNvSpPr/>
              <p:nvPr/>
            </p:nvSpPr>
            <p:spPr>
              <a:xfrm>
                <a:off x="683259" y="4288790"/>
                <a:ext cx="400050" cy="380745"/>
              </a:xfrm>
              <a:custGeom>
                <a:avLst/>
                <a:gdLst>
                  <a:gd name="connsiteX0" fmla="*/ 400050 w 400050"/>
                  <a:gd name="connsiteY0" fmla="*/ 380746 h 380745"/>
                  <a:gd name="connsiteX1" fmla="*/ 20701 w 400050"/>
                  <a:gd name="connsiteY1" fmla="*/ 380746 h 380745"/>
                  <a:gd name="connsiteX2" fmla="*/ 0 w 400050"/>
                  <a:gd name="connsiteY2" fmla="*/ 360045 h 380745"/>
                  <a:gd name="connsiteX3" fmla="*/ 0 w 400050"/>
                  <a:gd name="connsiteY3" fmla="*/ 20701 h 380745"/>
                  <a:gd name="connsiteX4" fmla="*/ 20701 w 400050"/>
                  <a:gd name="connsiteY4" fmla="*/ 0 h 380745"/>
                  <a:gd name="connsiteX5" fmla="*/ 400050 w 400050"/>
                  <a:gd name="connsiteY5" fmla="*/ 0 h 38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380745">
                    <a:moveTo>
                      <a:pt x="400050" y="380746"/>
                    </a:moveTo>
                    <a:lnTo>
                      <a:pt x="20701" y="380746"/>
                    </a:lnTo>
                    <a:cubicBezTo>
                      <a:pt x="9271" y="380746"/>
                      <a:pt x="0" y="371475"/>
                      <a:pt x="0" y="360045"/>
                    </a:cubicBezTo>
                    <a:lnTo>
                      <a:pt x="0" y="20701"/>
                    </a:lnTo>
                    <a:cubicBezTo>
                      <a:pt x="0" y="9271"/>
                      <a:pt x="9271" y="0"/>
                      <a:pt x="20701" y="0"/>
                    </a:cubicBezTo>
                    <a:lnTo>
                      <a:pt x="40005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2" name="Freeform: Shape 121">
                <a:extLst>
                  <a:ext uri="{FF2B5EF4-FFF2-40B4-BE49-F238E27FC236}">
                    <a16:creationId xmlns:a16="http://schemas.microsoft.com/office/drawing/2014/main" id="{0C9A7463-F9BB-0DF5-63C1-7364F9594550}"/>
                  </a:ext>
                </a:extLst>
              </p:cNvPr>
              <p:cNvSpPr/>
              <p:nvPr/>
            </p:nvSpPr>
            <p:spPr>
              <a:xfrm>
                <a:off x="860679" y="4740783"/>
                <a:ext cx="132969" cy="12700"/>
              </a:xfrm>
              <a:custGeom>
                <a:avLst/>
                <a:gdLst>
                  <a:gd name="connsiteX0" fmla="*/ 132969 w 132969"/>
                  <a:gd name="connsiteY0" fmla="*/ 0 h 12700"/>
                  <a:gd name="connsiteX1" fmla="*/ 0 w 132969"/>
                  <a:gd name="connsiteY1" fmla="*/ 0 h 12700"/>
                </a:gdLst>
                <a:ahLst/>
                <a:cxnLst>
                  <a:cxn ang="0">
                    <a:pos x="connsiteX0" y="connsiteY0"/>
                  </a:cxn>
                  <a:cxn ang="0">
                    <a:pos x="connsiteX1" y="connsiteY1"/>
                  </a:cxn>
                </a:cxnLst>
                <a:rect l="l" t="t" r="r" b="b"/>
                <a:pathLst>
                  <a:path w="132969" h="12700">
                    <a:moveTo>
                      <a:pt x="132969" y="0"/>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3" name="Freeform: Shape 122">
                <a:extLst>
                  <a:ext uri="{FF2B5EF4-FFF2-40B4-BE49-F238E27FC236}">
                    <a16:creationId xmlns:a16="http://schemas.microsoft.com/office/drawing/2014/main" id="{058E66E2-52CC-B536-265A-E2ED1963BE9D}"/>
                  </a:ext>
                </a:extLst>
              </p:cNvPr>
              <p:cNvSpPr/>
              <p:nvPr/>
            </p:nvSpPr>
            <p:spPr>
              <a:xfrm>
                <a:off x="968502" y="4669536"/>
                <a:ext cx="12700" cy="71247"/>
              </a:xfrm>
              <a:custGeom>
                <a:avLst/>
                <a:gdLst>
                  <a:gd name="connsiteX0" fmla="*/ 0 w 12700"/>
                  <a:gd name="connsiteY0" fmla="*/ 0 h 71247"/>
                  <a:gd name="connsiteX1" fmla="*/ 0 w 12700"/>
                  <a:gd name="connsiteY1" fmla="*/ 71247 h 71247"/>
                </a:gdLst>
                <a:ahLst/>
                <a:cxnLst>
                  <a:cxn ang="0">
                    <a:pos x="connsiteX0" y="connsiteY0"/>
                  </a:cxn>
                  <a:cxn ang="0">
                    <a:pos x="connsiteX1" y="connsiteY1"/>
                  </a:cxn>
                </a:cxnLst>
                <a:rect l="l" t="t" r="r" b="b"/>
                <a:pathLst>
                  <a:path w="12700" h="71247">
                    <a:moveTo>
                      <a:pt x="0" y="0"/>
                    </a:moveTo>
                    <a:lnTo>
                      <a:pt x="0" y="71247"/>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4" name="Freeform: Shape 123">
                <a:extLst>
                  <a:ext uri="{FF2B5EF4-FFF2-40B4-BE49-F238E27FC236}">
                    <a16:creationId xmlns:a16="http://schemas.microsoft.com/office/drawing/2014/main" id="{49BB0C27-6D8C-58AE-E4D7-D58A8BD62FE7}"/>
                  </a:ext>
                </a:extLst>
              </p:cNvPr>
              <p:cNvSpPr/>
              <p:nvPr/>
            </p:nvSpPr>
            <p:spPr>
              <a:xfrm>
                <a:off x="885825" y="4669536"/>
                <a:ext cx="12700" cy="71247"/>
              </a:xfrm>
              <a:custGeom>
                <a:avLst/>
                <a:gdLst>
                  <a:gd name="connsiteX0" fmla="*/ 0 w 12700"/>
                  <a:gd name="connsiteY0" fmla="*/ 0 h 71247"/>
                  <a:gd name="connsiteX1" fmla="*/ 0 w 12700"/>
                  <a:gd name="connsiteY1" fmla="*/ 71247 h 71247"/>
                </a:gdLst>
                <a:ahLst/>
                <a:cxnLst>
                  <a:cxn ang="0">
                    <a:pos x="connsiteX0" y="connsiteY0"/>
                  </a:cxn>
                  <a:cxn ang="0">
                    <a:pos x="connsiteX1" y="connsiteY1"/>
                  </a:cxn>
                </a:cxnLst>
                <a:rect l="l" t="t" r="r" b="b"/>
                <a:pathLst>
                  <a:path w="12700" h="71247">
                    <a:moveTo>
                      <a:pt x="0" y="0"/>
                    </a:moveTo>
                    <a:lnTo>
                      <a:pt x="0" y="71247"/>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5" name="Freeform: Shape 124">
                <a:extLst>
                  <a:ext uri="{FF2B5EF4-FFF2-40B4-BE49-F238E27FC236}">
                    <a16:creationId xmlns:a16="http://schemas.microsoft.com/office/drawing/2014/main" id="{E56C6759-5BEA-6CEF-3DA4-386E9624635D}"/>
                  </a:ext>
                </a:extLst>
              </p:cNvPr>
              <p:cNvSpPr/>
              <p:nvPr/>
            </p:nvSpPr>
            <p:spPr>
              <a:xfrm>
                <a:off x="1083310" y="4236974"/>
                <a:ext cx="222758" cy="503809"/>
              </a:xfrm>
              <a:custGeom>
                <a:avLst/>
                <a:gdLst>
                  <a:gd name="connsiteX0" fmla="*/ 199390 w 222758"/>
                  <a:gd name="connsiteY0" fmla="*/ 0 h 503809"/>
                  <a:gd name="connsiteX1" fmla="*/ 222758 w 222758"/>
                  <a:gd name="connsiteY1" fmla="*/ 23368 h 503809"/>
                  <a:gd name="connsiteX2" fmla="*/ 222758 w 222758"/>
                  <a:gd name="connsiteY2" fmla="*/ 480441 h 503809"/>
                  <a:gd name="connsiteX3" fmla="*/ 199390 w 222758"/>
                  <a:gd name="connsiteY3" fmla="*/ 503809 h 503809"/>
                  <a:gd name="connsiteX4" fmla="*/ 23368 w 222758"/>
                  <a:gd name="connsiteY4" fmla="*/ 503809 h 503809"/>
                  <a:gd name="connsiteX5" fmla="*/ 0 w 222758"/>
                  <a:gd name="connsiteY5" fmla="*/ 480441 h 503809"/>
                  <a:gd name="connsiteX6" fmla="*/ 0 w 222758"/>
                  <a:gd name="connsiteY6" fmla="*/ 23368 h 503809"/>
                  <a:gd name="connsiteX7" fmla="*/ 23368 w 222758"/>
                  <a:gd name="connsiteY7" fmla="*/ 0 h 50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58" h="503809">
                    <a:moveTo>
                      <a:pt x="199390" y="0"/>
                    </a:moveTo>
                    <a:cubicBezTo>
                      <a:pt x="212296" y="0"/>
                      <a:pt x="222758" y="10462"/>
                      <a:pt x="222758" y="23368"/>
                    </a:cubicBezTo>
                    <a:lnTo>
                      <a:pt x="222758" y="480441"/>
                    </a:lnTo>
                    <a:cubicBezTo>
                      <a:pt x="222758" y="493347"/>
                      <a:pt x="212296" y="503809"/>
                      <a:pt x="199390" y="503809"/>
                    </a:cubicBezTo>
                    <a:lnTo>
                      <a:pt x="23368" y="503809"/>
                    </a:lnTo>
                    <a:cubicBezTo>
                      <a:pt x="10462" y="503809"/>
                      <a:pt x="0" y="493347"/>
                      <a:pt x="0" y="480441"/>
                    </a:cubicBezTo>
                    <a:lnTo>
                      <a:pt x="0" y="23368"/>
                    </a:lnTo>
                    <a:cubicBezTo>
                      <a:pt x="0" y="10462"/>
                      <a:pt x="10462" y="0"/>
                      <a:pt x="23368" y="0"/>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6" name="Freeform: Shape 125">
                <a:extLst>
                  <a:ext uri="{FF2B5EF4-FFF2-40B4-BE49-F238E27FC236}">
                    <a16:creationId xmlns:a16="http://schemas.microsoft.com/office/drawing/2014/main" id="{1263899A-3982-A918-C13E-BC6313D73F59}"/>
                  </a:ext>
                </a:extLst>
              </p:cNvPr>
              <p:cNvSpPr/>
              <p:nvPr/>
            </p:nvSpPr>
            <p:spPr>
              <a:xfrm>
                <a:off x="1127125" y="4325493"/>
                <a:ext cx="135255" cy="12700"/>
              </a:xfrm>
              <a:custGeom>
                <a:avLst/>
                <a:gdLst>
                  <a:gd name="connsiteX0" fmla="*/ 0 w 135255"/>
                  <a:gd name="connsiteY0" fmla="*/ 0 h 12700"/>
                  <a:gd name="connsiteX1" fmla="*/ 135255 w 135255"/>
                  <a:gd name="connsiteY1" fmla="*/ 0 h 12700"/>
                </a:gdLst>
                <a:ahLst/>
                <a:cxnLst>
                  <a:cxn ang="0">
                    <a:pos x="connsiteX0" y="connsiteY0"/>
                  </a:cxn>
                  <a:cxn ang="0">
                    <a:pos x="connsiteX1" y="connsiteY1"/>
                  </a:cxn>
                </a:cxnLst>
                <a:rect l="l" t="t" r="r" b="b"/>
                <a:pathLst>
                  <a:path w="135255" h="12700">
                    <a:moveTo>
                      <a:pt x="0" y="0"/>
                    </a:moveTo>
                    <a:lnTo>
                      <a:pt x="135255"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7" name="Freeform: Shape 126">
                <a:extLst>
                  <a:ext uri="{FF2B5EF4-FFF2-40B4-BE49-F238E27FC236}">
                    <a16:creationId xmlns:a16="http://schemas.microsoft.com/office/drawing/2014/main" id="{F0405F9C-6790-3A98-8A05-FFC640598AD3}"/>
                  </a:ext>
                </a:extLst>
              </p:cNvPr>
              <p:cNvSpPr/>
              <p:nvPr/>
            </p:nvSpPr>
            <p:spPr>
              <a:xfrm>
                <a:off x="1127125" y="4375531"/>
                <a:ext cx="135255" cy="12700"/>
              </a:xfrm>
              <a:custGeom>
                <a:avLst/>
                <a:gdLst>
                  <a:gd name="connsiteX0" fmla="*/ 135255 w 135255"/>
                  <a:gd name="connsiteY0" fmla="*/ 0 h 12700"/>
                  <a:gd name="connsiteX1" fmla="*/ 0 w 135255"/>
                  <a:gd name="connsiteY1" fmla="*/ 0 h 12700"/>
                </a:gdLst>
                <a:ahLst/>
                <a:cxnLst>
                  <a:cxn ang="0">
                    <a:pos x="connsiteX0" y="connsiteY0"/>
                  </a:cxn>
                  <a:cxn ang="0">
                    <a:pos x="connsiteX1" y="connsiteY1"/>
                  </a:cxn>
                </a:cxnLst>
                <a:rect l="l" t="t" r="r" b="b"/>
                <a:pathLst>
                  <a:path w="135255" h="12700">
                    <a:moveTo>
                      <a:pt x="135255" y="0"/>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8" name="Freeform: Shape 127">
                <a:extLst>
                  <a:ext uri="{FF2B5EF4-FFF2-40B4-BE49-F238E27FC236}">
                    <a16:creationId xmlns:a16="http://schemas.microsoft.com/office/drawing/2014/main" id="{8A12C8E0-D52B-A030-92C6-188F076828C5}"/>
                  </a:ext>
                </a:extLst>
              </p:cNvPr>
              <p:cNvSpPr/>
              <p:nvPr/>
            </p:nvSpPr>
            <p:spPr>
              <a:xfrm>
                <a:off x="1162939" y="4607052"/>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9" name="Freeform: Shape 128">
                <a:extLst>
                  <a:ext uri="{FF2B5EF4-FFF2-40B4-BE49-F238E27FC236}">
                    <a16:creationId xmlns:a16="http://schemas.microsoft.com/office/drawing/2014/main" id="{4383B6DE-395A-5F63-AAF2-FC31F163BDF6}"/>
                  </a:ext>
                </a:extLst>
              </p:cNvPr>
              <p:cNvSpPr/>
              <p:nvPr/>
            </p:nvSpPr>
            <p:spPr>
              <a:xfrm>
                <a:off x="728218" y="4333747"/>
                <a:ext cx="355092" cy="290957"/>
              </a:xfrm>
              <a:custGeom>
                <a:avLst/>
                <a:gdLst>
                  <a:gd name="connsiteX0" fmla="*/ 355092 w 355092"/>
                  <a:gd name="connsiteY0" fmla="*/ 290957 h 290957"/>
                  <a:gd name="connsiteX1" fmla="*/ 0 w 355092"/>
                  <a:gd name="connsiteY1" fmla="*/ 290957 h 290957"/>
                  <a:gd name="connsiteX2" fmla="*/ 0 w 355092"/>
                  <a:gd name="connsiteY2" fmla="*/ 0 h 290957"/>
                  <a:gd name="connsiteX3" fmla="*/ 355092 w 355092"/>
                  <a:gd name="connsiteY3" fmla="*/ 0 h 290957"/>
                </a:gdLst>
                <a:ahLst/>
                <a:cxnLst>
                  <a:cxn ang="0">
                    <a:pos x="connsiteX0" y="connsiteY0"/>
                  </a:cxn>
                  <a:cxn ang="0">
                    <a:pos x="connsiteX1" y="connsiteY1"/>
                  </a:cxn>
                  <a:cxn ang="0">
                    <a:pos x="connsiteX2" y="connsiteY2"/>
                  </a:cxn>
                  <a:cxn ang="0">
                    <a:pos x="connsiteX3" y="connsiteY3"/>
                  </a:cxn>
                </a:cxnLst>
                <a:rect l="l" t="t" r="r" b="b"/>
                <a:pathLst>
                  <a:path w="355092" h="290957">
                    <a:moveTo>
                      <a:pt x="355092" y="290957"/>
                    </a:moveTo>
                    <a:lnTo>
                      <a:pt x="0" y="290957"/>
                    </a:lnTo>
                    <a:lnTo>
                      <a:pt x="0" y="0"/>
                    </a:lnTo>
                    <a:lnTo>
                      <a:pt x="355092"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70" name="Graphic 3">
              <a:extLst>
                <a:ext uri="{FF2B5EF4-FFF2-40B4-BE49-F238E27FC236}">
                  <a16:creationId xmlns:a16="http://schemas.microsoft.com/office/drawing/2014/main" id="{616F6C7A-CC72-1668-D965-02731173C2E5}"/>
                </a:ext>
              </a:extLst>
            </p:cNvPr>
            <p:cNvGrpSpPr/>
            <p:nvPr/>
          </p:nvGrpSpPr>
          <p:grpSpPr>
            <a:xfrm>
              <a:off x="6677858" y="4241379"/>
              <a:ext cx="246025" cy="222289"/>
              <a:chOff x="5179521" y="4227100"/>
              <a:chExt cx="579928" cy="524054"/>
            </a:xfrm>
            <a:noFill/>
          </p:grpSpPr>
          <p:grpSp>
            <p:nvGrpSpPr>
              <p:cNvPr id="106" name="Graphic 3">
                <a:extLst>
                  <a:ext uri="{FF2B5EF4-FFF2-40B4-BE49-F238E27FC236}">
                    <a16:creationId xmlns:a16="http://schemas.microsoft.com/office/drawing/2014/main" id="{0EAF2FBA-F365-F3A4-1A7E-ECA3720982F4}"/>
                  </a:ext>
                </a:extLst>
              </p:cNvPr>
              <p:cNvGrpSpPr/>
              <p:nvPr/>
            </p:nvGrpSpPr>
            <p:grpSpPr>
              <a:xfrm>
                <a:off x="5595366" y="4247388"/>
                <a:ext cx="164084" cy="502792"/>
                <a:chOff x="5595366" y="4247388"/>
                <a:chExt cx="164084" cy="502792"/>
              </a:xfrm>
              <a:noFill/>
            </p:grpSpPr>
            <p:sp>
              <p:nvSpPr>
                <p:cNvPr id="117" name="Freeform: Shape 116">
                  <a:extLst>
                    <a:ext uri="{FF2B5EF4-FFF2-40B4-BE49-F238E27FC236}">
                      <a16:creationId xmlns:a16="http://schemas.microsoft.com/office/drawing/2014/main" id="{7C1762B7-EDD8-BF12-4153-A9F6D8B6D727}"/>
                    </a:ext>
                  </a:extLst>
                </p:cNvPr>
                <p:cNvSpPr/>
                <p:nvPr/>
              </p:nvSpPr>
              <p:spPr>
                <a:xfrm rot="10800000">
                  <a:off x="5595366" y="4247388"/>
                  <a:ext cx="164084" cy="502792"/>
                </a:xfrm>
                <a:custGeom>
                  <a:avLst/>
                  <a:gdLst>
                    <a:gd name="connsiteX0" fmla="*/ 0 w 164084"/>
                    <a:gd name="connsiteY0" fmla="*/ 0 h 502792"/>
                    <a:gd name="connsiteX1" fmla="*/ 164084 w 164084"/>
                    <a:gd name="connsiteY1" fmla="*/ 0 h 502792"/>
                    <a:gd name="connsiteX2" fmla="*/ 164084 w 164084"/>
                    <a:gd name="connsiteY2" fmla="*/ 502793 h 502792"/>
                    <a:gd name="connsiteX3" fmla="*/ 0 w 164084"/>
                    <a:gd name="connsiteY3" fmla="*/ 502793 h 502792"/>
                  </a:gdLst>
                  <a:ahLst/>
                  <a:cxnLst>
                    <a:cxn ang="0">
                      <a:pos x="connsiteX0" y="connsiteY0"/>
                    </a:cxn>
                    <a:cxn ang="0">
                      <a:pos x="connsiteX1" y="connsiteY1"/>
                    </a:cxn>
                    <a:cxn ang="0">
                      <a:pos x="connsiteX2" y="connsiteY2"/>
                    </a:cxn>
                    <a:cxn ang="0">
                      <a:pos x="connsiteX3" y="connsiteY3"/>
                    </a:cxn>
                  </a:cxnLst>
                  <a:rect l="l" t="t" r="r" b="b"/>
                  <a:pathLst>
                    <a:path w="164084" h="502792">
                      <a:moveTo>
                        <a:pt x="0" y="0"/>
                      </a:moveTo>
                      <a:lnTo>
                        <a:pt x="164084" y="0"/>
                      </a:lnTo>
                      <a:lnTo>
                        <a:pt x="164084" y="502793"/>
                      </a:lnTo>
                      <a:lnTo>
                        <a:pt x="0" y="502793"/>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8" name="Freeform: Shape 117">
                  <a:extLst>
                    <a:ext uri="{FF2B5EF4-FFF2-40B4-BE49-F238E27FC236}">
                      <a16:creationId xmlns:a16="http://schemas.microsoft.com/office/drawing/2014/main" id="{C0577A07-7447-0CEA-22C6-781D9902BF0B}"/>
                    </a:ext>
                  </a:extLst>
                </p:cNvPr>
                <p:cNvSpPr/>
                <p:nvPr/>
              </p:nvSpPr>
              <p:spPr>
                <a:xfrm>
                  <a:off x="5644007" y="4615434"/>
                  <a:ext cx="66548" cy="66548"/>
                </a:xfrm>
                <a:custGeom>
                  <a:avLst/>
                  <a:gdLst>
                    <a:gd name="connsiteX0" fmla="*/ 66548 w 66548"/>
                    <a:gd name="connsiteY0" fmla="*/ 33274 h 66548"/>
                    <a:gd name="connsiteX1" fmla="*/ 33274 w 66548"/>
                    <a:gd name="connsiteY1" fmla="*/ 66548 h 66548"/>
                    <a:gd name="connsiteX2" fmla="*/ 0 w 66548"/>
                    <a:gd name="connsiteY2" fmla="*/ 33274 h 66548"/>
                    <a:gd name="connsiteX3" fmla="*/ 33274 w 66548"/>
                    <a:gd name="connsiteY3" fmla="*/ 0 h 66548"/>
                    <a:gd name="connsiteX4" fmla="*/ 66548 w 66548"/>
                    <a:gd name="connsiteY4" fmla="*/ 33274 h 66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8" h="66548">
                      <a:moveTo>
                        <a:pt x="66548" y="33274"/>
                      </a:moveTo>
                      <a:cubicBezTo>
                        <a:pt x="66548" y="51651"/>
                        <a:pt x="51651" y="66548"/>
                        <a:pt x="33274" y="66548"/>
                      </a:cubicBezTo>
                      <a:cubicBezTo>
                        <a:pt x="14897" y="66548"/>
                        <a:pt x="0" y="51651"/>
                        <a:pt x="0" y="33274"/>
                      </a:cubicBezTo>
                      <a:cubicBezTo>
                        <a:pt x="0" y="14897"/>
                        <a:pt x="14897" y="0"/>
                        <a:pt x="33274" y="0"/>
                      </a:cubicBezTo>
                      <a:cubicBezTo>
                        <a:pt x="51651" y="0"/>
                        <a:pt x="66548" y="14897"/>
                        <a:pt x="66548" y="3327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9" name="Freeform: Shape 118">
                  <a:extLst>
                    <a:ext uri="{FF2B5EF4-FFF2-40B4-BE49-F238E27FC236}">
                      <a16:creationId xmlns:a16="http://schemas.microsoft.com/office/drawing/2014/main" id="{C728F809-0757-4378-7DE6-5BB3E9662BF7}"/>
                    </a:ext>
                  </a:extLst>
                </p:cNvPr>
                <p:cNvSpPr/>
                <p:nvPr/>
              </p:nvSpPr>
              <p:spPr>
                <a:xfrm>
                  <a:off x="5647436" y="4308221"/>
                  <a:ext cx="59689" cy="173989"/>
                </a:xfrm>
                <a:custGeom>
                  <a:avLst/>
                  <a:gdLst>
                    <a:gd name="connsiteX0" fmla="*/ 0 w 59689"/>
                    <a:gd name="connsiteY0" fmla="*/ 0 h 173989"/>
                    <a:gd name="connsiteX1" fmla="*/ 59690 w 59689"/>
                    <a:gd name="connsiteY1" fmla="*/ 0 h 173989"/>
                    <a:gd name="connsiteX2" fmla="*/ 59690 w 59689"/>
                    <a:gd name="connsiteY2" fmla="*/ 173990 h 173989"/>
                    <a:gd name="connsiteX3" fmla="*/ 0 w 59689"/>
                    <a:gd name="connsiteY3" fmla="*/ 173990 h 173989"/>
                  </a:gdLst>
                  <a:ahLst/>
                  <a:cxnLst>
                    <a:cxn ang="0">
                      <a:pos x="connsiteX0" y="connsiteY0"/>
                    </a:cxn>
                    <a:cxn ang="0">
                      <a:pos x="connsiteX1" y="connsiteY1"/>
                    </a:cxn>
                    <a:cxn ang="0">
                      <a:pos x="connsiteX2" y="connsiteY2"/>
                    </a:cxn>
                    <a:cxn ang="0">
                      <a:pos x="connsiteX3" y="connsiteY3"/>
                    </a:cxn>
                  </a:cxnLst>
                  <a:rect l="l" t="t" r="r" b="b"/>
                  <a:pathLst>
                    <a:path w="59689" h="173989">
                      <a:moveTo>
                        <a:pt x="0" y="0"/>
                      </a:moveTo>
                      <a:lnTo>
                        <a:pt x="59690" y="0"/>
                      </a:lnTo>
                      <a:lnTo>
                        <a:pt x="59690" y="173990"/>
                      </a:lnTo>
                      <a:lnTo>
                        <a:pt x="0" y="173990"/>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0" name="Freeform: Shape 119">
                  <a:extLst>
                    <a:ext uri="{FF2B5EF4-FFF2-40B4-BE49-F238E27FC236}">
                      <a16:creationId xmlns:a16="http://schemas.microsoft.com/office/drawing/2014/main" id="{F627F6DA-0B51-CE6E-2663-91EB619F6A36}"/>
                    </a:ext>
                  </a:extLst>
                </p:cNvPr>
                <p:cNvSpPr/>
                <p:nvPr/>
              </p:nvSpPr>
              <p:spPr>
                <a:xfrm>
                  <a:off x="5647436" y="4538091"/>
                  <a:ext cx="59689" cy="12700"/>
                </a:xfrm>
                <a:custGeom>
                  <a:avLst/>
                  <a:gdLst>
                    <a:gd name="connsiteX0" fmla="*/ 0 w 59689"/>
                    <a:gd name="connsiteY0" fmla="*/ 0 h 12700"/>
                    <a:gd name="connsiteX1" fmla="*/ 59690 w 59689"/>
                    <a:gd name="connsiteY1" fmla="*/ 0 h 12700"/>
                  </a:gdLst>
                  <a:ahLst/>
                  <a:cxnLst>
                    <a:cxn ang="0">
                      <a:pos x="connsiteX0" y="connsiteY0"/>
                    </a:cxn>
                    <a:cxn ang="0">
                      <a:pos x="connsiteX1" y="connsiteY1"/>
                    </a:cxn>
                  </a:cxnLst>
                  <a:rect l="l" t="t" r="r" b="b"/>
                  <a:pathLst>
                    <a:path w="59689" h="12700">
                      <a:moveTo>
                        <a:pt x="0" y="0"/>
                      </a:moveTo>
                      <a:lnTo>
                        <a:pt x="5969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07" name="Graphic 3">
                <a:extLst>
                  <a:ext uri="{FF2B5EF4-FFF2-40B4-BE49-F238E27FC236}">
                    <a16:creationId xmlns:a16="http://schemas.microsoft.com/office/drawing/2014/main" id="{C87FB1FD-042C-2ADF-C7CE-22EEFC8FCFB6}"/>
                  </a:ext>
                </a:extLst>
              </p:cNvPr>
              <p:cNvGrpSpPr/>
              <p:nvPr/>
            </p:nvGrpSpPr>
            <p:grpSpPr>
              <a:xfrm>
                <a:off x="5431282" y="4247388"/>
                <a:ext cx="164084" cy="502792"/>
                <a:chOff x="5431282" y="4247388"/>
                <a:chExt cx="164084" cy="502792"/>
              </a:xfrm>
              <a:noFill/>
            </p:grpSpPr>
            <p:sp>
              <p:nvSpPr>
                <p:cNvPr id="113" name="Freeform: Shape 112">
                  <a:extLst>
                    <a:ext uri="{FF2B5EF4-FFF2-40B4-BE49-F238E27FC236}">
                      <a16:creationId xmlns:a16="http://schemas.microsoft.com/office/drawing/2014/main" id="{D72845D4-4449-5929-CD58-4CC108E87CD4}"/>
                    </a:ext>
                  </a:extLst>
                </p:cNvPr>
                <p:cNvSpPr/>
                <p:nvPr/>
              </p:nvSpPr>
              <p:spPr>
                <a:xfrm rot="10800000">
                  <a:off x="5431281" y="4247388"/>
                  <a:ext cx="164084" cy="502792"/>
                </a:xfrm>
                <a:custGeom>
                  <a:avLst/>
                  <a:gdLst>
                    <a:gd name="connsiteX0" fmla="*/ 0 w 164084"/>
                    <a:gd name="connsiteY0" fmla="*/ 0 h 502792"/>
                    <a:gd name="connsiteX1" fmla="*/ 164084 w 164084"/>
                    <a:gd name="connsiteY1" fmla="*/ 0 h 502792"/>
                    <a:gd name="connsiteX2" fmla="*/ 164084 w 164084"/>
                    <a:gd name="connsiteY2" fmla="*/ 502793 h 502792"/>
                    <a:gd name="connsiteX3" fmla="*/ 0 w 164084"/>
                    <a:gd name="connsiteY3" fmla="*/ 502793 h 502792"/>
                  </a:gdLst>
                  <a:ahLst/>
                  <a:cxnLst>
                    <a:cxn ang="0">
                      <a:pos x="connsiteX0" y="connsiteY0"/>
                    </a:cxn>
                    <a:cxn ang="0">
                      <a:pos x="connsiteX1" y="connsiteY1"/>
                    </a:cxn>
                    <a:cxn ang="0">
                      <a:pos x="connsiteX2" y="connsiteY2"/>
                    </a:cxn>
                    <a:cxn ang="0">
                      <a:pos x="connsiteX3" y="connsiteY3"/>
                    </a:cxn>
                  </a:cxnLst>
                  <a:rect l="l" t="t" r="r" b="b"/>
                  <a:pathLst>
                    <a:path w="164084" h="502792">
                      <a:moveTo>
                        <a:pt x="0" y="0"/>
                      </a:moveTo>
                      <a:lnTo>
                        <a:pt x="164084" y="0"/>
                      </a:lnTo>
                      <a:lnTo>
                        <a:pt x="164084" y="502793"/>
                      </a:lnTo>
                      <a:lnTo>
                        <a:pt x="0" y="502793"/>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4" name="Freeform: Shape 113">
                  <a:extLst>
                    <a:ext uri="{FF2B5EF4-FFF2-40B4-BE49-F238E27FC236}">
                      <a16:creationId xmlns:a16="http://schemas.microsoft.com/office/drawing/2014/main" id="{4B6C0E62-D284-F9B4-4270-6CCC4695D2A0}"/>
                    </a:ext>
                  </a:extLst>
                </p:cNvPr>
                <p:cNvSpPr/>
                <p:nvPr/>
              </p:nvSpPr>
              <p:spPr>
                <a:xfrm>
                  <a:off x="5479923" y="4615434"/>
                  <a:ext cx="66548" cy="66548"/>
                </a:xfrm>
                <a:custGeom>
                  <a:avLst/>
                  <a:gdLst>
                    <a:gd name="connsiteX0" fmla="*/ 66548 w 66548"/>
                    <a:gd name="connsiteY0" fmla="*/ 33274 h 66548"/>
                    <a:gd name="connsiteX1" fmla="*/ 33274 w 66548"/>
                    <a:gd name="connsiteY1" fmla="*/ 66548 h 66548"/>
                    <a:gd name="connsiteX2" fmla="*/ 0 w 66548"/>
                    <a:gd name="connsiteY2" fmla="*/ 33274 h 66548"/>
                    <a:gd name="connsiteX3" fmla="*/ 33274 w 66548"/>
                    <a:gd name="connsiteY3" fmla="*/ 0 h 66548"/>
                    <a:gd name="connsiteX4" fmla="*/ 66548 w 66548"/>
                    <a:gd name="connsiteY4" fmla="*/ 33274 h 66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8" h="66548">
                      <a:moveTo>
                        <a:pt x="66548" y="33274"/>
                      </a:moveTo>
                      <a:cubicBezTo>
                        <a:pt x="66548" y="51651"/>
                        <a:pt x="51651" y="66548"/>
                        <a:pt x="33274" y="66548"/>
                      </a:cubicBezTo>
                      <a:cubicBezTo>
                        <a:pt x="14897" y="66548"/>
                        <a:pt x="0" y="51651"/>
                        <a:pt x="0" y="33274"/>
                      </a:cubicBezTo>
                      <a:cubicBezTo>
                        <a:pt x="0" y="14897"/>
                        <a:pt x="14897" y="0"/>
                        <a:pt x="33274" y="0"/>
                      </a:cubicBezTo>
                      <a:cubicBezTo>
                        <a:pt x="51651" y="0"/>
                        <a:pt x="66548" y="14897"/>
                        <a:pt x="66548" y="3327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5" name="Freeform: Shape 114">
                  <a:extLst>
                    <a:ext uri="{FF2B5EF4-FFF2-40B4-BE49-F238E27FC236}">
                      <a16:creationId xmlns:a16="http://schemas.microsoft.com/office/drawing/2014/main" id="{32480B9F-CFD2-8575-C40A-50A39FC0789D}"/>
                    </a:ext>
                  </a:extLst>
                </p:cNvPr>
                <p:cNvSpPr/>
                <p:nvPr/>
              </p:nvSpPr>
              <p:spPr>
                <a:xfrm>
                  <a:off x="5483352" y="4308221"/>
                  <a:ext cx="59689" cy="173989"/>
                </a:xfrm>
                <a:custGeom>
                  <a:avLst/>
                  <a:gdLst>
                    <a:gd name="connsiteX0" fmla="*/ 0 w 59689"/>
                    <a:gd name="connsiteY0" fmla="*/ 0 h 173989"/>
                    <a:gd name="connsiteX1" fmla="*/ 59690 w 59689"/>
                    <a:gd name="connsiteY1" fmla="*/ 0 h 173989"/>
                    <a:gd name="connsiteX2" fmla="*/ 59690 w 59689"/>
                    <a:gd name="connsiteY2" fmla="*/ 173990 h 173989"/>
                    <a:gd name="connsiteX3" fmla="*/ 0 w 59689"/>
                    <a:gd name="connsiteY3" fmla="*/ 173990 h 173989"/>
                  </a:gdLst>
                  <a:ahLst/>
                  <a:cxnLst>
                    <a:cxn ang="0">
                      <a:pos x="connsiteX0" y="connsiteY0"/>
                    </a:cxn>
                    <a:cxn ang="0">
                      <a:pos x="connsiteX1" y="connsiteY1"/>
                    </a:cxn>
                    <a:cxn ang="0">
                      <a:pos x="connsiteX2" y="connsiteY2"/>
                    </a:cxn>
                    <a:cxn ang="0">
                      <a:pos x="connsiteX3" y="connsiteY3"/>
                    </a:cxn>
                  </a:cxnLst>
                  <a:rect l="l" t="t" r="r" b="b"/>
                  <a:pathLst>
                    <a:path w="59689" h="173989">
                      <a:moveTo>
                        <a:pt x="0" y="0"/>
                      </a:moveTo>
                      <a:lnTo>
                        <a:pt x="59690" y="0"/>
                      </a:lnTo>
                      <a:lnTo>
                        <a:pt x="59690" y="173990"/>
                      </a:lnTo>
                      <a:lnTo>
                        <a:pt x="0" y="173990"/>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6" name="Freeform: Shape 115">
                  <a:extLst>
                    <a:ext uri="{FF2B5EF4-FFF2-40B4-BE49-F238E27FC236}">
                      <a16:creationId xmlns:a16="http://schemas.microsoft.com/office/drawing/2014/main" id="{3B45B71C-7A41-D72B-5D58-DC57E4A5A866}"/>
                    </a:ext>
                  </a:extLst>
                </p:cNvPr>
                <p:cNvSpPr/>
                <p:nvPr/>
              </p:nvSpPr>
              <p:spPr>
                <a:xfrm>
                  <a:off x="5483352" y="4538091"/>
                  <a:ext cx="59689" cy="12700"/>
                </a:xfrm>
                <a:custGeom>
                  <a:avLst/>
                  <a:gdLst>
                    <a:gd name="connsiteX0" fmla="*/ 0 w 59689"/>
                    <a:gd name="connsiteY0" fmla="*/ 0 h 12700"/>
                    <a:gd name="connsiteX1" fmla="*/ 59690 w 59689"/>
                    <a:gd name="connsiteY1" fmla="*/ 0 h 12700"/>
                  </a:gdLst>
                  <a:ahLst/>
                  <a:cxnLst>
                    <a:cxn ang="0">
                      <a:pos x="connsiteX0" y="connsiteY0"/>
                    </a:cxn>
                    <a:cxn ang="0">
                      <a:pos x="connsiteX1" y="connsiteY1"/>
                    </a:cxn>
                  </a:cxnLst>
                  <a:rect l="l" t="t" r="r" b="b"/>
                  <a:pathLst>
                    <a:path w="59689" h="12700">
                      <a:moveTo>
                        <a:pt x="0" y="0"/>
                      </a:moveTo>
                      <a:lnTo>
                        <a:pt x="5969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08" name="Graphic 3">
                <a:extLst>
                  <a:ext uri="{FF2B5EF4-FFF2-40B4-BE49-F238E27FC236}">
                    <a16:creationId xmlns:a16="http://schemas.microsoft.com/office/drawing/2014/main" id="{AFA287EA-0E4C-2586-75BC-88ECFAE9D9BB}"/>
                  </a:ext>
                </a:extLst>
              </p:cNvPr>
              <p:cNvGrpSpPr/>
              <p:nvPr/>
            </p:nvGrpSpPr>
            <p:grpSpPr>
              <a:xfrm>
                <a:off x="5179521" y="4227100"/>
                <a:ext cx="251502" cy="524054"/>
                <a:chOff x="5179521" y="4227100"/>
                <a:chExt cx="251502" cy="524054"/>
              </a:xfrm>
              <a:noFill/>
            </p:grpSpPr>
            <p:sp>
              <p:nvSpPr>
                <p:cNvPr id="109" name="Freeform: Shape 108">
                  <a:extLst>
                    <a:ext uri="{FF2B5EF4-FFF2-40B4-BE49-F238E27FC236}">
                      <a16:creationId xmlns:a16="http://schemas.microsoft.com/office/drawing/2014/main" id="{C289F9BE-595A-F647-592B-AE4CAC69A655}"/>
                    </a:ext>
                  </a:extLst>
                </p:cNvPr>
                <p:cNvSpPr/>
                <p:nvPr/>
              </p:nvSpPr>
              <p:spPr>
                <a:xfrm rot="-10180799">
                  <a:off x="5223230" y="4237730"/>
                  <a:ext cx="164084" cy="502793"/>
                </a:xfrm>
                <a:custGeom>
                  <a:avLst/>
                  <a:gdLst>
                    <a:gd name="connsiteX0" fmla="*/ 0 w 164084"/>
                    <a:gd name="connsiteY0" fmla="*/ 0 h 502793"/>
                    <a:gd name="connsiteX1" fmla="*/ 164084 w 164084"/>
                    <a:gd name="connsiteY1" fmla="*/ 0 h 502793"/>
                    <a:gd name="connsiteX2" fmla="*/ 164084 w 164084"/>
                    <a:gd name="connsiteY2" fmla="*/ 502793 h 502793"/>
                    <a:gd name="connsiteX3" fmla="*/ 0 w 164084"/>
                    <a:gd name="connsiteY3" fmla="*/ 502793 h 502793"/>
                  </a:gdLst>
                  <a:ahLst/>
                  <a:cxnLst>
                    <a:cxn ang="0">
                      <a:pos x="connsiteX0" y="connsiteY0"/>
                    </a:cxn>
                    <a:cxn ang="0">
                      <a:pos x="connsiteX1" y="connsiteY1"/>
                    </a:cxn>
                    <a:cxn ang="0">
                      <a:pos x="connsiteX2" y="connsiteY2"/>
                    </a:cxn>
                    <a:cxn ang="0">
                      <a:pos x="connsiteX3" y="connsiteY3"/>
                    </a:cxn>
                  </a:cxnLst>
                  <a:rect l="l" t="t" r="r" b="b"/>
                  <a:pathLst>
                    <a:path w="164084" h="502793">
                      <a:moveTo>
                        <a:pt x="0" y="0"/>
                      </a:moveTo>
                      <a:lnTo>
                        <a:pt x="164084" y="0"/>
                      </a:lnTo>
                      <a:lnTo>
                        <a:pt x="164084" y="502793"/>
                      </a:lnTo>
                      <a:lnTo>
                        <a:pt x="0" y="502793"/>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0" name="Freeform: Shape 109">
                  <a:extLst>
                    <a:ext uri="{FF2B5EF4-FFF2-40B4-BE49-F238E27FC236}">
                      <a16:creationId xmlns:a16="http://schemas.microsoft.com/office/drawing/2014/main" id="{2903730E-AA19-4E31-4418-F2273F0A32BE}"/>
                    </a:ext>
                  </a:extLst>
                </p:cNvPr>
                <p:cNvSpPr/>
                <p:nvPr/>
              </p:nvSpPr>
              <p:spPr>
                <a:xfrm>
                  <a:off x="5245354" y="4603115"/>
                  <a:ext cx="66548" cy="66548"/>
                </a:xfrm>
                <a:custGeom>
                  <a:avLst/>
                  <a:gdLst>
                    <a:gd name="connsiteX0" fmla="*/ 66548 w 66548"/>
                    <a:gd name="connsiteY0" fmla="*/ 33274 h 66548"/>
                    <a:gd name="connsiteX1" fmla="*/ 33274 w 66548"/>
                    <a:gd name="connsiteY1" fmla="*/ 66548 h 66548"/>
                    <a:gd name="connsiteX2" fmla="*/ 0 w 66548"/>
                    <a:gd name="connsiteY2" fmla="*/ 33274 h 66548"/>
                    <a:gd name="connsiteX3" fmla="*/ 33274 w 66548"/>
                    <a:gd name="connsiteY3" fmla="*/ 0 h 66548"/>
                    <a:gd name="connsiteX4" fmla="*/ 66548 w 66548"/>
                    <a:gd name="connsiteY4" fmla="*/ 33274 h 66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8" h="66548">
                      <a:moveTo>
                        <a:pt x="66548" y="33274"/>
                      </a:moveTo>
                      <a:cubicBezTo>
                        <a:pt x="66548" y="51651"/>
                        <a:pt x="51651" y="66548"/>
                        <a:pt x="33274" y="66548"/>
                      </a:cubicBezTo>
                      <a:cubicBezTo>
                        <a:pt x="14897" y="66548"/>
                        <a:pt x="0" y="51651"/>
                        <a:pt x="0" y="33274"/>
                      </a:cubicBezTo>
                      <a:cubicBezTo>
                        <a:pt x="0" y="14897"/>
                        <a:pt x="14897" y="0"/>
                        <a:pt x="33274" y="0"/>
                      </a:cubicBezTo>
                      <a:cubicBezTo>
                        <a:pt x="51651" y="0"/>
                        <a:pt x="66548" y="14897"/>
                        <a:pt x="66548" y="3327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1" name="Freeform: Shape 110">
                  <a:extLst>
                    <a:ext uri="{FF2B5EF4-FFF2-40B4-BE49-F238E27FC236}">
                      <a16:creationId xmlns:a16="http://schemas.microsoft.com/office/drawing/2014/main" id="{FF679937-8C03-677B-21A5-43795E4D6011}"/>
                    </a:ext>
                  </a:extLst>
                </p:cNvPr>
                <p:cNvSpPr/>
                <p:nvPr/>
              </p:nvSpPr>
              <p:spPr>
                <a:xfrm rot="-4780799">
                  <a:off x="5236740" y="4356912"/>
                  <a:ext cx="173990" cy="59690"/>
                </a:xfrm>
                <a:custGeom>
                  <a:avLst/>
                  <a:gdLst>
                    <a:gd name="connsiteX0" fmla="*/ 0 w 173990"/>
                    <a:gd name="connsiteY0" fmla="*/ 0 h 59690"/>
                    <a:gd name="connsiteX1" fmla="*/ 173990 w 173990"/>
                    <a:gd name="connsiteY1" fmla="*/ 0 h 59690"/>
                    <a:gd name="connsiteX2" fmla="*/ 173990 w 173990"/>
                    <a:gd name="connsiteY2" fmla="*/ 59690 h 59690"/>
                    <a:gd name="connsiteX3" fmla="*/ 0 w 173990"/>
                    <a:gd name="connsiteY3" fmla="*/ 59690 h 59690"/>
                  </a:gdLst>
                  <a:ahLst/>
                  <a:cxnLst>
                    <a:cxn ang="0">
                      <a:pos x="connsiteX0" y="connsiteY0"/>
                    </a:cxn>
                    <a:cxn ang="0">
                      <a:pos x="connsiteX1" y="connsiteY1"/>
                    </a:cxn>
                    <a:cxn ang="0">
                      <a:pos x="connsiteX2" y="connsiteY2"/>
                    </a:cxn>
                    <a:cxn ang="0">
                      <a:pos x="connsiteX3" y="connsiteY3"/>
                    </a:cxn>
                  </a:cxnLst>
                  <a:rect l="l" t="t" r="r" b="b"/>
                  <a:pathLst>
                    <a:path w="173990" h="59690">
                      <a:moveTo>
                        <a:pt x="0" y="0"/>
                      </a:moveTo>
                      <a:lnTo>
                        <a:pt x="173990" y="0"/>
                      </a:lnTo>
                      <a:lnTo>
                        <a:pt x="173990" y="59690"/>
                      </a:lnTo>
                      <a:lnTo>
                        <a:pt x="0" y="59690"/>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2" name="Freeform: Shape 111">
                  <a:extLst>
                    <a:ext uri="{FF2B5EF4-FFF2-40B4-BE49-F238E27FC236}">
                      <a16:creationId xmlns:a16="http://schemas.microsoft.com/office/drawing/2014/main" id="{4B899E8B-E4B2-C6C0-E1B6-2EB715E56D12}"/>
                    </a:ext>
                  </a:extLst>
                </p:cNvPr>
                <p:cNvSpPr/>
                <p:nvPr/>
              </p:nvSpPr>
              <p:spPr>
                <a:xfrm>
                  <a:off x="5268976" y="4522216"/>
                  <a:ext cx="58800" cy="10668"/>
                </a:xfrm>
                <a:custGeom>
                  <a:avLst/>
                  <a:gdLst>
                    <a:gd name="connsiteX0" fmla="*/ 0 w 58800"/>
                    <a:gd name="connsiteY0" fmla="*/ 0 h 10668"/>
                    <a:gd name="connsiteX1" fmla="*/ 58801 w 58800"/>
                    <a:gd name="connsiteY1" fmla="*/ 10668 h 10668"/>
                  </a:gdLst>
                  <a:ahLst/>
                  <a:cxnLst>
                    <a:cxn ang="0">
                      <a:pos x="connsiteX0" y="connsiteY0"/>
                    </a:cxn>
                    <a:cxn ang="0">
                      <a:pos x="connsiteX1" y="connsiteY1"/>
                    </a:cxn>
                  </a:cxnLst>
                  <a:rect l="l" t="t" r="r" b="b"/>
                  <a:pathLst>
                    <a:path w="58800" h="10668">
                      <a:moveTo>
                        <a:pt x="0" y="0"/>
                      </a:moveTo>
                      <a:lnTo>
                        <a:pt x="58801" y="10668"/>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grpSp>
          <p:nvGrpSpPr>
            <p:cNvPr id="71" name="Group 70">
              <a:extLst>
                <a:ext uri="{FF2B5EF4-FFF2-40B4-BE49-F238E27FC236}">
                  <a16:creationId xmlns:a16="http://schemas.microsoft.com/office/drawing/2014/main" id="{3AE1E597-0612-2C9A-F9BA-59652A980BE7}"/>
                </a:ext>
              </a:extLst>
            </p:cNvPr>
            <p:cNvGrpSpPr/>
            <p:nvPr/>
          </p:nvGrpSpPr>
          <p:grpSpPr>
            <a:xfrm>
              <a:off x="6530942" y="3517251"/>
              <a:ext cx="539857" cy="542787"/>
              <a:chOff x="-877145" y="2196042"/>
              <a:chExt cx="731520" cy="735600"/>
            </a:xfrm>
          </p:grpSpPr>
          <p:sp>
            <p:nvSpPr>
              <p:cNvPr id="103" name="Google Shape;18625;p1449">
                <a:extLst>
                  <a:ext uri="{FF2B5EF4-FFF2-40B4-BE49-F238E27FC236}">
                    <a16:creationId xmlns:a16="http://schemas.microsoft.com/office/drawing/2014/main" id="{97B8F633-00C1-A934-1FE9-475ABD12F01B}"/>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04" name="Google Shape;18628;p1449">
                <a:extLst>
                  <a:ext uri="{FF2B5EF4-FFF2-40B4-BE49-F238E27FC236}">
                    <a16:creationId xmlns:a16="http://schemas.microsoft.com/office/drawing/2014/main" id="{C3783A12-79D3-66EF-21E0-0384027E0653}"/>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05" name="Google Shape;18629;p1449">
                <a:extLst>
                  <a:ext uri="{FF2B5EF4-FFF2-40B4-BE49-F238E27FC236}">
                    <a16:creationId xmlns:a16="http://schemas.microsoft.com/office/drawing/2014/main" id="{3A8D0262-27C4-01FF-C5A3-FF49F140EDD0}"/>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grpSp>
          <p:nvGrpSpPr>
            <p:cNvPr id="72" name="Graphic 3">
              <a:extLst>
                <a:ext uri="{FF2B5EF4-FFF2-40B4-BE49-F238E27FC236}">
                  <a16:creationId xmlns:a16="http://schemas.microsoft.com/office/drawing/2014/main" id="{DF329BCA-16CD-F915-3840-5FEEAE5039C3}"/>
                </a:ext>
              </a:extLst>
            </p:cNvPr>
            <p:cNvGrpSpPr/>
            <p:nvPr/>
          </p:nvGrpSpPr>
          <p:grpSpPr>
            <a:xfrm>
              <a:off x="6652132" y="3635220"/>
              <a:ext cx="297477" cy="306849"/>
              <a:chOff x="10754106" y="5310123"/>
              <a:chExt cx="617854" cy="637413"/>
            </a:xfrm>
            <a:noFill/>
          </p:grpSpPr>
          <p:sp>
            <p:nvSpPr>
              <p:cNvPr id="82" name="Freeform: Shape 81">
                <a:extLst>
                  <a:ext uri="{FF2B5EF4-FFF2-40B4-BE49-F238E27FC236}">
                    <a16:creationId xmlns:a16="http://schemas.microsoft.com/office/drawing/2014/main" id="{5C72C782-23E6-F8FE-43AD-688FF0A3B27E}"/>
                  </a:ext>
                </a:extLst>
              </p:cNvPr>
              <p:cNvSpPr/>
              <p:nvPr/>
            </p:nvSpPr>
            <p:spPr>
              <a:xfrm>
                <a:off x="10937731" y="5477002"/>
                <a:ext cx="250968" cy="305307"/>
              </a:xfrm>
              <a:custGeom>
                <a:avLst/>
                <a:gdLst>
                  <a:gd name="connsiteX0" fmla="*/ 250715 w 250968"/>
                  <a:gd name="connsiteY0" fmla="*/ 32004 h 305307"/>
                  <a:gd name="connsiteX1" fmla="*/ 250715 w 250968"/>
                  <a:gd name="connsiteY1" fmla="*/ 206502 h 305307"/>
                  <a:gd name="connsiteX2" fmla="*/ 163466 w 250968"/>
                  <a:gd name="connsiteY2" fmla="*/ 288544 h 305307"/>
                  <a:gd name="connsiteX3" fmla="*/ 125366 w 250968"/>
                  <a:gd name="connsiteY3" fmla="*/ 305308 h 305307"/>
                  <a:gd name="connsiteX4" fmla="*/ 87266 w 250968"/>
                  <a:gd name="connsiteY4" fmla="*/ 288544 h 305307"/>
                  <a:gd name="connsiteX5" fmla="*/ 17 w 250968"/>
                  <a:gd name="connsiteY5" fmla="*/ 206502 h 305307"/>
                  <a:gd name="connsiteX6" fmla="*/ 17 w 250968"/>
                  <a:gd name="connsiteY6" fmla="*/ 205867 h 305307"/>
                  <a:gd name="connsiteX7" fmla="*/ 17 w 250968"/>
                  <a:gd name="connsiteY7" fmla="*/ 32004 h 305307"/>
                  <a:gd name="connsiteX8" fmla="*/ 125493 w 250968"/>
                  <a:gd name="connsiteY8" fmla="*/ 0 h 305307"/>
                  <a:gd name="connsiteX9" fmla="*/ 250969 w 250968"/>
                  <a:gd name="connsiteY9" fmla="*/ 32004 h 30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968" h="305307">
                    <a:moveTo>
                      <a:pt x="250715" y="32004"/>
                    </a:moveTo>
                    <a:lnTo>
                      <a:pt x="250715" y="206502"/>
                    </a:lnTo>
                    <a:cubicBezTo>
                      <a:pt x="251604" y="250317"/>
                      <a:pt x="216679" y="267462"/>
                      <a:pt x="163466" y="288544"/>
                    </a:cubicBezTo>
                    <a:cubicBezTo>
                      <a:pt x="149876" y="293878"/>
                      <a:pt x="136796" y="299085"/>
                      <a:pt x="125366" y="305308"/>
                    </a:cubicBezTo>
                    <a:cubicBezTo>
                      <a:pt x="113936" y="299212"/>
                      <a:pt x="100855" y="294005"/>
                      <a:pt x="87266" y="288544"/>
                    </a:cubicBezTo>
                    <a:cubicBezTo>
                      <a:pt x="33925" y="267462"/>
                      <a:pt x="-872" y="250317"/>
                      <a:pt x="17" y="206502"/>
                    </a:cubicBezTo>
                    <a:lnTo>
                      <a:pt x="17" y="205867"/>
                    </a:lnTo>
                    <a:cubicBezTo>
                      <a:pt x="17" y="205867"/>
                      <a:pt x="17" y="32004"/>
                      <a:pt x="17" y="32004"/>
                    </a:cubicBezTo>
                    <a:cubicBezTo>
                      <a:pt x="39513" y="32004"/>
                      <a:pt x="76598" y="29337"/>
                      <a:pt x="125493" y="0"/>
                    </a:cubicBezTo>
                    <a:cubicBezTo>
                      <a:pt x="174261" y="29337"/>
                      <a:pt x="211472" y="32004"/>
                      <a:pt x="250969" y="3200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3" name="Freeform: Shape 82">
                <a:extLst>
                  <a:ext uri="{FF2B5EF4-FFF2-40B4-BE49-F238E27FC236}">
                    <a16:creationId xmlns:a16="http://schemas.microsoft.com/office/drawing/2014/main" id="{DF4E9A23-2EA9-B120-E4CC-AEAAB42CF5F5}"/>
                  </a:ext>
                </a:extLst>
              </p:cNvPr>
              <p:cNvSpPr/>
              <p:nvPr/>
            </p:nvSpPr>
            <p:spPr>
              <a:xfrm>
                <a:off x="10754106" y="5600700"/>
                <a:ext cx="55371" cy="56388"/>
              </a:xfrm>
              <a:custGeom>
                <a:avLst/>
                <a:gdLst>
                  <a:gd name="connsiteX0" fmla="*/ 55372 w 55371"/>
                  <a:gd name="connsiteY0" fmla="*/ 28194 h 56388"/>
                  <a:gd name="connsiteX1" fmla="*/ 27686 w 55371"/>
                  <a:gd name="connsiteY1" fmla="*/ 56388 h 56388"/>
                  <a:gd name="connsiteX2" fmla="*/ 0 w 55371"/>
                  <a:gd name="connsiteY2" fmla="*/ 28194 h 56388"/>
                  <a:gd name="connsiteX3" fmla="*/ 27686 w 55371"/>
                  <a:gd name="connsiteY3" fmla="*/ 0 h 56388"/>
                  <a:gd name="connsiteX4" fmla="*/ 55372 w 55371"/>
                  <a:gd name="connsiteY4" fmla="*/ 28194 h 5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1" h="56388">
                    <a:moveTo>
                      <a:pt x="55372" y="28194"/>
                    </a:moveTo>
                    <a:cubicBezTo>
                      <a:pt x="55372" y="43688"/>
                      <a:pt x="43052" y="56388"/>
                      <a:pt x="27686" y="56388"/>
                    </a:cubicBezTo>
                    <a:cubicBezTo>
                      <a:pt x="12319" y="56388"/>
                      <a:pt x="0" y="43815"/>
                      <a:pt x="0" y="28194"/>
                    </a:cubicBezTo>
                    <a:cubicBezTo>
                      <a:pt x="0" y="12573"/>
                      <a:pt x="12319" y="0"/>
                      <a:pt x="27686" y="0"/>
                    </a:cubicBezTo>
                    <a:cubicBezTo>
                      <a:pt x="43052" y="0"/>
                      <a:pt x="55372" y="12573"/>
                      <a:pt x="55372" y="2819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4" name="Freeform: Shape 83">
                <a:extLst>
                  <a:ext uri="{FF2B5EF4-FFF2-40B4-BE49-F238E27FC236}">
                    <a16:creationId xmlns:a16="http://schemas.microsoft.com/office/drawing/2014/main" id="{6B8768A2-50B5-830A-76BE-6A62EC7234BE}"/>
                  </a:ext>
                </a:extLst>
              </p:cNvPr>
              <p:cNvSpPr/>
              <p:nvPr/>
            </p:nvSpPr>
            <p:spPr>
              <a:xfrm>
                <a:off x="11236737" y="5395182"/>
                <a:ext cx="55308" cy="56451"/>
              </a:xfrm>
              <a:custGeom>
                <a:avLst/>
                <a:gdLst>
                  <a:gd name="connsiteX0" fmla="*/ 47212 w 55308"/>
                  <a:gd name="connsiteY0" fmla="*/ 8287 h 56451"/>
                  <a:gd name="connsiteX1" fmla="*/ 47212 w 55308"/>
                  <a:gd name="connsiteY1" fmla="*/ 48165 h 56451"/>
                  <a:gd name="connsiteX2" fmla="*/ 8096 w 55308"/>
                  <a:gd name="connsiteY2" fmla="*/ 48165 h 56451"/>
                  <a:gd name="connsiteX3" fmla="*/ 8096 w 55308"/>
                  <a:gd name="connsiteY3" fmla="*/ 8287 h 56451"/>
                  <a:gd name="connsiteX4" fmla="*/ 47212 w 55308"/>
                  <a:gd name="connsiteY4" fmla="*/ 8287 h 56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8" h="56451">
                    <a:moveTo>
                      <a:pt x="47212" y="8287"/>
                    </a:moveTo>
                    <a:cubicBezTo>
                      <a:pt x="58007" y="19336"/>
                      <a:pt x="58007" y="37116"/>
                      <a:pt x="47212" y="48165"/>
                    </a:cubicBezTo>
                    <a:cubicBezTo>
                      <a:pt x="36418" y="59214"/>
                      <a:pt x="18891" y="59214"/>
                      <a:pt x="8096" y="48165"/>
                    </a:cubicBezTo>
                    <a:cubicBezTo>
                      <a:pt x="-2699" y="37116"/>
                      <a:pt x="-2699" y="19336"/>
                      <a:pt x="8096" y="8287"/>
                    </a:cubicBezTo>
                    <a:cubicBezTo>
                      <a:pt x="18891" y="-2762"/>
                      <a:pt x="36418" y="-2762"/>
                      <a:pt x="47212" y="8287"/>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5" name="Freeform: Shape 84">
                <a:extLst>
                  <a:ext uri="{FF2B5EF4-FFF2-40B4-BE49-F238E27FC236}">
                    <a16:creationId xmlns:a16="http://schemas.microsoft.com/office/drawing/2014/main" id="{D8AEE1A8-F0F4-DC40-1A18-25CBAD0D259A}"/>
                  </a:ext>
                </a:extLst>
              </p:cNvPr>
              <p:cNvSpPr/>
              <p:nvPr/>
            </p:nvSpPr>
            <p:spPr>
              <a:xfrm>
                <a:off x="11211686" y="5443346"/>
                <a:ext cx="33273" cy="33909"/>
              </a:xfrm>
              <a:custGeom>
                <a:avLst/>
                <a:gdLst>
                  <a:gd name="connsiteX0" fmla="*/ 0 w 33273"/>
                  <a:gd name="connsiteY0" fmla="*/ 33909 h 33909"/>
                  <a:gd name="connsiteX1" fmla="*/ 33274 w 33273"/>
                  <a:gd name="connsiteY1" fmla="*/ 0 h 33909"/>
                  <a:gd name="connsiteX2" fmla="*/ 33274 w 33273"/>
                  <a:gd name="connsiteY2" fmla="*/ 0 h 33909"/>
                </a:gdLst>
                <a:ahLst/>
                <a:cxnLst>
                  <a:cxn ang="0">
                    <a:pos x="connsiteX0" y="connsiteY0"/>
                  </a:cxn>
                  <a:cxn ang="0">
                    <a:pos x="connsiteX1" y="connsiteY1"/>
                  </a:cxn>
                  <a:cxn ang="0">
                    <a:pos x="connsiteX2" y="connsiteY2"/>
                  </a:cxn>
                </a:cxnLst>
                <a:rect l="l" t="t" r="r" b="b"/>
                <a:pathLst>
                  <a:path w="33273" h="33909">
                    <a:moveTo>
                      <a:pt x="0" y="33909"/>
                    </a:moveTo>
                    <a:lnTo>
                      <a:pt x="33274" y="0"/>
                    </a:lnTo>
                    <a:lnTo>
                      <a:pt x="33274"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6" name="Freeform: Shape 85">
                <a:extLst>
                  <a:ext uri="{FF2B5EF4-FFF2-40B4-BE49-F238E27FC236}">
                    <a16:creationId xmlns:a16="http://schemas.microsoft.com/office/drawing/2014/main" id="{2110669E-30D8-10A7-9E24-EAF9DBC89EB7}"/>
                  </a:ext>
                </a:extLst>
              </p:cNvPr>
              <p:cNvSpPr/>
              <p:nvPr/>
            </p:nvSpPr>
            <p:spPr>
              <a:xfrm>
                <a:off x="11035283" y="5310123"/>
                <a:ext cx="55372" cy="56388"/>
              </a:xfrm>
              <a:custGeom>
                <a:avLst/>
                <a:gdLst>
                  <a:gd name="connsiteX0" fmla="*/ 27686 w 55372"/>
                  <a:gd name="connsiteY0" fmla="*/ 0 h 56388"/>
                  <a:gd name="connsiteX1" fmla="*/ 55373 w 55372"/>
                  <a:gd name="connsiteY1" fmla="*/ 28194 h 56388"/>
                  <a:gd name="connsiteX2" fmla="*/ 27686 w 55372"/>
                  <a:gd name="connsiteY2" fmla="*/ 56388 h 56388"/>
                  <a:gd name="connsiteX3" fmla="*/ 0 w 55372"/>
                  <a:gd name="connsiteY3" fmla="*/ 28194 h 56388"/>
                  <a:gd name="connsiteX4" fmla="*/ 27686 w 55372"/>
                  <a:gd name="connsiteY4" fmla="*/ 0 h 5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2" h="56388">
                    <a:moveTo>
                      <a:pt x="27686" y="0"/>
                    </a:moveTo>
                    <a:cubicBezTo>
                      <a:pt x="42926" y="0"/>
                      <a:pt x="55373" y="12573"/>
                      <a:pt x="55373" y="28194"/>
                    </a:cubicBezTo>
                    <a:cubicBezTo>
                      <a:pt x="55373" y="43815"/>
                      <a:pt x="43053" y="56388"/>
                      <a:pt x="27686" y="56388"/>
                    </a:cubicBezTo>
                    <a:cubicBezTo>
                      <a:pt x="12319" y="56388"/>
                      <a:pt x="0" y="43815"/>
                      <a:pt x="0" y="28194"/>
                    </a:cubicBezTo>
                    <a:cubicBezTo>
                      <a:pt x="0" y="12573"/>
                      <a:pt x="12319" y="0"/>
                      <a:pt x="27686" y="0"/>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7" name="Freeform: Shape 86">
                <a:extLst>
                  <a:ext uri="{FF2B5EF4-FFF2-40B4-BE49-F238E27FC236}">
                    <a16:creationId xmlns:a16="http://schemas.microsoft.com/office/drawing/2014/main" id="{AED8B6D4-AFF4-CA64-DDAE-745B609559E9}"/>
                  </a:ext>
                </a:extLst>
              </p:cNvPr>
              <p:cNvSpPr/>
              <p:nvPr/>
            </p:nvSpPr>
            <p:spPr>
              <a:xfrm>
                <a:off x="11062969" y="5366511"/>
                <a:ext cx="12700" cy="66294"/>
              </a:xfrm>
              <a:custGeom>
                <a:avLst/>
                <a:gdLst>
                  <a:gd name="connsiteX0" fmla="*/ 0 w 12700"/>
                  <a:gd name="connsiteY0" fmla="*/ 0 h 66294"/>
                  <a:gd name="connsiteX1" fmla="*/ 0 w 12700"/>
                  <a:gd name="connsiteY1" fmla="*/ 0 h 66294"/>
                  <a:gd name="connsiteX2" fmla="*/ 0 w 12700"/>
                  <a:gd name="connsiteY2" fmla="*/ 66294 h 66294"/>
                </a:gdLst>
                <a:ahLst/>
                <a:cxnLst>
                  <a:cxn ang="0">
                    <a:pos x="connsiteX0" y="connsiteY0"/>
                  </a:cxn>
                  <a:cxn ang="0">
                    <a:pos x="connsiteX1" y="connsiteY1"/>
                  </a:cxn>
                  <a:cxn ang="0">
                    <a:pos x="connsiteX2" y="connsiteY2"/>
                  </a:cxn>
                </a:cxnLst>
                <a:rect l="l" t="t" r="r" b="b"/>
                <a:pathLst>
                  <a:path w="12700" h="66294">
                    <a:moveTo>
                      <a:pt x="0" y="0"/>
                    </a:moveTo>
                    <a:lnTo>
                      <a:pt x="0" y="0"/>
                    </a:lnTo>
                    <a:lnTo>
                      <a:pt x="0" y="66294"/>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8" name="Freeform: Shape 87">
                <a:extLst>
                  <a:ext uri="{FF2B5EF4-FFF2-40B4-BE49-F238E27FC236}">
                    <a16:creationId xmlns:a16="http://schemas.microsoft.com/office/drawing/2014/main" id="{73E45554-566D-1251-0FFB-D18BB2E0F7D9}"/>
                  </a:ext>
                </a:extLst>
              </p:cNvPr>
              <p:cNvSpPr/>
              <p:nvPr/>
            </p:nvSpPr>
            <p:spPr>
              <a:xfrm>
                <a:off x="10833893" y="5395182"/>
                <a:ext cx="55308" cy="56451"/>
              </a:xfrm>
              <a:custGeom>
                <a:avLst/>
                <a:gdLst>
                  <a:gd name="connsiteX0" fmla="*/ 8097 w 55308"/>
                  <a:gd name="connsiteY0" fmla="*/ 8287 h 56451"/>
                  <a:gd name="connsiteX1" fmla="*/ 47213 w 55308"/>
                  <a:gd name="connsiteY1" fmla="*/ 8287 h 56451"/>
                  <a:gd name="connsiteX2" fmla="*/ 47213 w 55308"/>
                  <a:gd name="connsiteY2" fmla="*/ 48165 h 56451"/>
                  <a:gd name="connsiteX3" fmla="*/ 8097 w 55308"/>
                  <a:gd name="connsiteY3" fmla="*/ 48165 h 56451"/>
                  <a:gd name="connsiteX4" fmla="*/ 8097 w 55308"/>
                  <a:gd name="connsiteY4" fmla="*/ 8287 h 56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8" h="56451">
                    <a:moveTo>
                      <a:pt x="8097" y="8287"/>
                    </a:moveTo>
                    <a:cubicBezTo>
                      <a:pt x="18891" y="-2762"/>
                      <a:pt x="36417" y="-2762"/>
                      <a:pt x="47213" y="8287"/>
                    </a:cubicBezTo>
                    <a:cubicBezTo>
                      <a:pt x="58008" y="19336"/>
                      <a:pt x="58008" y="37116"/>
                      <a:pt x="47213" y="48165"/>
                    </a:cubicBezTo>
                    <a:cubicBezTo>
                      <a:pt x="36417" y="59214"/>
                      <a:pt x="18891" y="59214"/>
                      <a:pt x="8097" y="48165"/>
                    </a:cubicBezTo>
                    <a:cubicBezTo>
                      <a:pt x="-2699" y="37116"/>
                      <a:pt x="-2699" y="19336"/>
                      <a:pt x="8097" y="8287"/>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9" name="Freeform: Shape 88">
                <a:extLst>
                  <a:ext uri="{FF2B5EF4-FFF2-40B4-BE49-F238E27FC236}">
                    <a16:creationId xmlns:a16="http://schemas.microsoft.com/office/drawing/2014/main" id="{0F17D936-E7F4-2BA9-5CD1-65F2E09945F8}"/>
                  </a:ext>
                </a:extLst>
              </p:cNvPr>
              <p:cNvSpPr/>
              <p:nvPr/>
            </p:nvSpPr>
            <p:spPr>
              <a:xfrm>
                <a:off x="10880979" y="5443346"/>
                <a:ext cx="33401" cy="33909"/>
              </a:xfrm>
              <a:custGeom>
                <a:avLst/>
                <a:gdLst>
                  <a:gd name="connsiteX0" fmla="*/ 33401 w 33401"/>
                  <a:gd name="connsiteY0" fmla="*/ 33909 h 33909"/>
                  <a:gd name="connsiteX1" fmla="*/ 127 w 33401"/>
                  <a:gd name="connsiteY1" fmla="*/ 0 h 33909"/>
                  <a:gd name="connsiteX2" fmla="*/ 0 w 33401"/>
                  <a:gd name="connsiteY2" fmla="*/ 0 h 33909"/>
                </a:gdLst>
                <a:ahLst/>
                <a:cxnLst>
                  <a:cxn ang="0">
                    <a:pos x="connsiteX0" y="connsiteY0"/>
                  </a:cxn>
                  <a:cxn ang="0">
                    <a:pos x="connsiteX1" y="connsiteY1"/>
                  </a:cxn>
                  <a:cxn ang="0">
                    <a:pos x="connsiteX2" y="connsiteY2"/>
                  </a:cxn>
                </a:cxnLst>
                <a:rect l="l" t="t" r="r" b="b"/>
                <a:pathLst>
                  <a:path w="33401" h="33909">
                    <a:moveTo>
                      <a:pt x="33401" y="33909"/>
                    </a:moveTo>
                    <a:lnTo>
                      <a:pt x="127" y="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0" name="Freeform: Shape 89">
                <a:extLst>
                  <a:ext uri="{FF2B5EF4-FFF2-40B4-BE49-F238E27FC236}">
                    <a16:creationId xmlns:a16="http://schemas.microsoft.com/office/drawing/2014/main" id="{CED733D3-70A4-ECFF-CD74-6A90556924CD}"/>
                  </a:ext>
                </a:extLst>
              </p:cNvPr>
              <p:cNvSpPr/>
              <p:nvPr/>
            </p:nvSpPr>
            <p:spPr>
              <a:xfrm>
                <a:off x="10805668" y="5628894"/>
                <a:ext cx="94614" cy="12700"/>
              </a:xfrm>
              <a:custGeom>
                <a:avLst/>
                <a:gdLst>
                  <a:gd name="connsiteX0" fmla="*/ 0 w 94614"/>
                  <a:gd name="connsiteY0" fmla="*/ 0 h 12700"/>
                  <a:gd name="connsiteX1" fmla="*/ 3810 w 94614"/>
                  <a:gd name="connsiteY1" fmla="*/ 0 h 12700"/>
                  <a:gd name="connsiteX2" fmla="*/ 94614 w 94614"/>
                  <a:gd name="connsiteY2" fmla="*/ 0 h 12700"/>
                </a:gdLst>
                <a:ahLst/>
                <a:cxnLst>
                  <a:cxn ang="0">
                    <a:pos x="connsiteX0" y="connsiteY0"/>
                  </a:cxn>
                  <a:cxn ang="0">
                    <a:pos x="connsiteX1" y="connsiteY1"/>
                  </a:cxn>
                  <a:cxn ang="0">
                    <a:pos x="connsiteX2" y="connsiteY2"/>
                  </a:cxn>
                </a:cxnLst>
                <a:rect l="l" t="t" r="r" b="b"/>
                <a:pathLst>
                  <a:path w="94614" h="12700">
                    <a:moveTo>
                      <a:pt x="0" y="0"/>
                    </a:moveTo>
                    <a:lnTo>
                      <a:pt x="3810" y="0"/>
                    </a:lnTo>
                    <a:lnTo>
                      <a:pt x="94614"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1" name="Freeform: Shape 90">
                <a:extLst>
                  <a:ext uri="{FF2B5EF4-FFF2-40B4-BE49-F238E27FC236}">
                    <a16:creationId xmlns:a16="http://schemas.microsoft.com/office/drawing/2014/main" id="{FA484A54-C474-AE14-438D-326114A35361}"/>
                  </a:ext>
                </a:extLst>
              </p:cNvPr>
              <p:cNvSpPr/>
              <p:nvPr/>
            </p:nvSpPr>
            <p:spPr>
              <a:xfrm>
                <a:off x="11316589" y="5600700"/>
                <a:ext cx="55371" cy="56388"/>
              </a:xfrm>
              <a:custGeom>
                <a:avLst/>
                <a:gdLst>
                  <a:gd name="connsiteX0" fmla="*/ 0 w 55371"/>
                  <a:gd name="connsiteY0" fmla="*/ 28194 h 56388"/>
                  <a:gd name="connsiteX1" fmla="*/ 27686 w 55371"/>
                  <a:gd name="connsiteY1" fmla="*/ 56388 h 56388"/>
                  <a:gd name="connsiteX2" fmla="*/ 55372 w 55371"/>
                  <a:gd name="connsiteY2" fmla="*/ 28194 h 56388"/>
                  <a:gd name="connsiteX3" fmla="*/ 27686 w 55371"/>
                  <a:gd name="connsiteY3" fmla="*/ 0 h 56388"/>
                  <a:gd name="connsiteX4" fmla="*/ 0 w 55371"/>
                  <a:gd name="connsiteY4" fmla="*/ 28194 h 5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1" h="56388">
                    <a:moveTo>
                      <a:pt x="0" y="28194"/>
                    </a:moveTo>
                    <a:cubicBezTo>
                      <a:pt x="0" y="43688"/>
                      <a:pt x="12319" y="56388"/>
                      <a:pt x="27686" y="56388"/>
                    </a:cubicBezTo>
                    <a:cubicBezTo>
                      <a:pt x="43053" y="56388"/>
                      <a:pt x="55372" y="43815"/>
                      <a:pt x="55372" y="28194"/>
                    </a:cubicBezTo>
                    <a:cubicBezTo>
                      <a:pt x="55372" y="12573"/>
                      <a:pt x="43053" y="0"/>
                      <a:pt x="27686" y="0"/>
                    </a:cubicBezTo>
                    <a:cubicBezTo>
                      <a:pt x="12319" y="0"/>
                      <a:pt x="0" y="12573"/>
                      <a:pt x="0" y="2819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2" name="Freeform: Shape 91">
                <a:extLst>
                  <a:ext uri="{FF2B5EF4-FFF2-40B4-BE49-F238E27FC236}">
                    <a16:creationId xmlns:a16="http://schemas.microsoft.com/office/drawing/2014/main" id="{D2C18687-4B4F-A0E6-9D9D-F1B88BCB0041}"/>
                  </a:ext>
                </a:extLst>
              </p:cNvPr>
              <p:cNvSpPr/>
              <p:nvPr/>
            </p:nvSpPr>
            <p:spPr>
              <a:xfrm>
                <a:off x="11225656" y="5628894"/>
                <a:ext cx="94615" cy="12700"/>
              </a:xfrm>
              <a:custGeom>
                <a:avLst/>
                <a:gdLst>
                  <a:gd name="connsiteX0" fmla="*/ 94615 w 94615"/>
                  <a:gd name="connsiteY0" fmla="*/ 0 h 12700"/>
                  <a:gd name="connsiteX1" fmla="*/ 90805 w 94615"/>
                  <a:gd name="connsiteY1" fmla="*/ 0 h 12700"/>
                  <a:gd name="connsiteX2" fmla="*/ 0 w 94615"/>
                  <a:gd name="connsiteY2" fmla="*/ 0 h 12700"/>
                </a:gdLst>
                <a:ahLst/>
                <a:cxnLst>
                  <a:cxn ang="0">
                    <a:pos x="connsiteX0" y="connsiteY0"/>
                  </a:cxn>
                  <a:cxn ang="0">
                    <a:pos x="connsiteX1" y="connsiteY1"/>
                  </a:cxn>
                  <a:cxn ang="0">
                    <a:pos x="connsiteX2" y="connsiteY2"/>
                  </a:cxn>
                </a:cxnLst>
                <a:rect l="l" t="t" r="r" b="b"/>
                <a:pathLst>
                  <a:path w="94615" h="12700">
                    <a:moveTo>
                      <a:pt x="94615" y="0"/>
                    </a:moveTo>
                    <a:lnTo>
                      <a:pt x="90805" y="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3" name="Freeform: Shape 92">
                <a:extLst>
                  <a:ext uri="{FF2B5EF4-FFF2-40B4-BE49-F238E27FC236}">
                    <a16:creationId xmlns:a16="http://schemas.microsoft.com/office/drawing/2014/main" id="{02728D70-0C3C-ACE8-6227-08162309823E}"/>
                  </a:ext>
                </a:extLst>
              </p:cNvPr>
              <p:cNvSpPr/>
              <p:nvPr/>
            </p:nvSpPr>
            <p:spPr>
              <a:xfrm>
                <a:off x="10833862" y="5806185"/>
                <a:ext cx="55371" cy="56388"/>
              </a:xfrm>
              <a:custGeom>
                <a:avLst/>
                <a:gdLst>
                  <a:gd name="connsiteX0" fmla="*/ 55372 w 55371"/>
                  <a:gd name="connsiteY0" fmla="*/ 28194 h 56388"/>
                  <a:gd name="connsiteX1" fmla="*/ 27686 w 55371"/>
                  <a:gd name="connsiteY1" fmla="*/ 56388 h 56388"/>
                  <a:gd name="connsiteX2" fmla="*/ 0 w 55371"/>
                  <a:gd name="connsiteY2" fmla="*/ 28194 h 56388"/>
                  <a:gd name="connsiteX3" fmla="*/ 27686 w 55371"/>
                  <a:gd name="connsiteY3" fmla="*/ 0 h 56388"/>
                  <a:gd name="connsiteX4" fmla="*/ 55372 w 55371"/>
                  <a:gd name="connsiteY4" fmla="*/ 28194 h 5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1" h="56388">
                    <a:moveTo>
                      <a:pt x="55372" y="28194"/>
                    </a:moveTo>
                    <a:cubicBezTo>
                      <a:pt x="55372" y="43765"/>
                      <a:pt x="42976" y="56388"/>
                      <a:pt x="27686" y="56388"/>
                    </a:cubicBezTo>
                    <a:cubicBezTo>
                      <a:pt x="12395" y="56388"/>
                      <a:pt x="0" y="43765"/>
                      <a:pt x="0" y="28194"/>
                    </a:cubicBezTo>
                    <a:cubicBezTo>
                      <a:pt x="0" y="12623"/>
                      <a:pt x="12395" y="0"/>
                      <a:pt x="27686" y="0"/>
                    </a:cubicBezTo>
                    <a:cubicBezTo>
                      <a:pt x="42976" y="0"/>
                      <a:pt x="55372" y="12623"/>
                      <a:pt x="55372" y="2819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4" name="Freeform: Shape 93">
                <a:extLst>
                  <a:ext uri="{FF2B5EF4-FFF2-40B4-BE49-F238E27FC236}">
                    <a16:creationId xmlns:a16="http://schemas.microsoft.com/office/drawing/2014/main" id="{264AF4A5-386F-3BC2-5DE2-F9260C030170}"/>
                  </a:ext>
                </a:extLst>
              </p:cNvPr>
              <p:cNvSpPr/>
              <p:nvPr/>
            </p:nvSpPr>
            <p:spPr>
              <a:xfrm>
                <a:off x="10880979" y="5759958"/>
                <a:ext cx="53466" cy="54482"/>
              </a:xfrm>
              <a:custGeom>
                <a:avLst/>
                <a:gdLst>
                  <a:gd name="connsiteX0" fmla="*/ 0 w 53466"/>
                  <a:gd name="connsiteY0" fmla="*/ 54483 h 54482"/>
                  <a:gd name="connsiteX1" fmla="*/ 0 w 53466"/>
                  <a:gd name="connsiteY1" fmla="*/ 54483 h 54482"/>
                  <a:gd name="connsiteX2" fmla="*/ 53467 w 53466"/>
                  <a:gd name="connsiteY2" fmla="*/ 0 h 54482"/>
                </a:gdLst>
                <a:ahLst/>
                <a:cxnLst>
                  <a:cxn ang="0">
                    <a:pos x="connsiteX0" y="connsiteY0"/>
                  </a:cxn>
                  <a:cxn ang="0">
                    <a:pos x="connsiteX1" y="connsiteY1"/>
                  </a:cxn>
                  <a:cxn ang="0">
                    <a:pos x="connsiteX2" y="connsiteY2"/>
                  </a:cxn>
                </a:cxnLst>
                <a:rect l="l" t="t" r="r" b="b"/>
                <a:pathLst>
                  <a:path w="53466" h="54482">
                    <a:moveTo>
                      <a:pt x="0" y="54483"/>
                    </a:moveTo>
                    <a:lnTo>
                      <a:pt x="0" y="54483"/>
                    </a:lnTo>
                    <a:lnTo>
                      <a:pt x="53467"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5" name="Freeform: Shape 94">
                <a:extLst>
                  <a:ext uri="{FF2B5EF4-FFF2-40B4-BE49-F238E27FC236}">
                    <a16:creationId xmlns:a16="http://schemas.microsoft.com/office/drawing/2014/main" id="{D6EEB021-3AC7-56CF-5296-AAFAF5D59FFC}"/>
                  </a:ext>
                </a:extLst>
              </p:cNvPr>
              <p:cNvSpPr/>
              <p:nvPr/>
            </p:nvSpPr>
            <p:spPr>
              <a:xfrm>
                <a:off x="11035283" y="5891148"/>
                <a:ext cx="55372" cy="56388"/>
              </a:xfrm>
              <a:custGeom>
                <a:avLst/>
                <a:gdLst>
                  <a:gd name="connsiteX0" fmla="*/ 27686 w 55372"/>
                  <a:gd name="connsiteY0" fmla="*/ 56388 h 56388"/>
                  <a:gd name="connsiteX1" fmla="*/ 0 w 55372"/>
                  <a:gd name="connsiteY1" fmla="*/ 28194 h 56388"/>
                  <a:gd name="connsiteX2" fmla="*/ 27686 w 55372"/>
                  <a:gd name="connsiteY2" fmla="*/ 0 h 56388"/>
                  <a:gd name="connsiteX3" fmla="*/ 55373 w 55372"/>
                  <a:gd name="connsiteY3" fmla="*/ 28194 h 56388"/>
                  <a:gd name="connsiteX4" fmla="*/ 27686 w 55372"/>
                  <a:gd name="connsiteY4" fmla="*/ 56388 h 5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2" h="56388">
                    <a:moveTo>
                      <a:pt x="27686" y="56388"/>
                    </a:moveTo>
                    <a:cubicBezTo>
                      <a:pt x="12447" y="56388"/>
                      <a:pt x="0" y="43815"/>
                      <a:pt x="0" y="28194"/>
                    </a:cubicBezTo>
                    <a:cubicBezTo>
                      <a:pt x="0" y="12573"/>
                      <a:pt x="12319" y="0"/>
                      <a:pt x="27686" y="0"/>
                    </a:cubicBezTo>
                    <a:cubicBezTo>
                      <a:pt x="43053" y="0"/>
                      <a:pt x="55373" y="12573"/>
                      <a:pt x="55373" y="28194"/>
                    </a:cubicBezTo>
                    <a:cubicBezTo>
                      <a:pt x="55373" y="43815"/>
                      <a:pt x="43053" y="56388"/>
                      <a:pt x="27686" y="56388"/>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6" name="Freeform: Shape 95">
                <a:extLst>
                  <a:ext uri="{FF2B5EF4-FFF2-40B4-BE49-F238E27FC236}">
                    <a16:creationId xmlns:a16="http://schemas.microsoft.com/office/drawing/2014/main" id="{757077E8-C955-F171-1027-0AD76750FB5F}"/>
                  </a:ext>
                </a:extLst>
              </p:cNvPr>
              <p:cNvSpPr/>
              <p:nvPr/>
            </p:nvSpPr>
            <p:spPr>
              <a:xfrm>
                <a:off x="11062970" y="5825109"/>
                <a:ext cx="12700" cy="66166"/>
              </a:xfrm>
              <a:custGeom>
                <a:avLst/>
                <a:gdLst>
                  <a:gd name="connsiteX0" fmla="*/ 0 w 12700"/>
                  <a:gd name="connsiteY0" fmla="*/ 66167 h 66166"/>
                  <a:gd name="connsiteX1" fmla="*/ 0 w 12700"/>
                  <a:gd name="connsiteY1" fmla="*/ 0 h 66166"/>
                </a:gdLst>
                <a:ahLst/>
                <a:cxnLst>
                  <a:cxn ang="0">
                    <a:pos x="connsiteX0" y="connsiteY0"/>
                  </a:cxn>
                  <a:cxn ang="0">
                    <a:pos x="connsiteX1" y="connsiteY1"/>
                  </a:cxn>
                </a:cxnLst>
                <a:rect l="l" t="t" r="r" b="b"/>
                <a:pathLst>
                  <a:path w="12700" h="66166">
                    <a:moveTo>
                      <a:pt x="0" y="66167"/>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7" name="Freeform: Shape 96">
                <a:extLst>
                  <a:ext uri="{FF2B5EF4-FFF2-40B4-BE49-F238E27FC236}">
                    <a16:creationId xmlns:a16="http://schemas.microsoft.com/office/drawing/2014/main" id="{56DFC966-4873-9572-F5C5-00E2A9BCEE5B}"/>
                  </a:ext>
                </a:extLst>
              </p:cNvPr>
              <p:cNvSpPr/>
              <p:nvPr/>
            </p:nvSpPr>
            <p:spPr>
              <a:xfrm>
                <a:off x="11236737" y="5806027"/>
                <a:ext cx="55308" cy="56451"/>
              </a:xfrm>
              <a:custGeom>
                <a:avLst/>
                <a:gdLst>
                  <a:gd name="connsiteX0" fmla="*/ 47212 w 55308"/>
                  <a:gd name="connsiteY0" fmla="*/ 48165 h 56451"/>
                  <a:gd name="connsiteX1" fmla="*/ 8096 w 55308"/>
                  <a:gd name="connsiteY1" fmla="*/ 48165 h 56451"/>
                  <a:gd name="connsiteX2" fmla="*/ 8096 w 55308"/>
                  <a:gd name="connsiteY2" fmla="*/ 8287 h 56451"/>
                  <a:gd name="connsiteX3" fmla="*/ 47212 w 55308"/>
                  <a:gd name="connsiteY3" fmla="*/ 8287 h 56451"/>
                  <a:gd name="connsiteX4" fmla="*/ 47212 w 55308"/>
                  <a:gd name="connsiteY4" fmla="*/ 48165 h 56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8" h="56451">
                    <a:moveTo>
                      <a:pt x="47212" y="48165"/>
                    </a:moveTo>
                    <a:cubicBezTo>
                      <a:pt x="36418" y="59213"/>
                      <a:pt x="18891" y="59213"/>
                      <a:pt x="8096" y="48165"/>
                    </a:cubicBezTo>
                    <a:cubicBezTo>
                      <a:pt x="-2699" y="37116"/>
                      <a:pt x="-2699" y="19336"/>
                      <a:pt x="8096" y="8287"/>
                    </a:cubicBezTo>
                    <a:cubicBezTo>
                      <a:pt x="18891" y="-2762"/>
                      <a:pt x="36418" y="-2762"/>
                      <a:pt x="47212" y="8287"/>
                    </a:cubicBezTo>
                    <a:cubicBezTo>
                      <a:pt x="58007" y="19336"/>
                      <a:pt x="58007" y="37116"/>
                      <a:pt x="47212" y="48165"/>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8" name="Freeform: Shape 97">
                <a:extLst>
                  <a:ext uri="{FF2B5EF4-FFF2-40B4-BE49-F238E27FC236}">
                    <a16:creationId xmlns:a16="http://schemas.microsoft.com/office/drawing/2014/main" id="{6C550B1E-1C56-C9B3-F0F3-3E68A492E171}"/>
                  </a:ext>
                </a:extLst>
              </p:cNvPr>
              <p:cNvSpPr/>
              <p:nvPr/>
            </p:nvSpPr>
            <p:spPr>
              <a:xfrm>
                <a:off x="11192129" y="5759323"/>
                <a:ext cx="37846" cy="38480"/>
              </a:xfrm>
              <a:custGeom>
                <a:avLst/>
                <a:gdLst>
                  <a:gd name="connsiteX0" fmla="*/ 37846 w 37846"/>
                  <a:gd name="connsiteY0" fmla="*/ 38481 h 38480"/>
                  <a:gd name="connsiteX1" fmla="*/ 0 w 37846"/>
                  <a:gd name="connsiteY1" fmla="*/ 0 h 38480"/>
                </a:gdLst>
                <a:ahLst/>
                <a:cxnLst>
                  <a:cxn ang="0">
                    <a:pos x="connsiteX0" y="connsiteY0"/>
                  </a:cxn>
                  <a:cxn ang="0">
                    <a:pos x="connsiteX1" y="connsiteY1"/>
                  </a:cxn>
                </a:cxnLst>
                <a:rect l="l" t="t" r="r" b="b"/>
                <a:pathLst>
                  <a:path w="37846" h="38480">
                    <a:moveTo>
                      <a:pt x="37846" y="38481"/>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9" name="Freeform: Shape 98">
                <a:extLst>
                  <a:ext uri="{FF2B5EF4-FFF2-40B4-BE49-F238E27FC236}">
                    <a16:creationId xmlns:a16="http://schemas.microsoft.com/office/drawing/2014/main" id="{EB78DCB6-F2BD-6E37-FFA2-CE9FF10A70AC}"/>
                  </a:ext>
                </a:extLst>
              </p:cNvPr>
              <p:cNvSpPr/>
              <p:nvPr/>
            </p:nvSpPr>
            <p:spPr>
              <a:xfrm>
                <a:off x="10984858" y="5532628"/>
                <a:ext cx="156222" cy="195198"/>
              </a:xfrm>
              <a:custGeom>
                <a:avLst/>
                <a:gdLst>
                  <a:gd name="connsiteX0" fmla="*/ 156216 w 156222"/>
                  <a:gd name="connsiteY0" fmla="*/ 22606 h 195198"/>
                  <a:gd name="connsiteX1" fmla="*/ 156216 w 156222"/>
                  <a:gd name="connsiteY1" fmla="*/ 146304 h 195198"/>
                  <a:gd name="connsiteX2" fmla="*/ 148342 w 156222"/>
                  <a:gd name="connsiteY2" fmla="*/ 162306 h 195198"/>
                  <a:gd name="connsiteX3" fmla="*/ 99828 w 156222"/>
                  <a:gd name="connsiteY3" fmla="*/ 186309 h 195198"/>
                  <a:gd name="connsiteX4" fmla="*/ 78111 w 156222"/>
                  <a:gd name="connsiteY4" fmla="*/ 195199 h 195198"/>
                  <a:gd name="connsiteX5" fmla="*/ 56394 w 156222"/>
                  <a:gd name="connsiteY5" fmla="*/ 186309 h 195198"/>
                  <a:gd name="connsiteX6" fmla="*/ 7880 w 156222"/>
                  <a:gd name="connsiteY6" fmla="*/ 162306 h 195198"/>
                  <a:gd name="connsiteX7" fmla="*/ 6 w 156222"/>
                  <a:gd name="connsiteY7" fmla="*/ 146304 h 195198"/>
                  <a:gd name="connsiteX8" fmla="*/ 6 w 156222"/>
                  <a:gd name="connsiteY8" fmla="*/ 145034 h 195198"/>
                  <a:gd name="connsiteX9" fmla="*/ 6 w 156222"/>
                  <a:gd name="connsiteY9" fmla="*/ 22606 h 195198"/>
                  <a:gd name="connsiteX10" fmla="*/ 77984 w 156222"/>
                  <a:gd name="connsiteY10" fmla="*/ 0 h 195198"/>
                  <a:gd name="connsiteX11" fmla="*/ 155962 w 156222"/>
                  <a:gd name="connsiteY11" fmla="*/ 22606 h 19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22" h="195198">
                    <a:moveTo>
                      <a:pt x="156216" y="22606"/>
                    </a:moveTo>
                    <a:lnTo>
                      <a:pt x="156216" y="146304"/>
                    </a:lnTo>
                    <a:cubicBezTo>
                      <a:pt x="156343" y="153670"/>
                      <a:pt x="154565" y="157353"/>
                      <a:pt x="148342" y="162306"/>
                    </a:cubicBezTo>
                    <a:cubicBezTo>
                      <a:pt x="137801" y="170815"/>
                      <a:pt x="118624" y="178816"/>
                      <a:pt x="99828" y="186309"/>
                    </a:cubicBezTo>
                    <a:cubicBezTo>
                      <a:pt x="92589" y="189103"/>
                      <a:pt x="85350" y="192024"/>
                      <a:pt x="78111" y="195199"/>
                    </a:cubicBezTo>
                    <a:cubicBezTo>
                      <a:pt x="70872" y="192024"/>
                      <a:pt x="63633" y="189103"/>
                      <a:pt x="56394" y="186309"/>
                    </a:cubicBezTo>
                    <a:cubicBezTo>
                      <a:pt x="37598" y="178816"/>
                      <a:pt x="18421" y="170942"/>
                      <a:pt x="7880" y="162306"/>
                    </a:cubicBezTo>
                    <a:cubicBezTo>
                      <a:pt x="1657" y="157226"/>
                      <a:pt x="-121" y="153670"/>
                      <a:pt x="6" y="146304"/>
                    </a:cubicBezTo>
                    <a:lnTo>
                      <a:pt x="6" y="145034"/>
                    </a:lnTo>
                    <a:cubicBezTo>
                      <a:pt x="6" y="145034"/>
                      <a:pt x="6" y="22606"/>
                      <a:pt x="6" y="22606"/>
                    </a:cubicBezTo>
                    <a:cubicBezTo>
                      <a:pt x="23628" y="22606"/>
                      <a:pt x="49155" y="14478"/>
                      <a:pt x="77984" y="0"/>
                    </a:cubicBezTo>
                    <a:cubicBezTo>
                      <a:pt x="106940" y="14478"/>
                      <a:pt x="132467" y="22606"/>
                      <a:pt x="155962" y="22606"/>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nvGrpSpPr>
              <p:cNvPr id="100" name="Graphic 3">
                <a:extLst>
                  <a:ext uri="{FF2B5EF4-FFF2-40B4-BE49-F238E27FC236}">
                    <a16:creationId xmlns:a16="http://schemas.microsoft.com/office/drawing/2014/main" id="{427A1A5B-760E-3F93-A508-C3E765E97ED7}"/>
                  </a:ext>
                </a:extLst>
              </p:cNvPr>
              <p:cNvGrpSpPr/>
              <p:nvPr/>
            </p:nvGrpSpPr>
            <p:grpSpPr>
              <a:xfrm>
                <a:off x="11018901" y="5585841"/>
                <a:ext cx="84327" cy="85979"/>
                <a:chOff x="11018901" y="5585841"/>
                <a:chExt cx="84327" cy="85979"/>
              </a:xfrm>
            </p:grpSpPr>
            <p:sp>
              <p:nvSpPr>
                <p:cNvPr id="101" name="Freeform: Shape 100">
                  <a:extLst>
                    <a:ext uri="{FF2B5EF4-FFF2-40B4-BE49-F238E27FC236}">
                      <a16:creationId xmlns:a16="http://schemas.microsoft.com/office/drawing/2014/main" id="{B2CB9BAA-0D0E-9AB0-28B5-68B853082CBB}"/>
                    </a:ext>
                  </a:extLst>
                </p:cNvPr>
                <p:cNvSpPr/>
                <p:nvPr/>
              </p:nvSpPr>
              <p:spPr>
                <a:xfrm>
                  <a:off x="11018901" y="5628894"/>
                  <a:ext cx="84327" cy="12700"/>
                </a:xfrm>
                <a:custGeom>
                  <a:avLst/>
                  <a:gdLst>
                    <a:gd name="connsiteX0" fmla="*/ 0 w 84327"/>
                    <a:gd name="connsiteY0" fmla="*/ 0 h 12700"/>
                    <a:gd name="connsiteX1" fmla="*/ 84328 w 84327"/>
                    <a:gd name="connsiteY1" fmla="*/ 0 h 12700"/>
                  </a:gdLst>
                  <a:ahLst/>
                  <a:cxnLst>
                    <a:cxn ang="0">
                      <a:pos x="connsiteX0" y="connsiteY0"/>
                    </a:cxn>
                    <a:cxn ang="0">
                      <a:pos x="connsiteX1" y="connsiteY1"/>
                    </a:cxn>
                  </a:cxnLst>
                  <a:rect l="l" t="t" r="r" b="b"/>
                  <a:pathLst>
                    <a:path w="84327" h="12700">
                      <a:moveTo>
                        <a:pt x="0" y="0"/>
                      </a:moveTo>
                      <a:lnTo>
                        <a:pt x="84328"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02" name="Freeform: Shape 101">
                  <a:extLst>
                    <a:ext uri="{FF2B5EF4-FFF2-40B4-BE49-F238E27FC236}">
                      <a16:creationId xmlns:a16="http://schemas.microsoft.com/office/drawing/2014/main" id="{DD2F0A3B-26DF-87BB-1EB5-D292CF21AA73}"/>
                    </a:ext>
                  </a:extLst>
                </p:cNvPr>
                <p:cNvSpPr/>
                <p:nvPr/>
              </p:nvSpPr>
              <p:spPr>
                <a:xfrm>
                  <a:off x="11061065" y="5585841"/>
                  <a:ext cx="12700" cy="85979"/>
                </a:xfrm>
                <a:custGeom>
                  <a:avLst/>
                  <a:gdLst>
                    <a:gd name="connsiteX0" fmla="*/ 0 w 12700"/>
                    <a:gd name="connsiteY0" fmla="*/ 85979 h 85979"/>
                    <a:gd name="connsiteX1" fmla="*/ 0 w 12700"/>
                    <a:gd name="connsiteY1" fmla="*/ 0 h 85979"/>
                  </a:gdLst>
                  <a:ahLst/>
                  <a:cxnLst>
                    <a:cxn ang="0">
                      <a:pos x="connsiteX0" y="connsiteY0"/>
                    </a:cxn>
                    <a:cxn ang="0">
                      <a:pos x="connsiteX1" y="connsiteY1"/>
                    </a:cxn>
                  </a:cxnLst>
                  <a:rect l="l" t="t" r="r" b="b"/>
                  <a:pathLst>
                    <a:path w="12700" h="85979">
                      <a:moveTo>
                        <a:pt x="0" y="85979"/>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pic>
          <p:nvPicPr>
            <p:cNvPr id="73" name="Picture 72">
              <a:extLst>
                <a:ext uri="{FF2B5EF4-FFF2-40B4-BE49-F238E27FC236}">
                  <a16:creationId xmlns:a16="http://schemas.microsoft.com/office/drawing/2014/main" id="{B14B5D8A-7CB8-8BF7-2569-5471E743F216}"/>
                </a:ext>
              </a:extLst>
            </p:cNvPr>
            <p:cNvPicPr>
              <a:picLocks noChangeAspect="1"/>
            </p:cNvPicPr>
            <p:nvPr/>
          </p:nvPicPr>
          <p:blipFill>
            <a:blip r:embed="rId5"/>
            <a:stretch>
              <a:fillRect/>
            </a:stretch>
          </p:blipFill>
          <p:spPr>
            <a:xfrm>
              <a:off x="10456359" y="2430155"/>
              <a:ext cx="359511" cy="201722"/>
            </a:xfrm>
            <a:prstGeom prst="rect">
              <a:avLst/>
            </a:prstGeom>
          </p:spPr>
        </p:pic>
        <p:pic>
          <p:nvPicPr>
            <p:cNvPr id="74" name="Picture 73">
              <a:extLst>
                <a:ext uri="{FF2B5EF4-FFF2-40B4-BE49-F238E27FC236}">
                  <a16:creationId xmlns:a16="http://schemas.microsoft.com/office/drawing/2014/main" id="{77BA6188-81B3-3B71-6F51-AD68BBEA0382}"/>
                </a:ext>
              </a:extLst>
            </p:cNvPr>
            <p:cNvPicPr>
              <a:picLocks noChangeAspect="1"/>
            </p:cNvPicPr>
            <p:nvPr/>
          </p:nvPicPr>
          <p:blipFill>
            <a:blip r:embed="rId6"/>
            <a:srcRect l="8343" r="3061" b="3924"/>
            <a:stretch>
              <a:fillRect/>
            </a:stretch>
          </p:blipFill>
          <p:spPr>
            <a:xfrm>
              <a:off x="9662967" y="2405750"/>
              <a:ext cx="346591" cy="250533"/>
            </a:xfrm>
            <a:prstGeom prst="ellipse">
              <a:avLst/>
            </a:prstGeom>
          </p:spPr>
        </p:pic>
        <p:pic>
          <p:nvPicPr>
            <p:cNvPr id="77" name="Picture 76">
              <a:extLst>
                <a:ext uri="{FF2B5EF4-FFF2-40B4-BE49-F238E27FC236}">
                  <a16:creationId xmlns:a16="http://schemas.microsoft.com/office/drawing/2014/main" id="{7CD3A3A3-858F-C4B3-71C4-2FD8AC0B11D6}"/>
                </a:ext>
              </a:extLst>
            </p:cNvPr>
            <p:cNvPicPr>
              <a:picLocks noChangeAspect="1"/>
            </p:cNvPicPr>
            <p:nvPr/>
          </p:nvPicPr>
          <p:blipFill>
            <a:blip r:embed="rId7"/>
            <a:stretch>
              <a:fillRect/>
            </a:stretch>
          </p:blipFill>
          <p:spPr>
            <a:xfrm>
              <a:off x="10046788" y="2040993"/>
              <a:ext cx="224972" cy="241008"/>
            </a:xfrm>
            <a:prstGeom prst="rect">
              <a:avLst/>
            </a:prstGeom>
          </p:spPr>
        </p:pic>
        <p:sp>
          <p:nvSpPr>
            <p:cNvPr id="182" name="TextBox 181">
              <a:extLst>
                <a:ext uri="{FF2B5EF4-FFF2-40B4-BE49-F238E27FC236}">
                  <a16:creationId xmlns:a16="http://schemas.microsoft.com/office/drawing/2014/main" id="{CF14574B-8D4C-285D-BE3D-543C7FD90C19}"/>
                </a:ext>
              </a:extLst>
            </p:cNvPr>
            <p:cNvSpPr txBox="1"/>
            <p:nvPr/>
          </p:nvSpPr>
          <p:spPr>
            <a:xfrm>
              <a:off x="558196" y="4708987"/>
              <a:ext cx="820800" cy="215444"/>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1" i="0" u="none" strike="noStrike" kern="1200" cap="none" spc="0" normalizeH="0" baseline="0" noProof="0">
                  <a:ln>
                    <a:noFill/>
                  </a:ln>
                  <a:solidFill>
                    <a:srgbClr val="3F3F3F"/>
                  </a:solidFill>
                  <a:effectLst/>
                  <a:uLnTx/>
                  <a:uFillTx/>
                  <a:latin typeface="CVS Health Sans"/>
                  <a:ea typeface="+mn-ea"/>
                  <a:cs typeface="+mn-cs"/>
                </a:rPr>
                <a:t>Web App User</a:t>
              </a:r>
            </a:p>
          </p:txBody>
        </p:sp>
        <p:sp>
          <p:nvSpPr>
            <p:cNvPr id="189" name="Freeform: Shape 188">
              <a:extLst>
                <a:ext uri="{FF2B5EF4-FFF2-40B4-BE49-F238E27FC236}">
                  <a16:creationId xmlns:a16="http://schemas.microsoft.com/office/drawing/2014/main" id="{068BE2EC-4040-11B6-213F-A6FD4F593913}"/>
                </a:ext>
              </a:extLst>
            </p:cNvPr>
            <p:cNvSpPr/>
            <p:nvPr/>
          </p:nvSpPr>
          <p:spPr bwMode="gray">
            <a:xfrm>
              <a:off x="2026920" y="4267199"/>
              <a:ext cx="4543201" cy="633600"/>
            </a:xfrm>
            <a:custGeom>
              <a:avLst/>
              <a:gdLst>
                <a:gd name="connsiteX0" fmla="*/ 0 w 4541520"/>
                <a:gd name="connsiteY0" fmla="*/ 0 h 822960"/>
                <a:gd name="connsiteX1" fmla="*/ 0 w 4541520"/>
                <a:gd name="connsiteY1" fmla="*/ 822960 h 822960"/>
                <a:gd name="connsiteX2" fmla="*/ 4541520 w 4541520"/>
                <a:gd name="connsiteY2" fmla="*/ 822960 h 822960"/>
              </a:gdLst>
              <a:ahLst/>
              <a:cxnLst>
                <a:cxn ang="0">
                  <a:pos x="connsiteX0" y="connsiteY0"/>
                </a:cxn>
                <a:cxn ang="0">
                  <a:pos x="connsiteX1" y="connsiteY1"/>
                </a:cxn>
                <a:cxn ang="0">
                  <a:pos x="connsiteX2" y="connsiteY2"/>
                </a:cxn>
              </a:cxnLst>
              <a:rect l="l" t="t" r="r" b="b"/>
              <a:pathLst>
                <a:path w="4541520" h="822960">
                  <a:moveTo>
                    <a:pt x="0" y="0"/>
                  </a:moveTo>
                  <a:lnTo>
                    <a:pt x="0" y="822960"/>
                  </a:lnTo>
                  <a:lnTo>
                    <a:pt x="4541520" y="822960"/>
                  </a:lnTo>
                </a:path>
              </a:pathLst>
            </a:custGeom>
            <a:ln w="12700" cmpd="sng">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lIns="273600" tIns="45708" rIns="91416" bIns="45708"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190" name="Freeform: Shape 189">
              <a:extLst>
                <a:ext uri="{FF2B5EF4-FFF2-40B4-BE49-F238E27FC236}">
                  <a16:creationId xmlns:a16="http://schemas.microsoft.com/office/drawing/2014/main" id="{8586539A-27FC-E57B-D1E8-CCA78112B46F}"/>
                </a:ext>
              </a:extLst>
            </p:cNvPr>
            <p:cNvSpPr/>
            <p:nvPr/>
          </p:nvSpPr>
          <p:spPr bwMode="gray">
            <a:xfrm>
              <a:off x="5329430" y="3954780"/>
              <a:ext cx="1214867" cy="8460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rgbClr val="267A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91" name="Freeform: Shape 190">
              <a:extLst>
                <a:ext uri="{FF2B5EF4-FFF2-40B4-BE49-F238E27FC236}">
                  <a16:creationId xmlns:a16="http://schemas.microsoft.com/office/drawing/2014/main" id="{7D8BA93D-D983-3B15-BF11-DB51B1579C0A}"/>
                </a:ext>
              </a:extLst>
            </p:cNvPr>
            <p:cNvSpPr/>
            <p:nvPr/>
          </p:nvSpPr>
          <p:spPr bwMode="gray">
            <a:xfrm>
              <a:off x="5418782" y="3953124"/>
              <a:ext cx="1126800" cy="4608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rgbClr val="267A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46" name="TextBox 45">
              <a:extLst>
                <a:ext uri="{FF2B5EF4-FFF2-40B4-BE49-F238E27FC236}">
                  <a16:creationId xmlns:a16="http://schemas.microsoft.com/office/drawing/2014/main" id="{E6DB92BA-E769-EF68-A48C-4DD1E06A8714}"/>
                </a:ext>
              </a:extLst>
            </p:cNvPr>
            <p:cNvSpPr txBox="1"/>
            <p:nvPr/>
          </p:nvSpPr>
          <p:spPr>
            <a:xfrm>
              <a:off x="5842504" y="4220240"/>
              <a:ext cx="637200" cy="349200"/>
            </a:xfrm>
            <a:prstGeom prst="rect">
              <a:avLst/>
            </a:prstGeom>
            <a:noFill/>
          </p:spPr>
          <p:txBody>
            <a:bodyPr wrap="square" lIns="0" tIns="0" rIns="0" bIns="0">
              <a:spAutoFit/>
            </a:bodyPr>
            <a:lstStyle/>
            <a:p>
              <a:pPr marL="0" marR="0" lvl="0" indent="0" algn="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API Service </a:t>
              </a:r>
              <a:br>
                <a:rPr kumimoji="0" lang="en-US" sz="800" b="0" i="0" u="none" strike="noStrike" kern="1200" cap="none" spc="0" normalizeH="0" baseline="0" noProof="0">
                  <a:ln>
                    <a:noFill/>
                  </a:ln>
                  <a:solidFill>
                    <a:srgbClr val="3F3F3F"/>
                  </a:solidFill>
                  <a:effectLst/>
                  <a:uLnTx/>
                  <a:uFillTx/>
                  <a:latin typeface="CVS Health Sans"/>
                  <a:ea typeface="+mn-ea"/>
                  <a:cs typeface="+mn-cs"/>
                </a:rPr>
              </a:br>
              <a:r>
                <a:rPr kumimoji="0" lang="en-US" sz="800" b="0" i="0" u="none" strike="noStrike" kern="1200" cap="none" spc="0" normalizeH="0" baseline="0" noProof="0">
                  <a:ln>
                    <a:noFill/>
                  </a:ln>
                  <a:solidFill>
                    <a:srgbClr val="3F3F3F"/>
                  </a:solidFill>
                  <a:effectLst/>
                  <a:uLnTx/>
                  <a:uFillTx/>
                  <a:latin typeface="CVS Health Sans"/>
                  <a:ea typeface="+mn-ea"/>
                  <a:cs typeface="+mn-cs"/>
                </a:rPr>
                <a:t>Connection</a:t>
              </a:r>
            </a:p>
          </p:txBody>
        </p:sp>
        <p:cxnSp>
          <p:nvCxnSpPr>
            <p:cNvPr id="193" name="Straight Arrow Connector 192">
              <a:extLst>
                <a:ext uri="{FF2B5EF4-FFF2-40B4-BE49-F238E27FC236}">
                  <a16:creationId xmlns:a16="http://schemas.microsoft.com/office/drawing/2014/main" id="{D75CD79E-1E70-3FCB-C91D-B810CC41D662}"/>
                </a:ext>
              </a:extLst>
            </p:cNvPr>
            <p:cNvCxnSpPr>
              <a:cxnSpLocks/>
              <a:stCxn id="103" idx="2"/>
            </p:cNvCxnSpPr>
            <p:nvPr/>
          </p:nvCxnSpPr>
          <p:spPr>
            <a:xfrm flipH="1" flipV="1">
              <a:off x="5716087" y="3788644"/>
              <a:ext cx="813600" cy="1"/>
            </a:xfrm>
            <a:prstGeom prst="straightConnector1">
              <a:avLst/>
            </a:prstGeom>
            <a:ln w="12700" cmpd="sng">
              <a:solidFill>
                <a:srgbClr val="267AC0"/>
              </a:solidFill>
              <a:tailEnd type="triangle"/>
            </a:ln>
          </p:spPr>
          <p:style>
            <a:lnRef idx="1">
              <a:schemeClr val="accent1"/>
            </a:lnRef>
            <a:fillRef idx="0">
              <a:schemeClr val="accent1"/>
            </a:fillRef>
            <a:effectRef idx="0">
              <a:schemeClr val="accent1"/>
            </a:effectRef>
            <a:fontRef idx="minor">
              <a:schemeClr val="tx1"/>
            </a:fontRef>
          </p:style>
        </p:cxnSp>
        <p:sp>
          <p:nvSpPr>
            <p:cNvPr id="196" name="Freeform: Shape 195">
              <a:extLst>
                <a:ext uri="{FF2B5EF4-FFF2-40B4-BE49-F238E27FC236}">
                  <a16:creationId xmlns:a16="http://schemas.microsoft.com/office/drawing/2014/main" id="{FB49C7CE-461F-3608-593E-DC61AEEFD534}"/>
                </a:ext>
              </a:extLst>
            </p:cNvPr>
            <p:cNvSpPr/>
            <p:nvPr/>
          </p:nvSpPr>
          <p:spPr bwMode="gray">
            <a:xfrm flipV="1">
              <a:off x="5329430" y="2644041"/>
              <a:ext cx="1214867" cy="8460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rgbClr val="267A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97" name="Freeform: Shape 196">
              <a:extLst>
                <a:ext uri="{FF2B5EF4-FFF2-40B4-BE49-F238E27FC236}">
                  <a16:creationId xmlns:a16="http://schemas.microsoft.com/office/drawing/2014/main" id="{544300C8-C5DB-90EA-4D13-D8208E47B377}"/>
                </a:ext>
              </a:extLst>
            </p:cNvPr>
            <p:cNvSpPr/>
            <p:nvPr/>
          </p:nvSpPr>
          <p:spPr bwMode="gray">
            <a:xfrm flipV="1">
              <a:off x="5418782" y="3253641"/>
              <a:ext cx="1127720" cy="2364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rgbClr val="267A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98" name="Freeform: Shape 197">
              <a:extLst>
                <a:ext uri="{FF2B5EF4-FFF2-40B4-BE49-F238E27FC236}">
                  <a16:creationId xmlns:a16="http://schemas.microsoft.com/office/drawing/2014/main" id="{99B870D1-E0CC-231A-B57C-17A1AA06701B}"/>
                </a:ext>
              </a:extLst>
            </p:cNvPr>
            <p:cNvSpPr/>
            <p:nvPr/>
          </p:nvSpPr>
          <p:spPr bwMode="gray">
            <a:xfrm flipH="1">
              <a:off x="7053428" y="4000879"/>
              <a:ext cx="3286801" cy="900000"/>
            </a:xfrm>
            <a:custGeom>
              <a:avLst/>
              <a:gdLst>
                <a:gd name="connsiteX0" fmla="*/ 0 w 4541520"/>
                <a:gd name="connsiteY0" fmla="*/ 0 h 822960"/>
                <a:gd name="connsiteX1" fmla="*/ 0 w 4541520"/>
                <a:gd name="connsiteY1" fmla="*/ 822960 h 822960"/>
                <a:gd name="connsiteX2" fmla="*/ 4541520 w 4541520"/>
                <a:gd name="connsiteY2" fmla="*/ 822960 h 822960"/>
              </a:gdLst>
              <a:ahLst/>
              <a:cxnLst>
                <a:cxn ang="0">
                  <a:pos x="connsiteX0" y="connsiteY0"/>
                </a:cxn>
                <a:cxn ang="0">
                  <a:pos x="connsiteX1" y="connsiteY1"/>
                </a:cxn>
                <a:cxn ang="0">
                  <a:pos x="connsiteX2" y="connsiteY2"/>
                </a:cxn>
              </a:cxnLst>
              <a:rect l="l" t="t" r="r" b="b"/>
              <a:pathLst>
                <a:path w="4541520" h="822960">
                  <a:moveTo>
                    <a:pt x="0" y="0"/>
                  </a:moveTo>
                  <a:lnTo>
                    <a:pt x="0" y="822960"/>
                  </a:lnTo>
                  <a:lnTo>
                    <a:pt x="4541520" y="822960"/>
                  </a:lnTo>
                </a:path>
              </a:pathLst>
            </a:custGeom>
            <a:ln w="12700" cmpd="sng">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txBody>
            <a:bodyPr lIns="273600" tIns="46800" rIns="91416"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199" name="Freeform: Shape 198">
              <a:extLst>
                <a:ext uri="{FF2B5EF4-FFF2-40B4-BE49-F238E27FC236}">
                  <a16:creationId xmlns:a16="http://schemas.microsoft.com/office/drawing/2014/main" id="{6FCC8682-453B-10FB-8D88-3F95713A9B93}"/>
                </a:ext>
              </a:extLst>
            </p:cNvPr>
            <p:cNvSpPr/>
            <p:nvPr/>
          </p:nvSpPr>
          <p:spPr bwMode="gray">
            <a:xfrm flipH="1">
              <a:off x="8605518" y="4000880"/>
              <a:ext cx="1627200" cy="2268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lIns="273600" tIns="46800" rIns="91416"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200" name="TextBox 199">
              <a:extLst>
                <a:ext uri="{FF2B5EF4-FFF2-40B4-BE49-F238E27FC236}">
                  <a16:creationId xmlns:a16="http://schemas.microsoft.com/office/drawing/2014/main" id="{63D0E354-6874-CB82-1248-4F09A901D862}"/>
                </a:ext>
              </a:extLst>
            </p:cNvPr>
            <p:cNvSpPr txBox="1"/>
            <p:nvPr/>
          </p:nvSpPr>
          <p:spPr>
            <a:xfrm>
              <a:off x="7103107" y="4198779"/>
              <a:ext cx="795600" cy="34920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VLZ Outbound IP for YYY</a:t>
              </a:r>
            </a:p>
          </p:txBody>
        </p:sp>
        <p:sp>
          <p:nvSpPr>
            <p:cNvPr id="201" name="Freeform: Shape 200">
              <a:extLst>
                <a:ext uri="{FF2B5EF4-FFF2-40B4-BE49-F238E27FC236}">
                  <a16:creationId xmlns:a16="http://schemas.microsoft.com/office/drawing/2014/main" id="{5EC45BC1-0FB4-1197-E4B9-53DEFEC22C75}"/>
                </a:ext>
              </a:extLst>
            </p:cNvPr>
            <p:cNvSpPr/>
            <p:nvPr/>
          </p:nvSpPr>
          <p:spPr bwMode="gray">
            <a:xfrm flipH="1">
              <a:off x="7067825" y="4276036"/>
              <a:ext cx="1098000" cy="1188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lIns="273600" tIns="46800" rIns="90000"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202" name="Freeform: Shape 201">
              <a:extLst>
                <a:ext uri="{FF2B5EF4-FFF2-40B4-BE49-F238E27FC236}">
                  <a16:creationId xmlns:a16="http://schemas.microsoft.com/office/drawing/2014/main" id="{7BE9A494-34C0-5BB5-FC65-F9FA055332B7}"/>
                </a:ext>
              </a:extLst>
            </p:cNvPr>
            <p:cNvSpPr/>
            <p:nvPr/>
          </p:nvSpPr>
          <p:spPr bwMode="gray">
            <a:xfrm flipH="1">
              <a:off x="7067824" y="3456432"/>
              <a:ext cx="1224233" cy="27394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lIns="273600" tIns="46800" rIns="90000"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43" name="Graphic 83" descr="Cloud outline">
              <a:extLst>
                <a:ext uri="{FF2B5EF4-FFF2-40B4-BE49-F238E27FC236}">
                  <a16:creationId xmlns:a16="http://schemas.microsoft.com/office/drawing/2014/main" id="{3B744615-8DB0-33B1-A984-743BB56A1693}"/>
                </a:ext>
              </a:extLst>
            </p:cNvPr>
            <p:cNvSpPr/>
            <p:nvPr/>
          </p:nvSpPr>
          <p:spPr>
            <a:xfrm>
              <a:off x="7741137" y="3779159"/>
              <a:ext cx="889200" cy="5040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rgbClr val="FFC000"/>
            </a:solidFill>
            <a:ln w="12998" cap="flat">
              <a:noFill/>
              <a:prstDash val="solid"/>
              <a:miter/>
            </a:ln>
          </p:spPr>
          <p:txBody>
            <a:bodyPr lIns="90000" tIns="90000" rIns="900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3PLZ</a:t>
              </a:r>
            </a:p>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Partner</a:t>
              </a:r>
            </a:p>
          </p:txBody>
        </p:sp>
        <p:sp>
          <p:nvSpPr>
            <p:cNvPr id="203" name="TextBox 202">
              <a:extLst>
                <a:ext uri="{FF2B5EF4-FFF2-40B4-BE49-F238E27FC236}">
                  <a16:creationId xmlns:a16="http://schemas.microsoft.com/office/drawing/2014/main" id="{D91B4416-CF09-7C3B-A44A-5BD97E524D54}"/>
                </a:ext>
              </a:extLst>
            </p:cNvPr>
            <p:cNvSpPr txBox="1"/>
            <p:nvPr/>
          </p:nvSpPr>
          <p:spPr>
            <a:xfrm>
              <a:off x="9047874" y="2961837"/>
              <a:ext cx="795600" cy="34920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Corp Internet App Path</a:t>
              </a:r>
            </a:p>
          </p:txBody>
        </p:sp>
        <p:sp>
          <p:nvSpPr>
            <p:cNvPr id="204" name="Freeform: Shape 203">
              <a:extLst>
                <a:ext uri="{FF2B5EF4-FFF2-40B4-BE49-F238E27FC236}">
                  <a16:creationId xmlns:a16="http://schemas.microsoft.com/office/drawing/2014/main" id="{264C93C8-6B7C-A7DF-6A33-60729F199438}"/>
                </a:ext>
              </a:extLst>
            </p:cNvPr>
            <p:cNvSpPr/>
            <p:nvPr/>
          </p:nvSpPr>
          <p:spPr bwMode="gray">
            <a:xfrm flipH="1" flipV="1">
              <a:off x="8605518" y="3166367"/>
              <a:ext cx="1627200" cy="2268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lIns="273600" tIns="46800" rIns="91416"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205" name="TextBox 204">
              <a:extLst>
                <a:ext uri="{FF2B5EF4-FFF2-40B4-BE49-F238E27FC236}">
                  <a16:creationId xmlns:a16="http://schemas.microsoft.com/office/drawing/2014/main" id="{0B4D68CA-A343-8C73-043E-E78E7D1B259B}"/>
                </a:ext>
              </a:extLst>
            </p:cNvPr>
            <p:cNvSpPr txBox="1"/>
            <p:nvPr/>
          </p:nvSpPr>
          <p:spPr>
            <a:xfrm>
              <a:off x="7756840" y="1887316"/>
              <a:ext cx="1198800" cy="16200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VPC Outbound IP Pool</a:t>
              </a:r>
            </a:p>
          </p:txBody>
        </p:sp>
        <p:sp>
          <p:nvSpPr>
            <p:cNvPr id="206" name="Freeform: Shape 205">
              <a:extLst>
                <a:ext uri="{FF2B5EF4-FFF2-40B4-BE49-F238E27FC236}">
                  <a16:creationId xmlns:a16="http://schemas.microsoft.com/office/drawing/2014/main" id="{E55EB109-A25E-4466-93B8-E725DF52FF68}"/>
                </a:ext>
              </a:extLst>
            </p:cNvPr>
            <p:cNvSpPr/>
            <p:nvPr/>
          </p:nvSpPr>
          <p:spPr bwMode="gray">
            <a:xfrm flipV="1">
              <a:off x="6798862" y="2066356"/>
              <a:ext cx="3114757" cy="374560"/>
            </a:xfrm>
            <a:custGeom>
              <a:avLst/>
              <a:gdLst>
                <a:gd name="connsiteX0" fmla="*/ 0 w 4541520"/>
                <a:gd name="connsiteY0" fmla="*/ 0 h 822960"/>
                <a:gd name="connsiteX1" fmla="*/ 0 w 4541520"/>
                <a:gd name="connsiteY1" fmla="*/ 822960 h 822960"/>
                <a:gd name="connsiteX2" fmla="*/ 4541520 w 4541520"/>
                <a:gd name="connsiteY2" fmla="*/ 822960 h 822960"/>
              </a:gdLst>
              <a:ahLst/>
              <a:cxnLst>
                <a:cxn ang="0">
                  <a:pos x="connsiteX0" y="connsiteY0"/>
                </a:cxn>
                <a:cxn ang="0">
                  <a:pos x="connsiteX1" y="connsiteY1"/>
                </a:cxn>
                <a:cxn ang="0">
                  <a:pos x="connsiteX2" y="connsiteY2"/>
                </a:cxn>
              </a:cxnLst>
              <a:rect l="l" t="t" r="r" b="b"/>
              <a:pathLst>
                <a:path w="4541520" h="822960">
                  <a:moveTo>
                    <a:pt x="0" y="0"/>
                  </a:moveTo>
                  <a:lnTo>
                    <a:pt x="0" y="822960"/>
                  </a:lnTo>
                  <a:lnTo>
                    <a:pt x="4541520" y="822960"/>
                  </a:lnTo>
                </a:path>
              </a:pathLst>
            </a:custGeom>
            <a:ln w="12700" cmpd="sng">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lIns="273600" tIns="46800" rIns="91416"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cxnSp>
          <p:nvCxnSpPr>
            <p:cNvPr id="209" name="Straight Arrow Connector 208">
              <a:extLst>
                <a:ext uri="{FF2B5EF4-FFF2-40B4-BE49-F238E27FC236}">
                  <a16:creationId xmlns:a16="http://schemas.microsoft.com/office/drawing/2014/main" id="{EA809F00-359C-E4E4-33E1-F0206CE0F398}"/>
                </a:ext>
              </a:extLst>
            </p:cNvPr>
            <p:cNvCxnSpPr>
              <a:stCxn id="174" idx="7"/>
            </p:cNvCxnSpPr>
            <p:nvPr/>
          </p:nvCxnSpPr>
          <p:spPr>
            <a:xfrm>
              <a:off x="6991739" y="2486376"/>
              <a:ext cx="2592000" cy="10800"/>
            </a:xfrm>
            <a:prstGeom prst="straightConnector1">
              <a:avLst/>
            </a:prstGeom>
            <a:ln w="12700" cmpd="sng">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88E4F6EC-A086-5A4E-DBD7-613CEE28D5AE}"/>
                </a:ext>
              </a:extLst>
            </p:cNvPr>
            <p:cNvSpPr txBox="1"/>
            <p:nvPr/>
          </p:nvSpPr>
          <p:spPr>
            <a:xfrm>
              <a:off x="7756840" y="2306416"/>
              <a:ext cx="1198800" cy="16200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O365 Outbound IP Pool</a:t>
              </a:r>
            </a:p>
          </p:txBody>
        </p:sp>
        <p:sp>
          <p:nvSpPr>
            <p:cNvPr id="211" name="Arc 210">
              <a:extLst>
                <a:ext uri="{FF2B5EF4-FFF2-40B4-BE49-F238E27FC236}">
                  <a16:creationId xmlns:a16="http://schemas.microsoft.com/office/drawing/2014/main" id="{845F5D6A-2E42-9EE5-D0BE-C135FBD58FD1}"/>
                </a:ext>
              </a:extLst>
            </p:cNvPr>
            <p:cNvSpPr/>
            <p:nvPr/>
          </p:nvSpPr>
          <p:spPr>
            <a:xfrm>
              <a:off x="960321" y="3619269"/>
              <a:ext cx="5836370" cy="1684368"/>
            </a:xfrm>
            <a:prstGeom prst="arc">
              <a:avLst>
                <a:gd name="adj1" fmla="val 11217052"/>
                <a:gd name="adj2" fmla="val 20413005"/>
              </a:avLst>
            </a:prstGeom>
            <a:noFill/>
            <a:ln w="9525" cap="rnd">
              <a:solidFill>
                <a:schemeClr val="tx1"/>
              </a:solidFill>
              <a:prstDash val="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12" name="Arc 211">
              <a:extLst>
                <a:ext uri="{FF2B5EF4-FFF2-40B4-BE49-F238E27FC236}">
                  <a16:creationId xmlns:a16="http://schemas.microsoft.com/office/drawing/2014/main" id="{A8AC518B-02C6-3D02-5D3D-C76FA7E2CF23}"/>
                </a:ext>
              </a:extLst>
            </p:cNvPr>
            <p:cNvSpPr/>
            <p:nvPr/>
          </p:nvSpPr>
          <p:spPr>
            <a:xfrm flipV="1">
              <a:off x="1074323" y="2333609"/>
              <a:ext cx="5357570" cy="1194964"/>
            </a:xfrm>
            <a:prstGeom prst="arc">
              <a:avLst>
                <a:gd name="adj1" fmla="val 11107234"/>
                <a:gd name="adj2" fmla="val 20515427"/>
              </a:avLst>
            </a:prstGeom>
            <a:noFill/>
            <a:ln w="9525" cap="rnd">
              <a:solidFill>
                <a:schemeClr val="tx1"/>
              </a:solidFill>
              <a:prstDash val="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800" b="1" i="0" u="none" strike="noStrike" kern="1200" cap="none" spc="0" normalizeH="0" baseline="0" noProof="0">
                <a:ln>
                  <a:noFill/>
                </a:ln>
                <a:solidFill>
                  <a:prstClr val="white"/>
                </a:solidFill>
                <a:effectLst/>
                <a:uLnTx/>
                <a:uFillTx/>
                <a:latin typeface="CVS Health Sans"/>
                <a:ea typeface="+mn-ea"/>
                <a:cs typeface="+mn-cs"/>
              </a:endParaRPr>
            </a:p>
          </p:txBody>
        </p:sp>
        <p:pic>
          <p:nvPicPr>
            <p:cNvPr id="66" name="Picture 4" descr="IPSec Self Paced Course — Alta3 Research">
              <a:extLst>
                <a:ext uri="{FF2B5EF4-FFF2-40B4-BE49-F238E27FC236}">
                  <a16:creationId xmlns:a16="http://schemas.microsoft.com/office/drawing/2014/main" id="{45272259-E6F2-18FD-0C1D-DD07F1A51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4749" y="3531263"/>
              <a:ext cx="450193" cy="450127"/>
            </a:xfrm>
            <a:prstGeom prst="rect">
              <a:avLst/>
            </a:prstGeom>
            <a:noFill/>
            <a:extLst>
              <a:ext uri="{909E8E84-426E-40DD-AFC4-6F175D3DCCD1}">
                <a14:hiddenFill xmlns:a14="http://schemas.microsoft.com/office/drawing/2010/main">
                  <a:solidFill>
                    <a:srgbClr val="FFFFFF"/>
                  </a:solidFill>
                </a14:hiddenFill>
              </a:ext>
            </a:extLst>
          </p:spPr>
        </p:pic>
      </p:grpSp>
      <p:sp>
        <p:nvSpPr>
          <p:cNvPr id="216" name="Rectangle: Rounded Corners 215">
            <a:extLst>
              <a:ext uri="{FF2B5EF4-FFF2-40B4-BE49-F238E27FC236}">
                <a16:creationId xmlns:a16="http://schemas.microsoft.com/office/drawing/2014/main" id="{AC498448-FC86-3944-3B42-FDEB764148CD}"/>
              </a:ext>
            </a:extLst>
          </p:cNvPr>
          <p:cNvSpPr/>
          <p:nvPr/>
        </p:nvSpPr>
        <p:spPr bwMode="gray">
          <a:xfrm>
            <a:off x="5364480" y="5555972"/>
            <a:ext cx="2806686" cy="518400"/>
          </a:xfrm>
          <a:prstGeom prst="roundRect">
            <a:avLst/>
          </a:prstGeom>
          <a:solidFill>
            <a:srgbClr val="0A4B8C"/>
          </a:solidFill>
          <a:ln w="6350">
            <a:noFill/>
            <a:miter lim="800000"/>
          </a:ln>
          <a:effectLst/>
        </p:spPr>
        <p:style>
          <a:lnRef idx="1">
            <a:schemeClr val="accent1"/>
          </a:lnRef>
          <a:fillRef idx="3">
            <a:schemeClr val="accent1"/>
          </a:fillRef>
          <a:effectRef idx="2">
            <a:schemeClr val="accent1"/>
          </a:effectRef>
          <a:fontRef idx="minor">
            <a:schemeClr val="lt1"/>
          </a:fontRef>
        </p:style>
        <p:txBody>
          <a:bodyPr lIns="91440" tIns="90000" rIns="91440" bIns="900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a:ln>
                  <a:noFill/>
                </a:ln>
                <a:solidFill>
                  <a:prstClr val="white"/>
                </a:solidFill>
                <a:effectLst/>
                <a:uLnTx/>
                <a:uFillTx/>
                <a:latin typeface="CVS Health Sans"/>
                <a:ea typeface="+mn-ea"/>
                <a:cs typeface="+mn-cs"/>
              </a:rPr>
              <a:t>User application traffic is sent to the 3PLZ target IP’s (Provided By L3PLZ DNS Service)</a:t>
            </a:r>
          </a:p>
        </p:txBody>
      </p:sp>
      <p:cxnSp>
        <p:nvCxnSpPr>
          <p:cNvPr id="217" name="Straight Connector 216">
            <a:extLst>
              <a:ext uri="{FF2B5EF4-FFF2-40B4-BE49-F238E27FC236}">
                <a16:creationId xmlns:a16="http://schemas.microsoft.com/office/drawing/2014/main" id="{A63BC217-CD62-8252-D6F0-0E116F64DD8C}"/>
              </a:ext>
            </a:extLst>
          </p:cNvPr>
          <p:cNvCxnSpPr>
            <a:cxnSpLocks/>
            <a:endCxn id="216" idx="0"/>
          </p:cNvCxnSpPr>
          <p:nvPr/>
        </p:nvCxnSpPr>
        <p:spPr>
          <a:xfrm>
            <a:off x="6767823" y="5333164"/>
            <a:ext cx="0" cy="222808"/>
          </a:xfrm>
          <a:prstGeom prst="line">
            <a:avLst/>
          </a:prstGeom>
          <a:solidFill>
            <a:schemeClr val="bg1"/>
          </a:solidFill>
          <a:ln w="6350">
            <a:solidFill>
              <a:srgbClr val="267AC0"/>
            </a:solidFill>
            <a:miter lim="800000"/>
            <a:headEnd type="oval"/>
          </a:ln>
          <a:effectLst/>
        </p:spPr>
        <p:style>
          <a:lnRef idx="1">
            <a:schemeClr val="accent1"/>
          </a:lnRef>
          <a:fillRef idx="3">
            <a:schemeClr val="accent1"/>
          </a:fillRef>
          <a:effectRef idx="2">
            <a:schemeClr val="accent1"/>
          </a:effectRef>
          <a:fontRef idx="minor">
            <a:schemeClr val="lt1"/>
          </a:fontRef>
        </p:style>
      </p:cxnSp>
      <p:sp>
        <p:nvSpPr>
          <p:cNvPr id="219" name="Rectangle: Rounded Corners 218">
            <a:extLst>
              <a:ext uri="{FF2B5EF4-FFF2-40B4-BE49-F238E27FC236}">
                <a16:creationId xmlns:a16="http://schemas.microsoft.com/office/drawing/2014/main" id="{B01FC400-05EA-2D90-EFD4-592B0A514D89}"/>
              </a:ext>
            </a:extLst>
          </p:cNvPr>
          <p:cNvSpPr/>
          <p:nvPr/>
        </p:nvSpPr>
        <p:spPr bwMode="gray">
          <a:xfrm>
            <a:off x="8623440" y="5555972"/>
            <a:ext cx="2776103" cy="518400"/>
          </a:xfrm>
          <a:prstGeom prst="roundRect">
            <a:avLst/>
          </a:prstGeom>
          <a:solidFill>
            <a:srgbClr val="0A4B8C"/>
          </a:solidFill>
          <a:ln w="6350">
            <a:noFill/>
            <a:miter lim="800000"/>
          </a:ln>
          <a:effectLst/>
        </p:spPr>
        <p:style>
          <a:lnRef idx="1">
            <a:schemeClr val="accent1"/>
          </a:lnRef>
          <a:fillRef idx="3">
            <a:schemeClr val="accent1"/>
          </a:fillRef>
          <a:effectRef idx="2">
            <a:schemeClr val="accent1"/>
          </a:effectRef>
          <a:fontRef idx="minor">
            <a:schemeClr val="lt1"/>
          </a:fontRef>
        </p:style>
        <p:txBody>
          <a:bodyPr lIns="91440" tIns="90000" rIns="91440" bIns="900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a:ln>
                  <a:noFill/>
                </a:ln>
                <a:solidFill>
                  <a:prstClr val="white"/>
                </a:solidFill>
                <a:effectLst/>
                <a:uLnTx/>
                <a:uFillTx/>
                <a:latin typeface="CVS Health Sans"/>
                <a:ea typeface="+mn-ea"/>
                <a:cs typeface="+mn-cs"/>
              </a:rPr>
              <a:t>Using platform optimized proxies, user sessions are connected to our corporate Internet or Intranet application</a:t>
            </a:r>
          </a:p>
        </p:txBody>
      </p:sp>
      <p:cxnSp>
        <p:nvCxnSpPr>
          <p:cNvPr id="220" name="Straight Connector 219">
            <a:extLst>
              <a:ext uri="{FF2B5EF4-FFF2-40B4-BE49-F238E27FC236}">
                <a16:creationId xmlns:a16="http://schemas.microsoft.com/office/drawing/2014/main" id="{2434A678-60C1-9209-1145-F8722C7965DE}"/>
              </a:ext>
            </a:extLst>
          </p:cNvPr>
          <p:cNvCxnSpPr>
            <a:cxnSpLocks/>
          </p:cNvCxnSpPr>
          <p:nvPr/>
        </p:nvCxnSpPr>
        <p:spPr>
          <a:xfrm>
            <a:off x="11075663" y="3810000"/>
            <a:ext cx="0" cy="1746364"/>
          </a:xfrm>
          <a:prstGeom prst="line">
            <a:avLst/>
          </a:prstGeom>
          <a:solidFill>
            <a:schemeClr val="bg1"/>
          </a:solidFill>
          <a:ln w="6350">
            <a:solidFill>
              <a:srgbClr val="267AC0"/>
            </a:solidFill>
            <a:miter lim="800000"/>
            <a:headEnd type="ova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2494466016"/>
      </p:ext>
    </p:extLst>
  </p:cSld>
  <p:clrMapOvr>
    <a:masterClrMapping/>
  </p:clrMapOvr>
</p:sld>
</file>

<file path=ppt/theme/theme1.xml><?xml version="1.0" encoding="utf-8"?>
<a:theme xmlns:a="http://schemas.openxmlformats.org/drawingml/2006/main" name="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4.pptx" id="{5CA5D1FB-423B-4DB9-AA4A-1D74D36661A3}" vid="{1C619D71-CCC8-452F-82D4-26D04016AD60}"/>
    </a:ext>
  </a:extLst>
</a:theme>
</file>

<file path=ppt/theme/theme2.xml><?xml version="1.0" encoding="utf-8"?>
<a:theme xmlns:a="http://schemas.openxmlformats.org/drawingml/2006/main" name="1_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4.pptx" id="{5CA5D1FB-423B-4DB9-AA4A-1D74D36661A3}" vid="{1C619D71-CCC8-452F-82D4-26D04016AD60}"/>
    </a:ext>
  </a:extLst>
</a:theme>
</file>

<file path=ppt/theme/theme3.xml><?xml version="1.0" encoding="utf-8"?>
<a:theme xmlns:a="http://schemas.openxmlformats.org/drawingml/2006/main" name="2_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4.pptx" id="{5CA5D1FB-423B-4DB9-AA4A-1D74D36661A3}" vid="{1C619D71-CCC8-452F-82D4-26D04016AD60}"/>
    </a:ext>
  </a:extLst>
</a:theme>
</file>

<file path=ppt/theme/theme4.xml><?xml version="1.0" encoding="utf-8"?>
<a:theme xmlns:a="http://schemas.openxmlformats.org/drawingml/2006/main" name="4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HS&amp;T Sep 2025 - Digital Workplace_V3  -  Read-Only" id="{2EE8AA70-CFBC-D24B-AEDD-205D13EBC71F}" vid="{06C1A339-1D14-AE44-96AF-446AAF058887}"/>
    </a:ext>
  </a:extLst>
</a:theme>
</file>

<file path=ppt/theme/theme5.xml><?xml version="1.0" encoding="utf-8"?>
<a:theme xmlns:a="http://schemas.openxmlformats.org/drawingml/2006/main" name="Office Theme">
  <a:themeElements>
    <a:clrScheme name="Custom 97">
      <a:dk1>
        <a:sysClr val="windowText" lastClr="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ustom 10">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b="1" dirty="0" err="1" smtClean="0">
            <a:latin typeface="+mn-lt"/>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solidFill>
              <a:schemeClr val="tx2"/>
            </a:solidFill>
          </a:defRPr>
        </a:defPPr>
      </a:lstStyle>
    </a:txDef>
  </a:objectDefaults>
  <a:extraClrSchemeLst/>
</a:theme>
</file>

<file path=ppt/theme/theme6.xml><?xml version="1.0" encoding="utf-8"?>
<a:theme xmlns:a="http://schemas.openxmlformats.org/drawingml/2006/main" name="Office Theme">
  <a:themeElements>
    <a:clrScheme name="Custom 96">
      <a:dk1>
        <a:sysClr val="windowText" lastClr="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ustom 10">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b="1" dirty="0" err="1" smtClean="0">
            <a:solidFill>
              <a:schemeClr val="bg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solidFill>
              <a:schemeClr val="tx2"/>
            </a:solidFill>
            <a:latin typeface="Arial" panose="020B0604020202020204" pitchFamily="34" charset="0"/>
            <a:cs typeface="Arial" panose="020B0604020202020204" pitchFamily="34" charset="0"/>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BA646BE4F4A144B36EC3A81DE339C3" ma:contentTypeVersion="15" ma:contentTypeDescription="Create a new document." ma:contentTypeScope="" ma:versionID="40a5628d53165758ff0d1663150ae92d">
  <xsd:schema xmlns:xsd="http://www.w3.org/2001/XMLSchema" xmlns:xs="http://www.w3.org/2001/XMLSchema" xmlns:p="http://schemas.microsoft.com/office/2006/metadata/properties" xmlns:ns2="cdb3bfe0-37df-4848-82ca-bfa18c7348d5" xmlns:ns3="0479a16e-2128-4ff1-9cb6-bce47ddd36cc" targetNamespace="http://schemas.microsoft.com/office/2006/metadata/properties" ma:root="true" ma:fieldsID="3336de438d24fd2540fe4a41cc3d947d" ns2:_="" ns3:_="">
    <xsd:import namespace="cdb3bfe0-37df-4848-82ca-bfa18c7348d5"/>
    <xsd:import namespace="0479a16e-2128-4ff1-9cb6-bce47ddd36c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Billing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b3bfe0-37df-4848-82ca-bfa18c7348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773e5d3-86f4-436a-b35a-a9b626cf6315"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79a16e-2128-4ff1-9cb6-bce47ddd36c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0cb54cc4-fcf9-483e-b30d-23ea322bb907}" ma:internalName="TaxCatchAll" ma:showField="CatchAllData" ma:web="0479a16e-2128-4ff1-9cb6-bce47ddd36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db3bfe0-37df-4848-82ca-bfa18c7348d5">
      <Terms xmlns="http://schemas.microsoft.com/office/infopath/2007/PartnerControls"/>
    </lcf76f155ced4ddcb4097134ff3c332f>
    <TaxCatchAll xmlns="0479a16e-2128-4ff1-9cb6-bce47ddd36cc" xsi:nil="true"/>
  </documentManagement>
</p:properties>
</file>

<file path=customXml/itemProps1.xml><?xml version="1.0" encoding="utf-8"?>
<ds:datastoreItem xmlns:ds="http://schemas.openxmlformats.org/officeDocument/2006/customXml" ds:itemID="{408CABF7-A277-4516-8834-EEB6E9B45B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db3bfe0-37df-4848-82ca-bfa18c7348d5"/>
    <ds:schemaRef ds:uri="0479a16e-2128-4ff1-9cb6-bce47ddd3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4C5460-6341-4A06-8926-FDDA58E91623}">
  <ds:schemaRefs>
    <ds:schemaRef ds:uri="http://schemas.microsoft.com/sharepoint/v3/contenttype/forms"/>
  </ds:schemaRefs>
</ds:datastoreItem>
</file>

<file path=customXml/itemProps3.xml><?xml version="1.0" encoding="utf-8"?>
<ds:datastoreItem xmlns:ds="http://schemas.openxmlformats.org/officeDocument/2006/customXml" ds:itemID="{B24F0FD7-590D-477C-84D8-04F64A55F94D}">
  <ds:schemaRefs>
    <ds:schemaRef ds:uri="http://purl.org/dc/elements/1.1/"/>
    <ds:schemaRef ds:uri="http://www.w3.org/XML/1998/namespace"/>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schemas.microsoft.com/office/infopath/2007/PartnerControls"/>
    <ds:schemaRef ds:uri="0479a16e-2128-4ff1-9cb6-bce47ddd36cc"/>
    <ds:schemaRef ds:uri="cdb3bfe0-37df-4848-82ca-bfa18c7348d5"/>
    <ds:schemaRef ds:uri="http://purl.org/dc/dcmitype/"/>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CVS_Health_Everyday_Widescreen_Template_01_2024 (2)</Template>
  <TotalTime>0</TotalTime>
  <Words>4503</Words>
  <Application>Microsoft Office PowerPoint</Application>
  <PresentationFormat>Custom</PresentationFormat>
  <Paragraphs>584</Paragraphs>
  <Slides>27</Slides>
  <Notes>9</Notes>
  <HiddenSlides>0</HiddenSlides>
  <MMClips>0</MMClips>
  <ScaleCrop>false</ScaleCrop>
  <HeadingPairs>
    <vt:vector size="4" baseType="variant">
      <vt:variant>
        <vt:lpstr>Theme</vt:lpstr>
      </vt:variant>
      <vt:variant>
        <vt:i4>4</vt:i4>
      </vt:variant>
      <vt:variant>
        <vt:lpstr>Slide Titles</vt:lpstr>
      </vt:variant>
      <vt:variant>
        <vt:i4>27</vt:i4>
      </vt:variant>
    </vt:vector>
  </HeadingPairs>
  <TitlesOfParts>
    <vt:vector size="31" baseType="lpstr">
      <vt:lpstr>CVS_Health_PPT_Everyday_Widescreen_Template</vt:lpstr>
      <vt:lpstr>1_CVS_Health_PPT_Everyday_Widescreen_Template</vt:lpstr>
      <vt:lpstr>2_CVS_Health_PPT_Everyday_Widescreen_Template</vt:lpstr>
      <vt:lpstr>4_CVS_Health_PPT_Executive_Template</vt:lpstr>
      <vt:lpstr>Third-Party Landing Zone (3PLZ) RFP Overview</vt:lpstr>
      <vt:lpstr>PowerPoint Presentation</vt:lpstr>
      <vt:lpstr>Third-Party Landing Zone Overview  </vt:lpstr>
      <vt:lpstr>Benefits from the Strategic Shift</vt:lpstr>
      <vt:lpstr>Expected Outcomes</vt:lpstr>
      <vt:lpstr>Service Pattern Catalogue – Initial Use Cases</vt:lpstr>
      <vt:lpstr>Self-Service Portal Experience</vt:lpstr>
      <vt:lpstr>Virtual Landing Zone (VLZ) &amp; Tenant Model</vt:lpstr>
      <vt:lpstr>High-Level Architecture View</vt:lpstr>
      <vt:lpstr>Next Steps</vt:lpstr>
      <vt:lpstr>Appendix</vt:lpstr>
      <vt:lpstr>Application Proxy Solutions Supporting Client-Side mTLS Authentication</vt:lpstr>
      <vt:lpstr>PowerPoint Presentation</vt:lpstr>
      <vt:lpstr>PowerPoint Presentation</vt:lpstr>
      <vt:lpstr>PowerPoint Presentation</vt:lpstr>
      <vt:lpstr>PowerPoint Presentation</vt:lpstr>
      <vt:lpstr>PowerPoint Presentation</vt:lpstr>
      <vt:lpstr>Service Patterns and Service Connections</vt:lpstr>
      <vt:lpstr>Sample Portal Form – Secure File Transfer Service-Pattern (SFTP Service-Connection VLZ Proxy)</vt:lpstr>
      <vt:lpstr>Sample Portal Form – Web API  (Enterprise API via VLZ Proxy)</vt:lpstr>
      <vt:lpstr>Web API Service Behavior &amp; Controls</vt:lpstr>
      <vt:lpstr>From Form → IPsec Configuration &amp; B2B Transport</vt:lpstr>
      <vt:lpstr>Identity, DNS, and Observability</vt:lpstr>
      <vt:lpstr>Automation &amp; Scale Requirements</vt:lpstr>
      <vt:lpstr>Shared Responsibilities: Business vs Vendor Platform</vt:lpstr>
      <vt:lpstr>What We Expect in Vendor Responses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Engineering Update</dc:title>
  <dc:creator>Kelly, Lea</dc:creator>
  <cp:lastModifiedBy>Gupta, Megumi</cp:lastModifiedBy>
  <cp:revision>2</cp:revision>
  <cp:lastPrinted>2017-04-13T12:11:49Z</cp:lastPrinted>
  <dcterms:created xsi:type="dcterms:W3CDTF">2024-01-25T20:33:25Z</dcterms:created>
  <dcterms:modified xsi:type="dcterms:W3CDTF">2025-12-11T13:38:51Z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0x01010052BA646BE4F4A144B36EC3A81DE339C3</vt:lpwstr>
  </property>
  <property fmtid="{D5CDD505-2E9C-101B-9397-08002B2CF9AE}" pid="3" name="MSIP_Label_7837230a-460a-4aec-98a3-ac101fb30b10_Enabled">
    <vt:lpwstr>true</vt:lpwstr>
  </property>
  <property fmtid="{D5CDD505-2E9C-101B-9397-08002B2CF9AE}" pid="4" name="MSIP_Label_7837230a-460a-4aec-98a3-ac101fb30b10_SetDate">
    <vt:lpwstr>2021-07-06T18:23:18Z</vt:lpwstr>
  </property>
  <property fmtid="{D5CDD505-2E9C-101B-9397-08002B2CF9AE}" pid="5" name="MSIP_Label_7837230a-460a-4aec-98a3-ac101fb30b10_Method">
    <vt:lpwstr>Privileged</vt:lpwstr>
  </property>
  <property fmtid="{D5CDD505-2E9C-101B-9397-08002B2CF9AE}" pid="6" name="MSIP_Label_7837230a-460a-4aec-98a3-ac101fb30b10_Name">
    <vt:lpwstr>7837230a-460a-4aec-98a3-ac101fb30b10</vt:lpwstr>
  </property>
  <property fmtid="{D5CDD505-2E9C-101B-9397-08002B2CF9AE}" pid="7" name="MSIP_Label_7837230a-460a-4aec-98a3-ac101fb30b10_SiteId">
    <vt:lpwstr>fabb61b8-3afe-4e75-b934-a47f782b8cd7</vt:lpwstr>
  </property>
  <property fmtid="{D5CDD505-2E9C-101B-9397-08002B2CF9AE}" pid="8" name="MSIP_Label_7837230a-460a-4aec-98a3-ac101fb30b10_ActionId">
    <vt:lpwstr/>
  </property>
  <property fmtid="{D5CDD505-2E9C-101B-9397-08002B2CF9AE}" pid="9" name="MSIP_Label_7837230a-460a-4aec-98a3-ac101fb30b10_ContentBits">
    <vt:lpwstr>0</vt:lpwstr>
  </property>
  <property fmtid="{D5CDD505-2E9C-101B-9397-08002B2CF9AE}" pid="10" name="ComplianceAssetId">
    <vt:lpwstr/>
  </property>
  <property fmtid="{D5CDD505-2E9C-101B-9397-08002B2CF9AE}" pid="11" name="_ExtendedDescription">
    <vt:lpwstr/>
  </property>
  <property fmtid="{D5CDD505-2E9C-101B-9397-08002B2CF9AE}" pid="12" name="TriggerFlowInfo">
    <vt:lpwstr/>
  </property>
  <property fmtid="{D5CDD505-2E9C-101B-9397-08002B2CF9AE}" pid="13" name="MediaServiceImageTags">
    <vt:lpwstr/>
  </property>
</Properties>
</file>